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69" r:id="rId2"/>
    <p:sldId id="284" r:id="rId3"/>
    <p:sldId id="307" r:id="rId4"/>
    <p:sldId id="285" r:id="rId5"/>
    <p:sldId id="291" r:id="rId6"/>
    <p:sldId id="270" r:id="rId7"/>
    <p:sldId id="265" r:id="rId8"/>
    <p:sldId id="273" r:id="rId9"/>
    <p:sldId id="256" r:id="rId10"/>
    <p:sldId id="258" r:id="rId11"/>
    <p:sldId id="257" r:id="rId12"/>
    <p:sldId id="259" r:id="rId13"/>
    <p:sldId id="260" r:id="rId14"/>
    <p:sldId id="261" r:id="rId15"/>
    <p:sldId id="293" r:id="rId16"/>
    <p:sldId id="263" r:id="rId17"/>
    <p:sldId id="264" r:id="rId18"/>
    <p:sldId id="294" r:id="rId19"/>
    <p:sldId id="282" r:id="rId20"/>
    <p:sldId id="287" r:id="rId21"/>
    <p:sldId id="295" r:id="rId22"/>
    <p:sldId id="296" r:id="rId23"/>
    <p:sldId id="297" r:id="rId24"/>
    <p:sldId id="310" r:id="rId25"/>
    <p:sldId id="299" r:id="rId26"/>
    <p:sldId id="300" r:id="rId27"/>
    <p:sldId id="301" r:id="rId28"/>
    <p:sldId id="302" r:id="rId29"/>
    <p:sldId id="303" r:id="rId30"/>
    <p:sldId id="289" r:id="rId31"/>
    <p:sldId id="308" r:id="rId32"/>
    <p:sldId id="306" r:id="rId33"/>
    <p:sldId id="275" r:id="rId34"/>
    <p:sldId id="276" r:id="rId35"/>
    <p:sldId id="277" r:id="rId36"/>
    <p:sldId id="278" r:id="rId37"/>
    <p:sldId id="279" r:id="rId38"/>
    <p:sldId id="280" r:id="rId39"/>
    <p:sldId id="281" r:id="rId4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D4E0FA7-FB4E-4CF4-9E2C-520280C9FFB7}" type="datetimeFigureOut">
              <a:rPr lang="da-DK" smtClean="0"/>
              <a:t>06-09-2024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9C4F990-BD6A-4A63-9556-F3B3210CE429}" type="slidenum">
              <a:rPr lang="da-DK" smtClean="0"/>
              <a:t>‹nr.›</a:t>
            </a:fld>
            <a:endParaRPr lang="da-DK"/>
          </a:p>
        </p:txBody>
      </p:sp>
    </p:spTree>
    <p:extLst>
      <p:ext uri="{BB962C8B-B14F-4D97-AF65-F5344CB8AC3E}">
        <p14:creationId xmlns:p14="http://schemas.microsoft.com/office/powerpoint/2010/main" val="150415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7A341-39CE-116D-5E65-A6C76BF772B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BAC6772-5A3B-7FD7-9AC0-D00643DCA1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0169B79-3B37-A991-FE2A-CCDE4D557589}"/>
              </a:ext>
            </a:extLst>
          </p:cNvPr>
          <p:cNvSpPr>
            <a:spLocks noGrp="1"/>
          </p:cNvSpPr>
          <p:nvPr>
            <p:ph type="dt" sz="half" idx="10"/>
          </p:nvPr>
        </p:nvSpPr>
        <p:spPr/>
        <p:txBody>
          <a:bodyPr/>
          <a:lstStyle/>
          <a:p>
            <a:fld id="{FEF27D44-7AA7-4D0D-859B-F9C15B73311C}" type="datetime1">
              <a:rPr lang="da-DK" smtClean="0"/>
              <a:t>06-09-2024</a:t>
            </a:fld>
            <a:endParaRPr lang="da-DK"/>
          </a:p>
        </p:txBody>
      </p:sp>
      <p:sp>
        <p:nvSpPr>
          <p:cNvPr id="5" name="Pladsholder til sidefod 4">
            <a:extLst>
              <a:ext uri="{FF2B5EF4-FFF2-40B4-BE49-F238E27FC236}">
                <a16:creationId xmlns:a16="http://schemas.microsoft.com/office/drawing/2014/main" id="{64E6D12E-79E7-2AF4-B347-828198CF52B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EF72AD7-9A86-993F-F495-657D06D9FF7B}"/>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22422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F74A8-2B50-97B6-E0D7-4C820EFCF84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C1B8274-E3F8-58EB-2684-BC7F29D5D2F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7BCC5DD-BD89-776B-714E-9C72433ECFB6}"/>
              </a:ext>
            </a:extLst>
          </p:cNvPr>
          <p:cNvSpPr>
            <a:spLocks noGrp="1"/>
          </p:cNvSpPr>
          <p:nvPr>
            <p:ph type="dt" sz="half" idx="10"/>
          </p:nvPr>
        </p:nvSpPr>
        <p:spPr/>
        <p:txBody>
          <a:bodyPr/>
          <a:lstStyle/>
          <a:p>
            <a:fld id="{68165C74-E4A7-4E89-901B-3A37D7ED4F5D}" type="datetime1">
              <a:rPr lang="da-DK" smtClean="0"/>
              <a:t>06-09-2024</a:t>
            </a:fld>
            <a:endParaRPr lang="da-DK"/>
          </a:p>
        </p:txBody>
      </p:sp>
      <p:sp>
        <p:nvSpPr>
          <p:cNvPr id="5" name="Pladsholder til sidefod 4">
            <a:extLst>
              <a:ext uri="{FF2B5EF4-FFF2-40B4-BE49-F238E27FC236}">
                <a16:creationId xmlns:a16="http://schemas.microsoft.com/office/drawing/2014/main" id="{B35B1C53-FDEB-F975-9F3B-AF214CD733C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7622956-06AA-D52E-B858-EA2268269956}"/>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40649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71CB099-D44F-03BC-E265-04FFE2288D9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27930F-FDFE-8FD5-A028-3B2A06C8A1E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524DA09-682C-DED8-07B9-249DC81A773F}"/>
              </a:ext>
            </a:extLst>
          </p:cNvPr>
          <p:cNvSpPr>
            <a:spLocks noGrp="1"/>
          </p:cNvSpPr>
          <p:nvPr>
            <p:ph type="dt" sz="half" idx="10"/>
          </p:nvPr>
        </p:nvSpPr>
        <p:spPr/>
        <p:txBody>
          <a:bodyPr/>
          <a:lstStyle/>
          <a:p>
            <a:fld id="{9A1386E4-C238-4375-BA91-B3DCFC0C36E7}" type="datetime1">
              <a:rPr lang="da-DK" smtClean="0"/>
              <a:t>06-09-2024</a:t>
            </a:fld>
            <a:endParaRPr lang="da-DK"/>
          </a:p>
        </p:txBody>
      </p:sp>
      <p:sp>
        <p:nvSpPr>
          <p:cNvPr id="5" name="Pladsholder til sidefod 4">
            <a:extLst>
              <a:ext uri="{FF2B5EF4-FFF2-40B4-BE49-F238E27FC236}">
                <a16:creationId xmlns:a16="http://schemas.microsoft.com/office/drawing/2014/main" id="{F2B81507-D1D1-12AB-C2DB-165D386B7D5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EF62BC6-53BA-B879-E00B-5EFA0EF061DD}"/>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216744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2DE9A-3A4F-BF38-F10C-3F89B8F1328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38B032A-B79D-A44C-A23C-7F143A0A9B8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D692468-AA3C-CDC2-EBAC-0198DA303146}"/>
              </a:ext>
            </a:extLst>
          </p:cNvPr>
          <p:cNvSpPr>
            <a:spLocks noGrp="1"/>
          </p:cNvSpPr>
          <p:nvPr>
            <p:ph type="dt" sz="half" idx="10"/>
          </p:nvPr>
        </p:nvSpPr>
        <p:spPr/>
        <p:txBody>
          <a:bodyPr/>
          <a:lstStyle/>
          <a:p>
            <a:fld id="{6DC0F826-1F0D-4D03-BFC0-844F0EFD778B}" type="datetime1">
              <a:rPr lang="da-DK" smtClean="0"/>
              <a:t>06-09-2024</a:t>
            </a:fld>
            <a:endParaRPr lang="da-DK"/>
          </a:p>
        </p:txBody>
      </p:sp>
      <p:sp>
        <p:nvSpPr>
          <p:cNvPr id="5" name="Pladsholder til sidefod 4">
            <a:extLst>
              <a:ext uri="{FF2B5EF4-FFF2-40B4-BE49-F238E27FC236}">
                <a16:creationId xmlns:a16="http://schemas.microsoft.com/office/drawing/2014/main" id="{8106EAA0-E080-C6A8-8A30-412589D7B9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6223705-8E66-9107-3C09-A4AA6F385CF3}"/>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118820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EB0D8-5450-FF6D-588D-889110245D0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D50615A-4B4D-7FED-5537-27BC39D61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B4E16D1-72EB-97B6-66BA-D096218E1651}"/>
              </a:ext>
            </a:extLst>
          </p:cNvPr>
          <p:cNvSpPr>
            <a:spLocks noGrp="1"/>
          </p:cNvSpPr>
          <p:nvPr>
            <p:ph type="dt" sz="half" idx="10"/>
          </p:nvPr>
        </p:nvSpPr>
        <p:spPr/>
        <p:txBody>
          <a:bodyPr/>
          <a:lstStyle/>
          <a:p>
            <a:fld id="{D99E1A52-60C9-4159-8F80-DCBFF34DC17A}" type="datetime1">
              <a:rPr lang="da-DK" smtClean="0"/>
              <a:t>06-09-2024</a:t>
            </a:fld>
            <a:endParaRPr lang="da-DK"/>
          </a:p>
        </p:txBody>
      </p:sp>
      <p:sp>
        <p:nvSpPr>
          <p:cNvPr id="5" name="Pladsholder til sidefod 4">
            <a:extLst>
              <a:ext uri="{FF2B5EF4-FFF2-40B4-BE49-F238E27FC236}">
                <a16:creationId xmlns:a16="http://schemas.microsoft.com/office/drawing/2014/main" id="{B213D090-B5A2-44F4-1911-EB1469687E3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D7E4F3C-F82D-B78E-654D-93B9C4B4E62E}"/>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344981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CCC11-B410-B951-C4A5-0943E37FF3A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A93E8B4-EAD5-3112-2FDF-346E874BB34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BCB9FAF-B8DA-5AF9-50CF-398E3BFF1D8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466395C-2862-B84F-B10E-AF62E8D102E6}"/>
              </a:ext>
            </a:extLst>
          </p:cNvPr>
          <p:cNvSpPr>
            <a:spLocks noGrp="1"/>
          </p:cNvSpPr>
          <p:nvPr>
            <p:ph type="dt" sz="half" idx="10"/>
          </p:nvPr>
        </p:nvSpPr>
        <p:spPr/>
        <p:txBody>
          <a:bodyPr/>
          <a:lstStyle/>
          <a:p>
            <a:fld id="{89BBBE4C-E2DE-45EE-A070-57F368C46F8D}" type="datetime1">
              <a:rPr lang="da-DK" smtClean="0"/>
              <a:t>06-09-2024</a:t>
            </a:fld>
            <a:endParaRPr lang="da-DK"/>
          </a:p>
        </p:txBody>
      </p:sp>
      <p:sp>
        <p:nvSpPr>
          <p:cNvPr id="6" name="Pladsholder til sidefod 5">
            <a:extLst>
              <a:ext uri="{FF2B5EF4-FFF2-40B4-BE49-F238E27FC236}">
                <a16:creationId xmlns:a16="http://schemas.microsoft.com/office/drawing/2014/main" id="{507B5169-8C58-936D-CD5A-B4D1FE5CC93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DE5D332-48F5-CFC6-DD91-4973E3A20B2F}"/>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373269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E54C3-BC6E-ACDE-395F-A1E3CA91531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BC4BEA3-044D-3F95-D8DD-72A7CD8B9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FAA02B7-6B13-C35D-9EC0-B9E7D2A48AA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EC3649F-C910-7C1B-BC21-42452B4FC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E457D0D-FDCA-76B5-CA07-CCBA57FC95C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EC3EC1C-11C9-3B07-009D-583411361599}"/>
              </a:ext>
            </a:extLst>
          </p:cNvPr>
          <p:cNvSpPr>
            <a:spLocks noGrp="1"/>
          </p:cNvSpPr>
          <p:nvPr>
            <p:ph type="dt" sz="half" idx="10"/>
          </p:nvPr>
        </p:nvSpPr>
        <p:spPr/>
        <p:txBody>
          <a:bodyPr/>
          <a:lstStyle/>
          <a:p>
            <a:fld id="{7DBE5FA6-65D6-44B0-850A-5D22B2C815B4}" type="datetime1">
              <a:rPr lang="da-DK" smtClean="0"/>
              <a:t>06-09-2024</a:t>
            </a:fld>
            <a:endParaRPr lang="da-DK"/>
          </a:p>
        </p:txBody>
      </p:sp>
      <p:sp>
        <p:nvSpPr>
          <p:cNvPr id="8" name="Pladsholder til sidefod 7">
            <a:extLst>
              <a:ext uri="{FF2B5EF4-FFF2-40B4-BE49-F238E27FC236}">
                <a16:creationId xmlns:a16="http://schemas.microsoft.com/office/drawing/2014/main" id="{45E65D09-168D-376B-0DC1-E1E184D6B2E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0220D83-5B18-8042-2E2A-6327D349C535}"/>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61089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B35C0C-5467-B3E0-4264-3C088EB6C08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D0EFA78-9D93-5C41-16FE-BDCEB7A4385C}"/>
              </a:ext>
            </a:extLst>
          </p:cNvPr>
          <p:cNvSpPr>
            <a:spLocks noGrp="1"/>
          </p:cNvSpPr>
          <p:nvPr>
            <p:ph type="dt" sz="half" idx="10"/>
          </p:nvPr>
        </p:nvSpPr>
        <p:spPr/>
        <p:txBody>
          <a:bodyPr/>
          <a:lstStyle/>
          <a:p>
            <a:fld id="{03A1FAA5-EA5B-4325-AC90-BDDEDDD6AC50}" type="datetime1">
              <a:rPr lang="da-DK" smtClean="0"/>
              <a:t>06-09-2024</a:t>
            </a:fld>
            <a:endParaRPr lang="da-DK"/>
          </a:p>
        </p:txBody>
      </p:sp>
      <p:sp>
        <p:nvSpPr>
          <p:cNvPr id="4" name="Pladsholder til sidefod 3">
            <a:extLst>
              <a:ext uri="{FF2B5EF4-FFF2-40B4-BE49-F238E27FC236}">
                <a16:creationId xmlns:a16="http://schemas.microsoft.com/office/drawing/2014/main" id="{948F8050-9AA7-5C69-4479-8B61A5A6160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AC66FEE-8362-59C4-19F1-FDCE3AC08176}"/>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4278630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1CA6277-BA9E-3DAF-A3B9-660F6A14BC56}"/>
              </a:ext>
            </a:extLst>
          </p:cNvPr>
          <p:cNvSpPr>
            <a:spLocks noGrp="1"/>
          </p:cNvSpPr>
          <p:nvPr>
            <p:ph type="dt" sz="half" idx="10"/>
          </p:nvPr>
        </p:nvSpPr>
        <p:spPr/>
        <p:txBody>
          <a:bodyPr/>
          <a:lstStyle/>
          <a:p>
            <a:fld id="{CAD02FF9-A9F0-4124-96BB-D1C5C303B8DA}" type="datetime1">
              <a:rPr lang="da-DK" smtClean="0"/>
              <a:t>06-09-2024</a:t>
            </a:fld>
            <a:endParaRPr lang="da-DK"/>
          </a:p>
        </p:txBody>
      </p:sp>
      <p:sp>
        <p:nvSpPr>
          <p:cNvPr id="3" name="Pladsholder til sidefod 2">
            <a:extLst>
              <a:ext uri="{FF2B5EF4-FFF2-40B4-BE49-F238E27FC236}">
                <a16:creationId xmlns:a16="http://schemas.microsoft.com/office/drawing/2014/main" id="{65D00C80-DC46-598B-08B1-1CC66DF18DE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2AD4899-3F19-AB10-E8F5-228FB138E4D3}"/>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22030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E7B98-1FCE-E268-ABE0-03BC04524BB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3552860-BD26-E374-9A19-D6FCECF3F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ECC08EC-9CBF-BBCB-378C-014982C6D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E921F0C-A0ED-A967-C6AC-636CF52583DF}"/>
              </a:ext>
            </a:extLst>
          </p:cNvPr>
          <p:cNvSpPr>
            <a:spLocks noGrp="1"/>
          </p:cNvSpPr>
          <p:nvPr>
            <p:ph type="dt" sz="half" idx="10"/>
          </p:nvPr>
        </p:nvSpPr>
        <p:spPr/>
        <p:txBody>
          <a:bodyPr/>
          <a:lstStyle/>
          <a:p>
            <a:fld id="{8E42ECA0-0FFB-448E-BF8E-45B5C6C90346}" type="datetime1">
              <a:rPr lang="da-DK" smtClean="0"/>
              <a:t>06-09-2024</a:t>
            </a:fld>
            <a:endParaRPr lang="da-DK"/>
          </a:p>
        </p:txBody>
      </p:sp>
      <p:sp>
        <p:nvSpPr>
          <p:cNvPr id="6" name="Pladsholder til sidefod 5">
            <a:extLst>
              <a:ext uri="{FF2B5EF4-FFF2-40B4-BE49-F238E27FC236}">
                <a16:creationId xmlns:a16="http://schemas.microsoft.com/office/drawing/2014/main" id="{3073D7F3-F0E2-012F-22AB-20C6EEFA70B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DEC8A0C-5C92-4D67-9057-5B8FC5286216}"/>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279375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AD386-91EC-C77C-4EFC-A5CE313C5D2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3416407-87E7-B963-B448-607D174BA2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7D017E7-D77B-8F7C-58DE-CC32B2C52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6623343-8A1F-436F-DF56-11E6F2846CDF}"/>
              </a:ext>
            </a:extLst>
          </p:cNvPr>
          <p:cNvSpPr>
            <a:spLocks noGrp="1"/>
          </p:cNvSpPr>
          <p:nvPr>
            <p:ph type="dt" sz="half" idx="10"/>
          </p:nvPr>
        </p:nvSpPr>
        <p:spPr/>
        <p:txBody>
          <a:bodyPr/>
          <a:lstStyle/>
          <a:p>
            <a:fld id="{BF963C2A-2E5E-45B7-8079-339E4350817C}" type="datetime1">
              <a:rPr lang="da-DK" smtClean="0"/>
              <a:t>06-09-2024</a:t>
            </a:fld>
            <a:endParaRPr lang="da-DK"/>
          </a:p>
        </p:txBody>
      </p:sp>
      <p:sp>
        <p:nvSpPr>
          <p:cNvPr id="6" name="Pladsholder til sidefod 5">
            <a:extLst>
              <a:ext uri="{FF2B5EF4-FFF2-40B4-BE49-F238E27FC236}">
                <a16:creationId xmlns:a16="http://schemas.microsoft.com/office/drawing/2014/main" id="{D6526BD8-6EA1-C29E-0455-CDC07A232C0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037D571-DDF1-B87C-2C51-B9D7E343A01A}"/>
              </a:ext>
            </a:extLst>
          </p:cNvPr>
          <p:cNvSpPr>
            <a:spLocks noGrp="1"/>
          </p:cNvSpPr>
          <p:nvPr>
            <p:ph type="sldNum" sz="quarter" idx="12"/>
          </p:nvPr>
        </p:nvSpPr>
        <p:spPr/>
        <p:txBody>
          <a:bodyPr/>
          <a:lstStyle/>
          <a:p>
            <a:fld id="{7CB0BF90-AB65-4868-B7F7-2D7D088B758C}" type="slidenum">
              <a:rPr lang="da-DK" smtClean="0"/>
              <a:t>‹nr.›</a:t>
            </a:fld>
            <a:endParaRPr lang="da-DK"/>
          </a:p>
        </p:txBody>
      </p:sp>
    </p:spTree>
    <p:extLst>
      <p:ext uri="{BB962C8B-B14F-4D97-AF65-F5344CB8AC3E}">
        <p14:creationId xmlns:p14="http://schemas.microsoft.com/office/powerpoint/2010/main" val="4291325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7E612AA-94DC-6ED0-4520-C6513DB95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DA2A0CC-C20F-F1C9-C6BB-B1CB26E69C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5082C1C-22A8-8216-CA9D-5AF177282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FAB67-A8E6-4205-921F-83C2B21ABA5E}" type="datetime1">
              <a:rPr lang="da-DK" smtClean="0"/>
              <a:t>06-09-2024</a:t>
            </a:fld>
            <a:endParaRPr lang="da-DK"/>
          </a:p>
        </p:txBody>
      </p:sp>
      <p:sp>
        <p:nvSpPr>
          <p:cNvPr id="5" name="Pladsholder til sidefod 4">
            <a:extLst>
              <a:ext uri="{FF2B5EF4-FFF2-40B4-BE49-F238E27FC236}">
                <a16:creationId xmlns:a16="http://schemas.microsoft.com/office/drawing/2014/main" id="{D48AE1E4-33A2-6DA4-D30A-098AFF3E7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03F783A4-24BE-542E-0F7C-264057712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0BF90-AB65-4868-B7F7-2D7D088B758C}" type="slidenum">
              <a:rPr lang="da-DK" smtClean="0"/>
              <a:t>‹nr.›</a:t>
            </a:fld>
            <a:endParaRPr lang="da-DK"/>
          </a:p>
        </p:txBody>
      </p:sp>
    </p:spTree>
    <p:extLst>
      <p:ext uri="{BB962C8B-B14F-4D97-AF65-F5344CB8AC3E}">
        <p14:creationId xmlns:p14="http://schemas.microsoft.com/office/powerpoint/2010/main" val="396045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0.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bupl.dk/sites/default/files/2022-12/B%C3%B8rneparat%20skole%20eller%20skoleparate%20b%C3%B8rn_2019_Forsk%2044.pdf"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hyperlink" Target="https://bupl.dk/sites/default/files/2022-12/B%C3%B8rneparat%20skole%20eller%20skoleparate%20b%C3%B8rn_2019_Forsk%2044.pdf" TargetMode="External"/><Relationship Id="rId4" Type="http://schemas.openxmlformats.org/officeDocument/2006/relationships/hyperlink" Target="https://skoleudvikling.silkeborg.dk/paedagogisk-praksis/overgang-fra-boernehave-til-skol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5E351CE2-F0C1-57CD-4C41-3EBDF5B7DD6E}"/>
              </a:ext>
            </a:extLst>
          </p:cNvPr>
          <p:cNvPicPr>
            <a:picLocks noChangeAspect="1"/>
          </p:cNvPicPr>
          <p:nvPr/>
        </p:nvPicPr>
        <p:blipFill>
          <a:blip r:embed="rId2"/>
          <a:stretch>
            <a:fillRect/>
          </a:stretch>
        </p:blipFill>
        <p:spPr>
          <a:xfrm>
            <a:off x="0" y="2727811"/>
            <a:ext cx="12192000" cy="3811101"/>
          </a:xfrm>
          <a:prstGeom prst="rect">
            <a:avLst/>
          </a:prstGeom>
        </p:spPr>
      </p:pic>
      <p:sp>
        <p:nvSpPr>
          <p:cNvPr id="2" name="Titel 1">
            <a:extLst>
              <a:ext uri="{FF2B5EF4-FFF2-40B4-BE49-F238E27FC236}">
                <a16:creationId xmlns:a16="http://schemas.microsoft.com/office/drawing/2014/main" id="{1606E069-74F9-C73F-67DA-AC9843076058}"/>
              </a:ext>
            </a:extLst>
          </p:cNvPr>
          <p:cNvSpPr>
            <a:spLocks noGrp="1"/>
          </p:cNvSpPr>
          <p:nvPr>
            <p:ph type="ctrTitle"/>
          </p:nvPr>
        </p:nvSpPr>
        <p:spPr/>
        <p:txBody>
          <a:bodyPr>
            <a:normAutofit fontScale="90000"/>
          </a:bodyPr>
          <a:lstStyle/>
          <a:p>
            <a:r>
              <a:rPr lang="da-DK" dirty="0"/>
              <a:t>Temamøde: </a:t>
            </a:r>
            <a:br>
              <a:rPr lang="da-DK" dirty="0"/>
            </a:br>
            <a:r>
              <a:rPr lang="da-DK" dirty="0"/>
              <a:t>Overgang </a:t>
            </a:r>
            <a:r>
              <a:rPr lang="da-DK"/>
              <a:t>fra børnehave </a:t>
            </a:r>
            <a:r>
              <a:rPr lang="da-DK" dirty="0"/>
              <a:t>til skole for børn med særlige behov</a:t>
            </a:r>
          </a:p>
        </p:txBody>
      </p:sp>
      <p:pic>
        <p:nvPicPr>
          <p:cNvPr id="5" name="Billede 4">
            <a:extLst>
              <a:ext uri="{FF2B5EF4-FFF2-40B4-BE49-F238E27FC236}">
                <a16:creationId xmlns:a16="http://schemas.microsoft.com/office/drawing/2014/main" id="{454A226B-D4F6-F897-D1AD-FE10D707C699}"/>
              </a:ext>
            </a:extLst>
          </p:cNvPr>
          <p:cNvPicPr>
            <a:picLocks noChangeAspect="1"/>
          </p:cNvPicPr>
          <p:nvPr/>
        </p:nvPicPr>
        <p:blipFill>
          <a:blip r:embed="rId3"/>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1231095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E069-74F9-C73F-67DA-AC9843076058}"/>
              </a:ext>
            </a:extLst>
          </p:cNvPr>
          <p:cNvSpPr>
            <a:spLocks noGrp="1"/>
          </p:cNvSpPr>
          <p:nvPr>
            <p:ph type="ctrTitle"/>
          </p:nvPr>
        </p:nvSpPr>
        <p:spPr/>
        <p:txBody>
          <a:bodyPr>
            <a:normAutofit fontScale="90000"/>
          </a:bodyPr>
          <a:lstStyle/>
          <a:p>
            <a:br>
              <a:rPr lang="da-DK" dirty="0"/>
            </a:br>
            <a:br>
              <a:rPr lang="da-DK" dirty="0"/>
            </a:br>
            <a:r>
              <a:rPr lang="da-DK" sz="3100" b="1" dirty="0">
                <a:solidFill>
                  <a:schemeClr val="tx2">
                    <a:lumMod val="60000"/>
                    <a:lumOff val="40000"/>
                  </a:schemeClr>
                </a:solidFill>
              </a:rPr>
              <a:t>En opsamling:</a:t>
            </a:r>
            <a:br>
              <a:rPr lang="da-DK" dirty="0"/>
            </a:br>
            <a:r>
              <a:rPr lang="da-DK" dirty="0"/>
              <a:t>Forudsætninger for at lykkes</a:t>
            </a:r>
          </a:p>
        </p:txBody>
      </p:sp>
      <p:sp>
        <p:nvSpPr>
          <p:cNvPr id="3" name="Undertitel 2">
            <a:extLst>
              <a:ext uri="{FF2B5EF4-FFF2-40B4-BE49-F238E27FC236}">
                <a16:creationId xmlns:a16="http://schemas.microsoft.com/office/drawing/2014/main" id="{AA59FD9D-9F29-4A2E-81B1-F962D6D3A99F}"/>
              </a:ext>
            </a:extLst>
          </p:cNvPr>
          <p:cNvSpPr>
            <a:spLocks noGrp="1"/>
          </p:cNvSpPr>
          <p:nvPr>
            <p:ph type="subTitle" idx="1"/>
          </p:nvPr>
        </p:nvSpPr>
        <p:spPr>
          <a:xfrm>
            <a:off x="1524000" y="3967957"/>
            <a:ext cx="9144000" cy="1655762"/>
          </a:xfrm>
        </p:spPr>
        <p:txBody>
          <a:bodyPr>
            <a:normAutofit/>
          </a:bodyPr>
          <a:lstStyle/>
          <a:p>
            <a:r>
              <a:rPr lang="da-DK" sz="3600" dirty="0"/>
              <a:t>Kortlægning og erfaringer fra praksis</a:t>
            </a:r>
          </a:p>
          <a:p>
            <a:r>
              <a:rPr lang="da-DK" sz="1200" dirty="0"/>
              <a:t>(OBS: Der er kæmpe forskel i forhold til om, man er én børnehave og én skole der samarbejder om overgange – eller om man samarbejde med mange forskellige skoler/børnehaver)</a:t>
            </a:r>
          </a:p>
        </p:txBody>
      </p:sp>
      <p:sp>
        <p:nvSpPr>
          <p:cNvPr id="4" name="Rektangel 3">
            <a:extLst>
              <a:ext uri="{FF2B5EF4-FFF2-40B4-BE49-F238E27FC236}">
                <a16:creationId xmlns:a16="http://schemas.microsoft.com/office/drawing/2014/main" id="{D3A6BC72-EAD9-7358-9DD2-33EBD55BDEBC}"/>
              </a:ext>
            </a:extLst>
          </p:cNvPr>
          <p:cNvSpPr/>
          <p:nvPr/>
        </p:nvSpPr>
        <p:spPr>
          <a:xfrm>
            <a:off x="0" y="3429000"/>
            <a:ext cx="12192000" cy="2571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a:extLst>
              <a:ext uri="{FF2B5EF4-FFF2-40B4-BE49-F238E27FC236}">
                <a16:creationId xmlns:a16="http://schemas.microsoft.com/office/drawing/2014/main" id="{42F1949C-65F0-B2DF-FC24-480B84D6808C}"/>
              </a:ext>
            </a:extLst>
          </p:cNvPr>
          <p:cNvPicPr>
            <a:picLocks noChangeAspect="1"/>
          </p:cNvPicPr>
          <p:nvPr/>
        </p:nvPicPr>
        <p:blipFill>
          <a:blip r:embed="rId2"/>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181233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frundede hjørner 4">
            <a:extLst>
              <a:ext uri="{FF2B5EF4-FFF2-40B4-BE49-F238E27FC236}">
                <a16:creationId xmlns:a16="http://schemas.microsoft.com/office/drawing/2014/main" id="{95438AED-8E08-8CC8-78F3-0AD293B87F4E}"/>
              </a:ext>
            </a:extLst>
          </p:cNvPr>
          <p:cNvSpPr/>
          <p:nvPr/>
        </p:nvSpPr>
        <p:spPr>
          <a:xfrm>
            <a:off x="495300" y="1057592"/>
            <a:ext cx="11229975" cy="1657031"/>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200" b="1" dirty="0">
                <a:effectLst/>
                <a:latin typeface="Verdana" panose="020B0604030504040204" pitchFamily="34" charset="0"/>
                <a:ea typeface="Verdana" panose="020B0604030504040204" pitchFamily="34" charset="0"/>
                <a:cs typeface="Times New Roman" panose="02020603050405020304" pitchFamily="18" charset="0"/>
              </a:rPr>
              <a:t>Fast systematik og struktur for samarbejdet omkring overgange for børn med særlige behov er altafgørende </a:t>
            </a:r>
            <a:endParaRPr lang="da-DK" sz="12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200" dirty="0">
                <a:effectLst/>
                <a:latin typeface="Verdana" panose="020B0604030504040204" pitchFamily="34" charset="0"/>
                <a:ea typeface="Verdana" panose="020B0604030504040204" pitchFamily="34" charset="0"/>
                <a:cs typeface="Times New Roman" panose="02020603050405020304" pitchFamily="18" charset="0"/>
              </a:rPr>
              <a:t>Undersøgelsen peger på, at det er altafgørende med en fast struktur og systematik i arbejdet med overgange fra dagtilbud og til skole for børn med særlige behov. De steder, hvor samarbejdet mellem dagtilbud og skole er struktureret og formaliseret, det er også der, at samarbejdet om overgangene for børn med særlige behov fungerer bedst. Samtidig er det formaliserede og strukturerede samarbejde vigtig fordi det er uafhængig af, om der er udskiftning ledelsesmæssigt</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B3FE4E63-1642-A353-09A3-7A69EE795442}"/>
              </a:ext>
            </a:extLst>
          </p:cNvPr>
          <p:cNvSpPr/>
          <p:nvPr/>
        </p:nvSpPr>
        <p:spPr>
          <a:xfrm>
            <a:off x="495300" y="2991009"/>
            <a:ext cx="11229975" cy="1657032"/>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da-DK" sz="1200" b="1" dirty="0">
                <a:latin typeface="Verdana" panose="020B0604030504040204" pitchFamily="34" charset="0"/>
                <a:ea typeface="Verdana" panose="020B0604030504040204" pitchFamily="34" charset="0"/>
              </a:rPr>
              <a:t>Kendskab til hinandens praksis på tværs af dagtilbud, skole og forældre er vigtig – så der er kendskab til og fokus på, hvilken kontekst (læringsmiljø) barnet fungerer i, møder og som skolen kan tilbyde</a:t>
            </a:r>
          </a:p>
          <a:p>
            <a:endParaRPr lang="da-DK" sz="1200" dirty="0">
              <a:latin typeface="Verdana" panose="020B0604030504040204" pitchFamily="34" charset="0"/>
              <a:ea typeface="Verdana" panose="020B0604030504040204" pitchFamily="34" charset="0"/>
            </a:endParaRPr>
          </a:p>
          <a:p>
            <a:r>
              <a:rPr lang="da-DK" sz="1200" dirty="0">
                <a:latin typeface="Verdana" panose="020B0604030504040204" pitchFamily="34" charset="0"/>
                <a:ea typeface="Verdana" panose="020B0604030504040204" pitchFamily="34" charset="0"/>
              </a:rPr>
              <a:t>Det står klart frem, at for at kunne lykkes bedre i overgangen mellem dagtilbud og skole for børn med særlige behov er man nødt til at være nysgerrig på og have kendskab til hinandens læringsmiljøer. Herunder hvad der fungerer godt når børnene er i en dagtilbudskontekst og, hvordan man så kan overføre det til en skolekontekst. Dette bliver udfordret de steder, hvor man samarbejde med mange skoler/institutioner. Her understreges, at systematik og fast struktur er det essentielle for at sikre et godt samarbejde.</a:t>
            </a:r>
            <a:endParaRPr kumimoji="0" lang="da-DK"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2307624A-F217-F20A-605F-7DC2FD21C102}"/>
              </a:ext>
            </a:extLst>
          </p:cNvPr>
          <p:cNvSpPr/>
          <p:nvPr/>
        </p:nvSpPr>
        <p:spPr>
          <a:xfrm>
            <a:off x="495301" y="4957763"/>
            <a:ext cx="11229974" cy="1552575"/>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da-DK" sz="1200" b="1" dirty="0">
                <a:latin typeface="Verdana" panose="020B0604030504040204" pitchFamily="34" charset="0"/>
                <a:ea typeface="Verdana" panose="020B0604030504040204" pitchFamily="34" charset="0"/>
              </a:rPr>
              <a:t>Tilpasse/bygge læringsmiljøer til de børn skolerne har/får </a:t>
            </a:r>
          </a:p>
          <a:p>
            <a:endParaRPr lang="da-DK" sz="1200" dirty="0">
              <a:latin typeface="Verdana" panose="020B0604030504040204" pitchFamily="34" charset="0"/>
              <a:ea typeface="Verdana" panose="020B0604030504040204" pitchFamily="34" charset="0"/>
            </a:endParaRPr>
          </a:p>
          <a:p>
            <a:r>
              <a:rPr lang="da-DK" sz="1200" dirty="0">
                <a:latin typeface="Verdana" panose="020B0604030504040204" pitchFamily="34" charset="0"/>
                <a:ea typeface="Verdana" panose="020B0604030504040204" pitchFamily="34" charset="0"/>
              </a:rPr>
              <a:t>Skolerne er nødt til at indordne sig anderledes og være fleksible i forhold til de læringsmiljøer de kan bygge, alt efter hvilke børn de skal modtage. For at lykkes med det, er det vigtigt; </a:t>
            </a:r>
          </a:p>
          <a:p>
            <a:pPr marL="628650" lvl="1" indent="-171450">
              <a:buFont typeface="Wingdings" panose="05000000000000000000" pitchFamily="2" charset="2"/>
              <a:buChar char="Ø"/>
            </a:pPr>
            <a:r>
              <a:rPr lang="da-DK" sz="1200" dirty="0">
                <a:latin typeface="Verdana" panose="020B0604030504040204" pitchFamily="34" charset="0"/>
                <a:ea typeface="Verdana" panose="020B0604030504040204" pitchFamily="34" charset="0"/>
              </a:rPr>
              <a:t>at de i god tid har kendskab til, hvilke børn de får</a:t>
            </a:r>
          </a:p>
          <a:p>
            <a:pPr marL="628650" lvl="1" indent="-171450">
              <a:buFont typeface="Wingdings" panose="05000000000000000000" pitchFamily="2" charset="2"/>
              <a:buChar char="Ø"/>
            </a:pPr>
            <a:r>
              <a:rPr lang="da-DK" sz="1200" dirty="0">
                <a:latin typeface="Verdana" panose="020B0604030504040204" pitchFamily="34" charset="0"/>
                <a:ea typeface="Verdana" panose="020B0604030504040204" pitchFamily="34" charset="0"/>
              </a:rPr>
              <a:t>at skolerne har de nødvendige ressourcer til opgaven</a:t>
            </a:r>
          </a:p>
          <a:p>
            <a:pPr marL="628650" lvl="1" indent="-171450">
              <a:buFont typeface="Wingdings" panose="05000000000000000000" pitchFamily="2" charset="2"/>
              <a:buChar char="Ø"/>
            </a:pPr>
            <a:r>
              <a:rPr lang="da-DK" sz="1200" dirty="0">
                <a:latin typeface="Verdana" panose="020B0604030504040204" pitchFamily="34" charset="0"/>
                <a:ea typeface="Verdana" panose="020B0604030504040204" pitchFamily="34" charset="0"/>
              </a:rPr>
              <a:t>at der er et mindset hos medarbejderne på, at det er denne opgave vi er fælles om</a:t>
            </a:r>
            <a:endParaRPr kumimoji="0" lang="da-DK"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8" name="Tekstfelt 7">
            <a:extLst>
              <a:ext uri="{FF2B5EF4-FFF2-40B4-BE49-F238E27FC236}">
                <a16:creationId xmlns:a16="http://schemas.microsoft.com/office/drawing/2014/main" id="{786A7963-3287-4789-5A0A-0DD19A25BC96}"/>
              </a:ext>
            </a:extLst>
          </p:cNvPr>
          <p:cNvSpPr txBox="1"/>
          <p:nvPr/>
        </p:nvSpPr>
        <p:spPr>
          <a:xfrm>
            <a:off x="657225" y="208912"/>
            <a:ext cx="6553654" cy="369332"/>
          </a:xfrm>
          <a:prstGeom prst="rect">
            <a:avLst/>
          </a:prstGeom>
          <a:noFill/>
        </p:spPr>
        <p:txBody>
          <a:bodyPr wrap="none" rtlCol="0">
            <a:spAutoFit/>
          </a:bodyPr>
          <a:lstStyle/>
          <a:p>
            <a:r>
              <a:rPr lang="da-DK" b="1" dirty="0">
                <a:solidFill>
                  <a:schemeClr val="tx2">
                    <a:lumMod val="40000"/>
                    <a:lumOff val="60000"/>
                  </a:schemeClr>
                </a:solidFill>
              </a:rPr>
              <a:t>Kortlægning og erfaringer fra praksis (forudsætninger for at lykkes)</a:t>
            </a:r>
          </a:p>
        </p:txBody>
      </p:sp>
      <p:sp>
        <p:nvSpPr>
          <p:cNvPr id="2" name="Pladsholder til slidenummer 1">
            <a:extLst>
              <a:ext uri="{FF2B5EF4-FFF2-40B4-BE49-F238E27FC236}">
                <a16:creationId xmlns:a16="http://schemas.microsoft.com/office/drawing/2014/main" id="{70B90C01-BF01-969F-0D2D-EEFFE26F9735}"/>
              </a:ext>
            </a:extLst>
          </p:cNvPr>
          <p:cNvSpPr>
            <a:spLocks noGrp="1"/>
          </p:cNvSpPr>
          <p:nvPr>
            <p:ph type="sldNum" sz="quarter" idx="12"/>
          </p:nvPr>
        </p:nvSpPr>
        <p:spPr/>
        <p:txBody>
          <a:bodyPr/>
          <a:lstStyle/>
          <a:p>
            <a:fld id="{7CB0BF90-AB65-4868-B7F7-2D7D088B758C}" type="slidenum">
              <a:rPr lang="da-DK" smtClean="0"/>
              <a:t>11</a:t>
            </a:fld>
            <a:endParaRPr lang="da-DK"/>
          </a:p>
        </p:txBody>
      </p:sp>
    </p:spTree>
    <p:extLst>
      <p:ext uri="{BB962C8B-B14F-4D97-AF65-F5344CB8AC3E}">
        <p14:creationId xmlns:p14="http://schemas.microsoft.com/office/powerpoint/2010/main" val="25510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786A7963-3287-4789-5A0A-0DD19A25BC96}"/>
              </a:ext>
            </a:extLst>
          </p:cNvPr>
          <p:cNvSpPr txBox="1"/>
          <p:nvPr/>
        </p:nvSpPr>
        <p:spPr>
          <a:xfrm>
            <a:off x="657225" y="208912"/>
            <a:ext cx="6553654" cy="369332"/>
          </a:xfrm>
          <a:prstGeom prst="rect">
            <a:avLst/>
          </a:prstGeom>
          <a:noFill/>
        </p:spPr>
        <p:txBody>
          <a:bodyPr wrap="none" rtlCol="0">
            <a:spAutoFit/>
          </a:bodyPr>
          <a:lstStyle/>
          <a:p>
            <a:r>
              <a:rPr lang="da-DK" b="1" dirty="0">
                <a:solidFill>
                  <a:schemeClr val="tx2">
                    <a:lumMod val="40000"/>
                    <a:lumOff val="60000"/>
                  </a:schemeClr>
                </a:solidFill>
              </a:rPr>
              <a:t>Kortlægning og erfaringer fra praksis (forudsætninger for at lykkes)</a:t>
            </a:r>
          </a:p>
        </p:txBody>
      </p:sp>
      <p:sp>
        <p:nvSpPr>
          <p:cNvPr id="2" name="Rektangel: afrundede hjørner 1">
            <a:extLst>
              <a:ext uri="{FF2B5EF4-FFF2-40B4-BE49-F238E27FC236}">
                <a16:creationId xmlns:a16="http://schemas.microsoft.com/office/drawing/2014/main" id="{14819BA7-0527-7454-D4F8-FA23A6A47CD4}"/>
              </a:ext>
            </a:extLst>
          </p:cNvPr>
          <p:cNvSpPr/>
          <p:nvPr/>
        </p:nvSpPr>
        <p:spPr>
          <a:xfrm>
            <a:off x="509030" y="2527048"/>
            <a:ext cx="11187669" cy="1208405"/>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1"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Beslutning om indstilling til visitation bør være et samarbejde mellem flere parter</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Det bør være et samarbejde mellem PPL, børnehave, skole og forældre om et barn skal indstilles til visitation. Muligheder og begrænsninger skal være afsøgt. Men det kræver, at der er et kendskab til barnet og skolens muligheder. </a:t>
            </a:r>
            <a:r>
              <a:rPr lang="da-DK" sz="1200" kern="0" dirty="0">
                <a:solidFill>
                  <a:sysClr val="windowText" lastClr="000000"/>
                </a:solidFill>
                <a:latin typeface="Verdana"/>
                <a:ea typeface="Verdana" panose="020B0604030504040204" pitchFamily="34" charset="0"/>
                <a:cs typeface="Times New Roman" panose="02020603050405020304" pitchFamily="18" charset="0"/>
              </a:rPr>
              <a:t>En stor udfordring her er, hvis forældre og dagtilbud ikke er enige om, hvad der er det rette for barnet.</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p:txBody>
      </p:sp>
      <p:sp>
        <p:nvSpPr>
          <p:cNvPr id="3" name="Rektangel: afrundede hjørner 2">
            <a:extLst>
              <a:ext uri="{FF2B5EF4-FFF2-40B4-BE49-F238E27FC236}">
                <a16:creationId xmlns:a16="http://schemas.microsoft.com/office/drawing/2014/main" id="{EF0BC34F-1849-55A6-7C9D-30425D6B8ED4}"/>
              </a:ext>
            </a:extLst>
          </p:cNvPr>
          <p:cNvSpPr/>
          <p:nvPr/>
        </p:nvSpPr>
        <p:spPr>
          <a:xfrm>
            <a:off x="494188" y="692533"/>
            <a:ext cx="11203623" cy="1649730"/>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da-DK" sz="1200" b="1" dirty="0">
                <a:latin typeface="Verdana" panose="020B0604030504040204" pitchFamily="34" charset="0"/>
                <a:ea typeface="Verdana" panose="020B0604030504040204" pitchFamily="34" charset="0"/>
              </a:rPr>
              <a:t>Tidlig i gang med samarbejdet på tværs af dagtilbud, skole og forældre omkring børn med særlige behov</a:t>
            </a:r>
          </a:p>
          <a:p>
            <a:endParaRPr lang="da-DK" sz="1200" dirty="0">
              <a:latin typeface="Verdana" panose="020B0604030504040204" pitchFamily="34" charset="0"/>
              <a:ea typeface="Verdana" panose="020B0604030504040204" pitchFamily="34" charset="0"/>
            </a:endParaRPr>
          </a:p>
          <a:p>
            <a:r>
              <a:rPr lang="da-DK" sz="1200" dirty="0">
                <a:latin typeface="Verdana" panose="020B0604030504040204" pitchFamily="34" charset="0"/>
                <a:ea typeface="Verdana" panose="020B0604030504040204" pitchFamily="34" charset="0"/>
              </a:rPr>
              <a:t>En forudsætning for at kunne lykkes med at skabe de rette læringsmiljøer er, at man kommer tidligt i gang med samarbejdet. Det er vigtigt, at der tidligt etableres et samarbejde på tværs af dagtilbud, skole, PPL og forældre, hvor man sammen reflekterer over, hvad der skal til. Derved har man en større mulighed for at lave en plan for, hvad man vil afprøve, hvad man vil have fokus på og dermed får lavet det bedst mulige arbejde i forhold til at kunne tilbyde det rigtige for barnet.</a:t>
            </a:r>
            <a:endParaRPr kumimoji="0" lang="da-DK"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4" name="Rektangel: afrundede hjørner 3">
            <a:extLst>
              <a:ext uri="{FF2B5EF4-FFF2-40B4-BE49-F238E27FC236}">
                <a16:creationId xmlns:a16="http://schemas.microsoft.com/office/drawing/2014/main" id="{A77AE924-2510-2D84-0683-B91135604707}"/>
              </a:ext>
            </a:extLst>
          </p:cNvPr>
          <p:cNvSpPr/>
          <p:nvPr/>
        </p:nvSpPr>
        <p:spPr>
          <a:xfrm>
            <a:off x="494188" y="3935265"/>
            <a:ext cx="11336973" cy="1291590"/>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1"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Det er vigtigt, at det ikke er antallet af timer i en PPV eller økonomi, som er afgørende for, om barnet skal starte i specialtilbud eller almen</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Det skal være anbefalingerne i en PPV og alt andet materiale/viden om barnet, som er afgørende for, hvilket tilbud der tilbydes og anbefales. IKKE antallet af timer for støttebehov beskrevet i en PPV eller et økonomisk spørgsmål.</a:t>
            </a:r>
          </a:p>
        </p:txBody>
      </p:sp>
      <p:sp>
        <p:nvSpPr>
          <p:cNvPr id="5" name="Rektangel: afrundede hjørner 4">
            <a:extLst>
              <a:ext uri="{FF2B5EF4-FFF2-40B4-BE49-F238E27FC236}">
                <a16:creationId xmlns:a16="http://schemas.microsoft.com/office/drawing/2014/main" id="{55C7556E-AD57-9A50-1B6E-9E28B4B8C09E}"/>
              </a:ext>
            </a:extLst>
          </p:cNvPr>
          <p:cNvSpPr/>
          <p:nvPr/>
        </p:nvSpPr>
        <p:spPr>
          <a:xfrm>
            <a:off x="494188" y="5436326"/>
            <a:ext cx="11336973" cy="1208405"/>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lang="da-DK" sz="1200" b="1" kern="0" dirty="0">
                <a:solidFill>
                  <a:sysClr val="windowText" lastClr="000000"/>
                </a:solidFill>
                <a:latin typeface="Verdana"/>
                <a:ea typeface="Verdana" panose="020B0604030504040204" pitchFamily="34" charset="0"/>
                <a:cs typeface="Times New Roman" panose="02020603050405020304" pitchFamily="18" charset="0"/>
              </a:rPr>
              <a:t>Blik for at forældrerollen er anderledes i dag – og det kræver noget mere og andet af os som fagpersoner</a:t>
            </a:r>
          </a:p>
          <a:p>
            <a:pPr marL="0" marR="0" lvl="0" indent="0" defTabSz="914400" eaLnBrk="1" fontAlgn="auto" latinLnBrk="0" hangingPunct="1">
              <a:lnSpc>
                <a:spcPct val="115000"/>
              </a:lnSpc>
              <a:spcBef>
                <a:spcPts val="0"/>
              </a:spcBef>
              <a:spcAft>
                <a:spcPts val="1000"/>
              </a:spcAft>
              <a:buClrTx/>
              <a:buSzTx/>
              <a:buFontTx/>
              <a:buNone/>
              <a:tabLst/>
              <a:defRPr/>
            </a:pPr>
            <a:r>
              <a:rPr lang="da-DK" sz="1200" kern="0" dirty="0">
                <a:solidFill>
                  <a:sysClr val="windowText" lastClr="000000"/>
                </a:solidFill>
                <a:latin typeface="Verdana"/>
                <a:ea typeface="Verdana" panose="020B0604030504040204" pitchFamily="34" charset="0"/>
                <a:cs typeface="Times New Roman" panose="02020603050405020304" pitchFamily="18" charset="0"/>
              </a:rPr>
              <a:t>Det er ikke altid at billede af barnet er ens i dagtilbud og i hjemmet. Og heller ikke sikkert, at man deler de samme bekymringer. Det kan være en udfordring i samarbejdet. Det kræver, at der er et øget fokus på forældrenes rolle samt en øget vejledning af forældre. </a:t>
            </a:r>
            <a:r>
              <a:rPr lang="da-DK" sz="1200" b="1" kern="0" dirty="0">
                <a:solidFill>
                  <a:sysClr val="windowText" lastClr="000000"/>
                </a:solidFill>
                <a:latin typeface="Verdana"/>
                <a:ea typeface="Verdana" panose="020B0604030504040204" pitchFamily="34" charset="0"/>
                <a:cs typeface="Times New Roman" panose="02020603050405020304" pitchFamily="18" charset="0"/>
              </a:rPr>
              <a:t> </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p:txBody>
      </p:sp>
      <p:sp>
        <p:nvSpPr>
          <p:cNvPr id="6" name="Pladsholder til slidenummer 5">
            <a:extLst>
              <a:ext uri="{FF2B5EF4-FFF2-40B4-BE49-F238E27FC236}">
                <a16:creationId xmlns:a16="http://schemas.microsoft.com/office/drawing/2014/main" id="{95EC2E60-ECDC-E839-8CC3-A6AD3C30ACDC}"/>
              </a:ext>
            </a:extLst>
          </p:cNvPr>
          <p:cNvSpPr>
            <a:spLocks noGrp="1"/>
          </p:cNvSpPr>
          <p:nvPr>
            <p:ph type="sldNum" sz="quarter" idx="12"/>
          </p:nvPr>
        </p:nvSpPr>
        <p:spPr/>
        <p:txBody>
          <a:bodyPr/>
          <a:lstStyle/>
          <a:p>
            <a:fld id="{7CB0BF90-AB65-4868-B7F7-2D7D088B758C}" type="slidenum">
              <a:rPr lang="da-DK" smtClean="0"/>
              <a:t>12</a:t>
            </a:fld>
            <a:endParaRPr lang="da-DK"/>
          </a:p>
        </p:txBody>
      </p:sp>
    </p:spTree>
    <p:extLst>
      <p:ext uri="{BB962C8B-B14F-4D97-AF65-F5344CB8AC3E}">
        <p14:creationId xmlns:p14="http://schemas.microsoft.com/office/powerpoint/2010/main" val="41819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786A7963-3287-4789-5A0A-0DD19A25BC96}"/>
              </a:ext>
            </a:extLst>
          </p:cNvPr>
          <p:cNvSpPr txBox="1"/>
          <p:nvPr/>
        </p:nvSpPr>
        <p:spPr>
          <a:xfrm>
            <a:off x="657225" y="208912"/>
            <a:ext cx="6553654" cy="369332"/>
          </a:xfrm>
          <a:prstGeom prst="rect">
            <a:avLst/>
          </a:prstGeom>
          <a:noFill/>
        </p:spPr>
        <p:txBody>
          <a:bodyPr wrap="none" rtlCol="0">
            <a:spAutoFit/>
          </a:bodyPr>
          <a:lstStyle/>
          <a:p>
            <a:r>
              <a:rPr lang="da-DK" b="1" dirty="0">
                <a:solidFill>
                  <a:schemeClr val="tx2">
                    <a:lumMod val="40000"/>
                    <a:lumOff val="60000"/>
                  </a:schemeClr>
                </a:solidFill>
              </a:rPr>
              <a:t>Kortlægning og erfaringer fra praksis (forudsætninger for at lykkes)</a:t>
            </a:r>
          </a:p>
        </p:txBody>
      </p:sp>
      <p:sp>
        <p:nvSpPr>
          <p:cNvPr id="5" name="Rektangel: afrundede hjørner 4">
            <a:extLst>
              <a:ext uri="{FF2B5EF4-FFF2-40B4-BE49-F238E27FC236}">
                <a16:creationId xmlns:a16="http://schemas.microsoft.com/office/drawing/2014/main" id="{B72AED93-CFB8-A226-0991-5735F12D744F}"/>
              </a:ext>
            </a:extLst>
          </p:cNvPr>
          <p:cNvSpPr/>
          <p:nvPr/>
        </p:nvSpPr>
        <p:spPr>
          <a:xfrm>
            <a:off x="657225" y="854711"/>
            <a:ext cx="11039475" cy="1869440"/>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200" b="1" dirty="0">
                <a:effectLst/>
                <a:latin typeface="Verdana" panose="020B0604030504040204" pitchFamily="34" charset="0"/>
                <a:ea typeface="Verdana" panose="020B0604030504040204" pitchFamily="34" charset="0"/>
                <a:cs typeface="Times New Roman" panose="02020603050405020304" pitchFamily="18" charset="0"/>
              </a:rPr>
              <a:t>Børnehavens rolle, forældrenes rolle og børnehaveklasse/0. klasses rolle i forhold til at et barn bliver ”klar til skolen”.</a:t>
            </a:r>
            <a:endParaRPr lang="da-DK" sz="12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200" dirty="0">
                <a:effectLst/>
                <a:latin typeface="Verdana" panose="020B0604030504040204" pitchFamily="34" charset="0"/>
                <a:ea typeface="Verdana" panose="020B0604030504040204" pitchFamily="34" charset="0"/>
                <a:cs typeface="Times New Roman" panose="02020603050405020304" pitchFamily="18" charset="0"/>
              </a:rPr>
              <a:t>Hvad ligger der i det at blive ”klar til skolen”? Hvad skal man egentlig ”nå at lære” i børnehaven, hvad ”kan vente” til man kommer i skole, og hvad er henholdsvis børnehavens, skolens og forældrenes roller og ansvar heri? En masse relevante spørgsmål. Og et svar som er gennemgåede er: Vi bør have en fælles forståelse og forventningsafstemning omkring alt dette på tværs af børnehave, skole og forældre. Det vil kunne styrke samarbejdet mellem børnehave, skole og forældre – og forventeligt skabe bedre overgange – især for børn med særlige behov</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4D050F56-966C-7390-100C-25B8A22B9468}"/>
              </a:ext>
            </a:extLst>
          </p:cNvPr>
          <p:cNvSpPr/>
          <p:nvPr/>
        </p:nvSpPr>
        <p:spPr>
          <a:xfrm>
            <a:off x="666751" y="3000618"/>
            <a:ext cx="11039474" cy="1590434"/>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da-DK" sz="1200" b="1" dirty="0">
                <a:latin typeface="Verdana" panose="020B0604030504040204" pitchFamily="34" charset="0"/>
                <a:ea typeface="Verdana" panose="020B0604030504040204" pitchFamily="34" charset="0"/>
              </a:rPr>
              <a:t>En gennemgående person i overgangen fra børnehave til skole kan gøre underværker</a:t>
            </a:r>
          </a:p>
          <a:p>
            <a:endParaRPr lang="da-DK" sz="1200" dirty="0">
              <a:latin typeface="Verdana" panose="020B0604030504040204" pitchFamily="34" charset="0"/>
              <a:ea typeface="Verdana" panose="020B0604030504040204" pitchFamily="34" charset="0"/>
            </a:endParaRPr>
          </a:p>
          <a:p>
            <a:r>
              <a:rPr lang="da-DK" sz="1200" dirty="0">
                <a:latin typeface="Verdana" panose="020B0604030504040204" pitchFamily="34" charset="0"/>
                <a:ea typeface="Verdana" panose="020B0604030504040204" pitchFamily="34" charset="0"/>
              </a:rPr>
              <a:t>Det pointeres på tværs af alle interviewgrupper, at en gennemgående person/tovholder i overgangen fra børnehave til skole kan være en stor fordel </a:t>
            </a:r>
            <a:r>
              <a:rPr lang="da-DK" sz="1200" dirty="0" err="1">
                <a:latin typeface="Verdana" panose="020B0604030504040204" pitchFamily="34" charset="0"/>
                <a:ea typeface="Verdana" panose="020B0604030504040204" pitchFamily="34" charset="0"/>
              </a:rPr>
              <a:t>ifht</a:t>
            </a:r>
            <a:r>
              <a:rPr lang="da-DK" sz="1200" dirty="0">
                <a:latin typeface="Verdana" panose="020B0604030504040204" pitchFamily="34" charset="0"/>
                <a:ea typeface="Verdana" panose="020B0604030504040204" pitchFamily="34" charset="0"/>
              </a:rPr>
              <a:t>. overgange for især børn med særlige behov. En person, som kan være med til at hjælpe med at få de rigtige støttesystemer etableret i skolen, som kan følge op og give en tryg start– for både forældre, børn og børnehaveklasseteamet i skolen.</a:t>
            </a:r>
            <a:endParaRPr kumimoji="0" lang="da-DK"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2CFE6528-267E-0EFF-175D-653C5EFDD810}"/>
              </a:ext>
            </a:extLst>
          </p:cNvPr>
          <p:cNvSpPr/>
          <p:nvPr/>
        </p:nvSpPr>
        <p:spPr>
          <a:xfrm>
            <a:off x="666751" y="4991341"/>
            <a:ext cx="11114723" cy="1386840"/>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da-DK" sz="1200" b="1" dirty="0">
                <a:latin typeface="Verdana" panose="020B0604030504040204" pitchFamily="34" charset="0"/>
                <a:ea typeface="Verdana" panose="020B0604030504040204" pitchFamily="34" charset="0"/>
              </a:rPr>
              <a:t>Vigtigt at følge op på overgang  </a:t>
            </a:r>
          </a:p>
          <a:p>
            <a:endParaRPr lang="da-DK" sz="1200" dirty="0">
              <a:latin typeface="Verdana" panose="020B0604030504040204" pitchFamily="34" charset="0"/>
              <a:ea typeface="Verdana" panose="020B0604030504040204" pitchFamily="34" charset="0"/>
            </a:endParaRPr>
          </a:p>
          <a:p>
            <a:r>
              <a:rPr lang="da-DK" sz="1200" dirty="0">
                <a:latin typeface="Verdana" panose="020B0604030504040204" pitchFamily="34" charset="0"/>
                <a:ea typeface="Verdana" panose="020B0604030504040204" pitchFamily="34" charset="0"/>
              </a:rPr>
              <a:t>Ét er at have fokus på at sikre en god overgang fra børnehave til skole for børn med særlige behov – noget andet er også at huske at følge op på overgangene. Både for at lære af, hvad der fungerer/ikke fungerer. Men især for at sikre, at der ikke er noget som dukker op senere, som man er på bagkant med. </a:t>
            </a:r>
            <a:endParaRPr kumimoji="0" lang="da-DK"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2" name="Pladsholder til slidenummer 1">
            <a:extLst>
              <a:ext uri="{FF2B5EF4-FFF2-40B4-BE49-F238E27FC236}">
                <a16:creationId xmlns:a16="http://schemas.microsoft.com/office/drawing/2014/main" id="{40005C35-0CA1-FDD3-2D36-6D14ED2A062E}"/>
              </a:ext>
            </a:extLst>
          </p:cNvPr>
          <p:cNvSpPr>
            <a:spLocks noGrp="1"/>
          </p:cNvSpPr>
          <p:nvPr>
            <p:ph type="sldNum" sz="quarter" idx="12"/>
          </p:nvPr>
        </p:nvSpPr>
        <p:spPr/>
        <p:txBody>
          <a:bodyPr/>
          <a:lstStyle/>
          <a:p>
            <a:fld id="{7CB0BF90-AB65-4868-B7F7-2D7D088B758C}" type="slidenum">
              <a:rPr lang="da-DK" smtClean="0"/>
              <a:t>13</a:t>
            </a:fld>
            <a:endParaRPr lang="da-DK"/>
          </a:p>
        </p:txBody>
      </p:sp>
    </p:spTree>
    <p:extLst>
      <p:ext uri="{BB962C8B-B14F-4D97-AF65-F5344CB8AC3E}">
        <p14:creationId xmlns:p14="http://schemas.microsoft.com/office/powerpoint/2010/main" val="169815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786A7963-3287-4789-5A0A-0DD19A25BC96}"/>
              </a:ext>
            </a:extLst>
          </p:cNvPr>
          <p:cNvSpPr txBox="1"/>
          <p:nvPr/>
        </p:nvSpPr>
        <p:spPr>
          <a:xfrm>
            <a:off x="657225" y="208912"/>
            <a:ext cx="6553654" cy="369332"/>
          </a:xfrm>
          <a:prstGeom prst="rect">
            <a:avLst/>
          </a:prstGeom>
          <a:noFill/>
        </p:spPr>
        <p:txBody>
          <a:bodyPr wrap="none" rtlCol="0">
            <a:spAutoFit/>
          </a:bodyPr>
          <a:lstStyle/>
          <a:p>
            <a:r>
              <a:rPr lang="da-DK" b="1" dirty="0">
                <a:solidFill>
                  <a:schemeClr val="tx2">
                    <a:lumMod val="40000"/>
                    <a:lumOff val="60000"/>
                  </a:schemeClr>
                </a:solidFill>
              </a:rPr>
              <a:t>Kortlægning og erfaringer fra praksis (forudsætninger for at lykkes)</a:t>
            </a:r>
          </a:p>
        </p:txBody>
      </p:sp>
      <p:sp>
        <p:nvSpPr>
          <p:cNvPr id="2" name="Rektangel: afrundede hjørner 1">
            <a:extLst>
              <a:ext uri="{FF2B5EF4-FFF2-40B4-BE49-F238E27FC236}">
                <a16:creationId xmlns:a16="http://schemas.microsoft.com/office/drawing/2014/main" id="{955D656E-6FEA-A629-36C3-0EA7B68025E5}"/>
              </a:ext>
            </a:extLst>
          </p:cNvPr>
          <p:cNvSpPr/>
          <p:nvPr/>
        </p:nvSpPr>
        <p:spPr>
          <a:xfrm>
            <a:off x="527366" y="650875"/>
            <a:ext cx="11134725" cy="2051685"/>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200" b="1" dirty="0">
                <a:effectLst/>
                <a:latin typeface="Verdana" panose="020B0604030504040204" pitchFamily="34" charset="0"/>
                <a:ea typeface="Verdana" panose="020B0604030504040204" pitchFamily="34" charset="0"/>
                <a:cs typeface="Times New Roman" panose="02020603050405020304" pitchFamily="18" charset="0"/>
              </a:rPr>
              <a:t>Mellemformer i børnehaveklasse/o. klasse er et vigtigt redskab i at kunne lykkes med overgange og at rumme børn med særlige behov – men det er ikke nok</a:t>
            </a:r>
            <a:endParaRPr lang="da-DK" sz="1200" dirty="0">
              <a:effectLst/>
              <a:latin typeface="Verdana" panose="020B0604030504040204" pitchFamily="34" charset="0"/>
              <a:ea typeface="Verdana" panose="020B0604030504040204" pitchFamily="34" charset="0"/>
              <a:cs typeface="Times New Roman" panose="02020603050405020304" pitchFamily="18" charset="0"/>
            </a:endParaRPr>
          </a:p>
          <a:p>
            <a:r>
              <a:rPr lang="da-DK" sz="1200" dirty="0">
                <a:effectLst/>
                <a:latin typeface="Verdana" panose="020B0604030504040204" pitchFamily="34" charset="0"/>
                <a:ea typeface="Verdana" panose="020B0604030504040204" pitchFamily="34" charset="0"/>
                <a:cs typeface="Times New Roman" panose="02020603050405020304" pitchFamily="18" charset="0"/>
              </a:rPr>
              <a:t>Mellemformer på skolerne kan være med til at løfte noget af opgaven med at rumme/sikre læringsmiljøer til flere børn med særlige behov – og dermed kan være bidragene til at lykkes bedre med overgangen fra børnehave til skole. Men her er det vigtigt, at der allerede fra start er etableret mellemformer i 0. klasse og der er kendskab til disse for børnehave og forældre. Desuden er der grænser for, hvad mellemformer kan – de kan ikke løse hele opgaven selv. </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p:txBody>
      </p:sp>
      <p:sp>
        <p:nvSpPr>
          <p:cNvPr id="3" name="Rektangel: afrundede hjørner 2">
            <a:extLst>
              <a:ext uri="{FF2B5EF4-FFF2-40B4-BE49-F238E27FC236}">
                <a16:creationId xmlns:a16="http://schemas.microsoft.com/office/drawing/2014/main" id="{D80FD8F1-4FAB-3284-D3CC-B5C18580432A}"/>
              </a:ext>
            </a:extLst>
          </p:cNvPr>
          <p:cNvSpPr/>
          <p:nvPr/>
        </p:nvSpPr>
        <p:spPr>
          <a:xfrm>
            <a:off x="527366" y="2919730"/>
            <a:ext cx="11134725" cy="1376045"/>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da-DK" sz="1200" b="1" dirty="0">
                <a:latin typeface="Verdana" panose="020B0604030504040204" pitchFamily="34" charset="0"/>
                <a:ea typeface="Verdana" panose="020B0604030504040204" pitchFamily="34" charset="0"/>
              </a:rPr>
              <a:t>Skoleudsættelse som en vigtig mulighed i forhold til at kunne lykkes med, at flere børn starter på almenskolen/får en bedre start på almenskolen</a:t>
            </a:r>
          </a:p>
          <a:p>
            <a:endParaRPr lang="da-DK" sz="1200" dirty="0">
              <a:latin typeface="Verdana" panose="020B0604030504040204" pitchFamily="34" charset="0"/>
              <a:ea typeface="Verdana" panose="020B0604030504040204" pitchFamily="34" charset="0"/>
            </a:endParaRPr>
          </a:p>
          <a:p>
            <a:r>
              <a:rPr lang="da-DK" sz="1200" dirty="0">
                <a:latin typeface="Verdana" panose="020B0604030504040204" pitchFamily="34" charset="0"/>
                <a:ea typeface="Verdana" panose="020B0604030504040204" pitchFamily="34" charset="0"/>
              </a:rPr>
              <a:t>Der ligger en øget mulighed i rent faktisk i højere grad at kunne skoleudsætte, da det for nogle børn vil gøre, at de kan rummes i almenskolen og få en god skolestart. Men der skal være bestemte kriterier for at kunne bruge denne mulighed, så vi ikke bare skoleudsætter for at skoleudsætte – der skal være en kvalificeret grund. </a:t>
            </a:r>
            <a:endParaRPr kumimoji="0" lang="da-DK"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4" name="Rektangel: afrundede hjørner 3">
            <a:extLst>
              <a:ext uri="{FF2B5EF4-FFF2-40B4-BE49-F238E27FC236}">
                <a16:creationId xmlns:a16="http://schemas.microsoft.com/office/drawing/2014/main" id="{22B61973-8E6B-F4EF-8825-1C42D2704578}"/>
              </a:ext>
            </a:extLst>
          </p:cNvPr>
          <p:cNvSpPr/>
          <p:nvPr/>
        </p:nvSpPr>
        <p:spPr>
          <a:xfrm>
            <a:off x="527365" y="4653915"/>
            <a:ext cx="11134725" cy="1671320"/>
          </a:xfrm>
          <a:prstGeom prst="roundRect">
            <a:avLst/>
          </a:prstGeom>
          <a:gradFill rotWithShape="1">
            <a:gsLst>
              <a:gs pos="0">
                <a:srgbClr val="004B8D">
                  <a:tint val="50000"/>
                  <a:satMod val="300000"/>
                </a:srgbClr>
              </a:gs>
              <a:gs pos="35000">
                <a:srgbClr val="004B8D">
                  <a:tint val="37000"/>
                  <a:satMod val="300000"/>
                </a:srgbClr>
              </a:gs>
              <a:gs pos="100000">
                <a:srgbClr val="004B8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da-DK" sz="1200" b="1" dirty="0">
                <a:latin typeface="Verdana" panose="020B0604030504040204" pitchFamily="34" charset="0"/>
                <a:ea typeface="Verdana" panose="020B0604030504040204" pitchFamily="34" charset="0"/>
              </a:rPr>
              <a:t>Opmærksomhed på, at der også er børn for hvem det rent specialiserede er det rigtige tilbud </a:t>
            </a:r>
          </a:p>
          <a:p>
            <a:endParaRPr lang="da-DK" sz="1200" dirty="0">
              <a:latin typeface="Verdana" panose="020B0604030504040204" pitchFamily="34" charset="0"/>
              <a:ea typeface="Verdana" panose="020B0604030504040204" pitchFamily="34" charset="0"/>
            </a:endParaRPr>
          </a:p>
          <a:p>
            <a:r>
              <a:rPr lang="da-DK" sz="1200" dirty="0">
                <a:latin typeface="Verdana" panose="020B0604030504040204" pitchFamily="34" charset="0"/>
                <a:ea typeface="Verdana" panose="020B0604030504040204" pitchFamily="34" charset="0"/>
              </a:rPr>
              <a:t>Generelt så er alle enige om, at der hvor eleverne kan indgå i børnefællesskab og læringsmiljøer på den almene skole, der skal de det. MEN det skal være fordi det er det bedste og rigtige for barnet. Og det kræver, at der er struktur og ressourcer på skolerne til at kunne rumme dem. Ellers er det barnet der taber. </a:t>
            </a:r>
            <a:endParaRPr kumimoji="0" lang="da-DK" sz="12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5" name="Pladsholder til slidenummer 4">
            <a:extLst>
              <a:ext uri="{FF2B5EF4-FFF2-40B4-BE49-F238E27FC236}">
                <a16:creationId xmlns:a16="http://schemas.microsoft.com/office/drawing/2014/main" id="{2E4389FB-C0AF-000E-313B-9C4D2348D6EC}"/>
              </a:ext>
            </a:extLst>
          </p:cNvPr>
          <p:cNvSpPr>
            <a:spLocks noGrp="1"/>
          </p:cNvSpPr>
          <p:nvPr>
            <p:ph type="sldNum" sz="quarter" idx="12"/>
          </p:nvPr>
        </p:nvSpPr>
        <p:spPr/>
        <p:txBody>
          <a:bodyPr/>
          <a:lstStyle/>
          <a:p>
            <a:fld id="{7CB0BF90-AB65-4868-B7F7-2D7D088B758C}" type="slidenum">
              <a:rPr lang="da-DK" smtClean="0"/>
              <a:t>14</a:t>
            </a:fld>
            <a:endParaRPr lang="da-DK"/>
          </a:p>
        </p:txBody>
      </p:sp>
    </p:spTree>
    <p:extLst>
      <p:ext uri="{BB962C8B-B14F-4D97-AF65-F5344CB8AC3E}">
        <p14:creationId xmlns:p14="http://schemas.microsoft.com/office/powerpoint/2010/main" val="171477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E069-74F9-C73F-67DA-AC9843076058}"/>
              </a:ext>
            </a:extLst>
          </p:cNvPr>
          <p:cNvSpPr>
            <a:spLocks noGrp="1"/>
          </p:cNvSpPr>
          <p:nvPr>
            <p:ph type="ctrTitle"/>
          </p:nvPr>
        </p:nvSpPr>
        <p:spPr/>
        <p:txBody>
          <a:bodyPr>
            <a:normAutofit fontScale="90000"/>
          </a:bodyPr>
          <a:lstStyle/>
          <a:p>
            <a:br>
              <a:rPr lang="da-DK" dirty="0"/>
            </a:br>
            <a:br>
              <a:rPr lang="da-DK" dirty="0"/>
            </a:br>
            <a:r>
              <a:rPr lang="da-DK" sz="3100" b="1" dirty="0">
                <a:solidFill>
                  <a:schemeClr val="tx2">
                    <a:lumMod val="60000"/>
                    <a:lumOff val="40000"/>
                  </a:schemeClr>
                </a:solidFill>
              </a:rPr>
              <a:t>En opsamling:</a:t>
            </a:r>
            <a:br>
              <a:rPr lang="da-DK" dirty="0"/>
            </a:br>
            <a:r>
              <a:rPr lang="da-DK" dirty="0"/>
              <a:t>Generelle udfordringer</a:t>
            </a:r>
          </a:p>
        </p:txBody>
      </p:sp>
      <p:sp>
        <p:nvSpPr>
          <p:cNvPr id="3" name="Undertitel 2">
            <a:extLst>
              <a:ext uri="{FF2B5EF4-FFF2-40B4-BE49-F238E27FC236}">
                <a16:creationId xmlns:a16="http://schemas.microsoft.com/office/drawing/2014/main" id="{AA59FD9D-9F29-4A2E-81B1-F962D6D3A99F}"/>
              </a:ext>
            </a:extLst>
          </p:cNvPr>
          <p:cNvSpPr>
            <a:spLocks noGrp="1"/>
          </p:cNvSpPr>
          <p:nvPr>
            <p:ph type="subTitle" idx="1"/>
          </p:nvPr>
        </p:nvSpPr>
        <p:spPr>
          <a:xfrm>
            <a:off x="1524000" y="3967957"/>
            <a:ext cx="9144000" cy="1655762"/>
          </a:xfrm>
        </p:spPr>
        <p:txBody>
          <a:bodyPr>
            <a:normAutofit/>
          </a:bodyPr>
          <a:lstStyle/>
          <a:p>
            <a:r>
              <a:rPr lang="da-DK" sz="3600" dirty="0"/>
              <a:t>Kortlægning og erfaringer fra praksis</a:t>
            </a:r>
          </a:p>
        </p:txBody>
      </p:sp>
      <p:sp>
        <p:nvSpPr>
          <p:cNvPr id="4" name="Rektangel 3">
            <a:extLst>
              <a:ext uri="{FF2B5EF4-FFF2-40B4-BE49-F238E27FC236}">
                <a16:creationId xmlns:a16="http://schemas.microsoft.com/office/drawing/2014/main" id="{D3A6BC72-EAD9-7358-9DD2-33EBD55BDEBC}"/>
              </a:ext>
            </a:extLst>
          </p:cNvPr>
          <p:cNvSpPr/>
          <p:nvPr/>
        </p:nvSpPr>
        <p:spPr>
          <a:xfrm>
            <a:off x="0" y="3429000"/>
            <a:ext cx="12192000" cy="2571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a:extLst>
              <a:ext uri="{FF2B5EF4-FFF2-40B4-BE49-F238E27FC236}">
                <a16:creationId xmlns:a16="http://schemas.microsoft.com/office/drawing/2014/main" id="{42F1949C-65F0-B2DF-FC24-480B84D6808C}"/>
              </a:ext>
            </a:extLst>
          </p:cNvPr>
          <p:cNvPicPr>
            <a:picLocks noChangeAspect="1"/>
          </p:cNvPicPr>
          <p:nvPr/>
        </p:nvPicPr>
        <p:blipFill>
          <a:blip r:embed="rId2"/>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254569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786A7963-3287-4789-5A0A-0DD19A25BC96}"/>
              </a:ext>
            </a:extLst>
          </p:cNvPr>
          <p:cNvSpPr txBox="1"/>
          <p:nvPr/>
        </p:nvSpPr>
        <p:spPr>
          <a:xfrm>
            <a:off x="657225" y="208912"/>
            <a:ext cx="2422330" cy="369332"/>
          </a:xfrm>
          <a:prstGeom prst="rect">
            <a:avLst/>
          </a:prstGeom>
          <a:noFill/>
        </p:spPr>
        <p:txBody>
          <a:bodyPr wrap="none" rtlCol="0">
            <a:spAutoFit/>
          </a:bodyPr>
          <a:lstStyle/>
          <a:p>
            <a:r>
              <a:rPr lang="da-DK" b="1" dirty="0">
                <a:solidFill>
                  <a:schemeClr val="tx2">
                    <a:lumMod val="40000"/>
                    <a:lumOff val="60000"/>
                  </a:schemeClr>
                </a:solidFill>
              </a:rPr>
              <a:t>Generelle udfordringer </a:t>
            </a:r>
          </a:p>
        </p:txBody>
      </p:sp>
      <p:sp>
        <p:nvSpPr>
          <p:cNvPr id="3" name="Rektangel: afrundede hjørner 2">
            <a:extLst>
              <a:ext uri="{FF2B5EF4-FFF2-40B4-BE49-F238E27FC236}">
                <a16:creationId xmlns:a16="http://schemas.microsoft.com/office/drawing/2014/main" id="{D234F1FF-7A24-05DC-DBB8-A8A5AC95E5EF}"/>
              </a:ext>
            </a:extLst>
          </p:cNvPr>
          <p:cNvSpPr/>
          <p:nvPr/>
        </p:nvSpPr>
        <p:spPr>
          <a:xfrm>
            <a:off x="519112" y="795655"/>
            <a:ext cx="11153775" cy="1888731"/>
          </a:xfrm>
          <a:prstGeom prst="roundRect">
            <a:avLst/>
          </a:prstGeom>
          <a:gradFill rotWithShape="1">
            <a:gsLst>
              <a:gs pos="0">
                <a:srgbClr val="7A9A3D">
                  <a:tint val="50000"/>
                  <a:satMod val="300000"/>
                </a:srgbClr>
              </a:gs>
              <a:gs pos="35000">
                <a:srgbClr val="7A9A3D">
                  <a:tint val="37000"/>
                  <a:satMod val="300000"/>
                </a:srgbClr>
              </a:gs>
              <a:gs pos="100000">
                <a:srgbClr val="7A9A3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200" b="1" dirty="0">
                <a:effectLst/>
                <a:latin typeface="Verdana" panose="020B0604030504040204" pitchFamily="34" charset="0"/>
                <a:ea typeface="Verdana" panose="020B0604030504040204" pitchFamily="34" charset="0"/>
                <a:cs typeface="Times New Roman" panose="02020603050405020304" pitchFamily="18" charset="0"/>
              </a:rPr>
              <a:t>Der hvor man har mange børnehuse/skoler man samarbejder med udfordres muligheden i at lykkes med de elementer, som er forudsætninger for gode overgange</a:t>
            </a:r>
            <a:endParaRPr lang="da-DK" sz="12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da-DK" sz="1200" dirty="0">
                <a:effectLst/>
                <a:latin typeface="Verdana" panose="020B0604030504040204" pitchFamily="34" charset="0"/>
                <a:ea typeface="Verdana" panose="020B0604030504040204" pitchFamily="34" charset="0"/>
                <a:cs typeface="Times New Roman" panose="02020603050405020304" pitchFamily="18" charset="0"/>
              </a:rPr>
              <a:t>At komme tidligt i gang, deltage på nødvendige møder, have kendskab til hinanden m.m. kan blive udfordret de steder, hvor man har mange børnehaver man får børn fra eller mange skoler, man som børnehave leverer til.</a:t>
            </a:r>
          </a:p>
        </p:txBody>
      </p:sp>
      <p:sp>
        <p:nvSpPr>
          <p:cNvPr id="9" name="Rektangel: afrundede hjørner 8">
            <a:extLst>
              <a:ext uri="{FF2B5EF4-FFF2-40B4-BE49-F238E27FC236}">
                <a16:creationId xmlns:a16="http://schemas.microsoft.com/office/drawing/2014/main" id="{8215E64E-AE0F-8AAE-CF19-94CB1E13C2DD}"/>
              </a:ext>
            </a:extLst>
          </p:cNvPr>
          <p:cNvSpPr/>
          <p:nvPr/>
        </p:nvSpPr>
        <p:spPr>
          <a:xfrm>
            <a:off x="519112" y="3051834"/>
            <a:ext cx="11240497" cy="1564640"/>
          </a:xfrm>
          <a:prstGeom prst="roundRect">
            <a:avLst/>
          </a:prstGeom>
          <a:gradFill rotWithShape="1">
            <a:gsLst>
              <a:gs pos="0">
                <a:srgbClr val="7A9A3D">
                  <a:tint val="50000"/>
                  <a:satMod val="300000"/>
                </a:srgbClr>
              </a:gs>
              <a:gs pos="35000">
                <a:srgbClr val="7A9A3D">
                  <a:tint val="37000"/>
                  <a:satMod val="300000"/>
                </a:srgbClr>
              </a:gs>
              <a:gs pos="100000">
                <a:srgbClr val="7A9A3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1"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IT-systemer spænder ben for det forebyggende, tidlige og tværfaglige samarbejde som er vigtigt i forhold til at sikre gode overgange</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Verdana"/>
                <a:ea typeface="Times New Roman" panose="02020603050405020304" pitchFamily="18" charset="0"/>
                <a:cs typeface="Calibri" panose="020F0502020204030204" pitchFamily="34" charset="0"/>
              </a:rPr>
              <a:t>Der går vigtig viden tabt på tværs af sektioner, fordi vi har IT systemer, som ikke taler sammen og stærke GDPR-regler, som selvfølgelig skal overholdes. Men det besværliggør at kunne se hele vejen rundt om barnet og dermed også lave de bedst mulige tilbud til barnet</a:t>
            </a:r>
            <a:r>
              <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a:t>
            </a:r>
          </a:p>
        </p:txBody>
      </p:sp>
      <p:sp>
        <p:nvSpPr>
          <p:cNvPr id="10" name="Rektangel: afrundede hjørner 9">
            <a:extLst>
              <a:ext uri="{FF2B5EF4-FFF2-40B4-BE49-F238E27FC236}">
                <a16:creationId xmlns:a16="http://schemas.microsoft.com/office/drawing/2014/main" id="{75E33124-BE96-BE25-78EC-47BA43BD4F54}"/>
              </a:ext>
            </a:extLst>
          </p:cNvPr>
          <p:cNvSpPr/>
          <p:nvPr/>
        </p:nvSpPr>
        <p:spPr>
          <a:xfrm>
            <a:off x="475750" y="4983923"/>
            <a:ext cx="11240497" cy="1433830"/>
          </a:xfrm>
          <a:prstGeom prst="roundRect">
            <a:avLst/>
          </a:prstGeom>
          <a:gradFill rotWithShape="1">
            <a:gsLst>
              <a:gs pos="0">
                <a:srgbClr val="7A9A3D">
                  <a:tint val="50000"/>
                  <a:satMod val="300000"/>
                </a:srgbClr>
              </a:gs>
              <a:gs pos="35000">
                <a:srgbClr val="7A9A3D">
                  <a:tint val="37000"/>
                  <a:satMod val="300000"/>
                </a:srgbClr>
              </a:gs>
              <a:gs pos="100000">
                <a:srgbClr val="7A9A3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1"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For stramme tidsfrister som kan gøre det svært for skolen at nå at tilrettelægge de rigtige læringsmiljøer for børnene forud for skolestart</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Verdana"/>
                <a:ea typeface="Times New Roman" panose="02020603050405020304" pitchFamily="18" charset="0"/>
                <a:cs typeface="Calibri" panose="020F0502020204030204" pitchFamily="34" charset="0"/>
              </a:rPr>
              <a:t>Både tidsfrister i forhold til at ansøge om AKT, adgang til overgangsbeskrivelser i hjernen og hjertet, samt de endelige overleveringsmøder kan gøre det svært for skolen at nå at tilrettelægge det rette tilbud for barnet.</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p:txBody>
      </p:sp>
      <p:sp>
        <p:nvSpPr>
          <p:cNvPr id="2" name="Pladsholder til slidenummer 1">
            <a:extLst>
              <a:ext uri="{FF2B5EF4-FFF2-40B4-BE49-F238E27FC236}">
                <a16:creationId xmlns:a16="http://schemas.microsoft.com/office/drawing/2014/main" id="{C6E710A0-E57F-D197-E4D4-8256F25F7080}"/>
              </a:ext>
            </a:extLst>
          </p:cNvPr>
          <p:cNvSpPr>
            <a:spLocks noGrp="1"/>
          </p:cNvSpPr>
          <p:nvPr>
            <p:ph type="sldNum" sz="quarter" idx="12"/>
          </p:nvPr>
        </p:nvSpPr>
        <p:spPr/>
        <p:txBody>
          <a:bodyPr/>
          <a:lstStyle/>
          <a:p>
            <a:fld id="{7CB0BF90-AB65-4868-B7F7-2D7D088B758C}" type="slidenum">
              <a:rPr lang="da-DK" smtClean="0"/>
              <a:t>16</a:t>
            </a:fld>
            <a:endParaRPr lang="da-DK"/>
          </a:p>
        </p:txBody>
      </p:sp>
    </p:spTree>
    <p:extLst>
      <p:ext uri="{BB962C8B-B14F-4D97-AF65-F5344CB8AC3E}">
        <p14:creationId xmlns:p14="http://schemas.microsoft.com/office/powerpoint/2010/main" val="29780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786A7963-3287-4789-5A0A-0DD19A25BC96}"/>
              </a:ext>
            </a:extLst>
          </p:cNvPr>
          <p:cNvSpPr txBox="1"/>
          <p:nvPr/>
        </p:nvSpPr>
        <p:spPr>
          <a:xfrm>
            <a:off x="657225" y="208912"/>
            <a:ext cx="2422330" cy="369332"/>
          </a:xfrm>
          <a:prstGeom prst="rect">
            <a:avLst/>
          </a:prstGeom>
          <a:noFill/>
        </p:spPr>
        <p:txBody>
          <a:bodyPr wrap="none" rtlCol="0">
            <a:spAutoFit/>
          </a:bodyPr>
          <a:lstStyle/>
          <a:p>
            <a:r>
              <a:rPr lang="da-DK" b="1" dirty="0">
                <a:solidFill>
                  <a:schemeClr val="tx2">
                    <a:lumMod val="40000"/>
                    <a:lumOff val="60000"/>
                  </a:schemeClr>
                </a:solidFill>
              </a:rPr>
              <a:t>Generelle udfordringer </a:t>
            </a:r>
          </a:p>
        </p:txBody>
      </p:sp>
      <p:sp>
        <p:nvSpPr>
          <p:cNvPr id="6" name="Rektangel: afrundede hjørner 5">
            <a:extLst>
              <a:ext uri="{FF2B5EF4-FFF2-40B4-BE49-F238E27FC236}">
                <a16:creationId xmlns:a16="http://schemas.microsoft.com/office/drawing/2014/main" id="{DB18AECA-F08B-44CF-C244-9A70900611C8}"/>
              </a:ext>
            </a:extLst>
          </p:cNvPr>
          <p:cNvSpPr/>
          <p:nvPr/>
        </p:nvSpPr>
        <p:spPr>
          <a:xfrm>
            <a:off x="657225" y="1103827"/>
            <a:ext cx="11155547" cy="1897380"/>
          </a:xfrm>
          <a:prstGeom prst="roundRect">
            <a:avLst/>
          </a:prstGeom>
          <a:gradFill rotWithShape="1">
            <a:gsLst>
              <a:gs pos="0">
                <a:srgbClr val="7A9A3D">
                  <a:tint val="50000"/>
                  <a:satMod val="300000"/>
                </a:srgbClr>
              </a:gs>
              <a:gs pos="35000">
                <a:srgbClr val="7A9A3D">
                  <a:tint val="37000"/>
                  <a:satMod val="300000"/>
                </a:srgbClr>
              </a:gs>
              <a:gs pos="100000">
                <a:srgbClr val="7A9A3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1"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Der er ikke en ensretning i kommunen ved overgange omkring børn med særlige behov – det er institutionsafhængigt (skole og dagtilbud) og også </a:t>
            </a:r>
            <a:r>
              <a:rPr lang="da-DK" sz="1200" b="1" kern="0" dirty="0">
                <a:solidFill>
                  <a:sysClr val="windowText" lastClr="000000"/>
                </a:solidFill>
                <a:latin typeface="Verdana"/>
                <a:ea typeface="Verdana" panose="020B0604030504040204" pitchFamily="34" charset="0"/>
                <a:cs typeface="Times New Roman" panose="02020603050405020304" pitchFamily="18" charset="0"/>
              </a:rPr>
              <a:t>nogle </a:t>
            </a:r>
            <a:r>
              <a:rPr kumimoji="0" lang="da-DK" sz="1200" b="1"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gange personafhængigt, hvordan overgange fungerer og dermed også, hvor godt man lykkes</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Verdana"/>
                <a:ea typeface="Times New Roman" panose="02020603050405020304" pitchFamily="18" charset="0"/>
                <a:cs typeface="Calibri" panose="020F0502020204030204" pitchFamily="34" charset="0"/>
              </a:rPr>
              <a:t>Det opleves, at det bliver meget afhængig af det bestemte dagtilbud og skole og det indbyrdes samarbejder og strukturer her, hvordan overgangene for børn med særlige behov lykkes og fungerer. Der burde være en ensretning både i forhold til indhold i overgangsbeskrivelser og i det formelle samarbejde skole og dagtilbud imellem.</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p:txBody>
      </p:sp>
      <p:sp>
        <p:nvSpPr>
          <p:cNvPr id="9" name="Rektangel: afrundede hjørner 8">
            <a:extLst>
              <a:ext uri="{FF2B5EF4-FFF2-40B4-BE49-F238E27FC236}">
                <a16:creationId xmlns:a16="http://schemas.microsoft.com/office/drawing/2014/main" id="{892488FE-575B-C243-563C-BABDC4BC0B97}"/>
              </a:ext>
            </a:extLst>
          </p:cNvPr>
          <p:cNvSpPr/>
          <p:nvPr/>
        </p:nvSpPr>
        <p:spPr>
          <a:xfrm>
            <a:off x="657225" y="3526790"/>
            <a:ext cx="11155547" cy="1433830"/>
          </a:xfrm>
          <a:prstGeom prst="roundRect">
            <a:avLst/>
          </a:prstGeom>
          <a:gradFill rotWithShape="1">
            <a:gsLst>
              <a:gs pos="0">
                <a:srgbClr val="7A9A3D">
                  <a:tint val="50000"/>
                  <a:satMod val="300000"/>
                </a:srgbClr>
              </a:gs>
              <a:gs pos="35000">
                <a:srgbClr val="7A9A3D">
                  <a:tint val="37000"/>
                  <a:satMod val="300000"/>
                </a:srgbClr>
              </a:gs>
              <a:gs pos="100000">
                <a:srgbClr val="7A9A3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1"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Ressourcer, ressourcer, ressourcer… </a:t>
            </a:r>
            <a:endPar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da-DK" sz="1200" b="0" i="0" u="none" strike="noStrike" kern="0" cap="none" spc="0" normalizeH="0" baseline="0" noProof="0" dirty="0">
                <a:ln>
                  <a:noFill/>
                </a:ln>
                <a:solidFill>
                  <a:sysClr val="windowText" lastClr="000000"/>
                </a:solidFill>
                <a:effectLst/>
                <a:uLnTx/>
                <a:uFillTx/>
                <a:latin typeface="Verdana"/>
                <a:ea typeface="Verdana" panose="020B0604030504040204" pitchFamily="34" charset="0"/>
                <a:cs typeface="Times New Roman" panose="02020603050405020304" pitchFamily="18" charset="0"/>
              </a:rPr>
              <a:t>For at kunne lykkes med opgaven om, at rumme endnu flere børn med særlige behov i skolen, er der nødt til at følge ressourcer med børnene til at kunne lave de rette læringsmiljøer. Det er ikke muligt med den struktur der er i dag.</a:t>
            </a:r>
          </a:p>
        </p:txBody>
      </p:sp>
      <p:sp>
        <p:nvSpPr>
          <p:cNvPr id="2" name="Pladsholder til slidenummer 1">
            <a:extLst>
              <a:ext uri="{FF2B5EF4-FFF2-40B4-BE49-F238E27FC236}">
                <a16:creationId xmlns:a16="http://schemas.microsoft.com/office/drawing/2014/main" id="{A45CF431-DAE8-254B-5817-CFDFF49E9918}"/>
              </a:ext>
            </a:extLst>
          </p:cNvPr>
          <p:cNvSpPr>
            <a:spLocks noGrp="1"/>
          </p:cNvSpPr>
          <p:nvPr>
            <p:ph type="sldNum" sz="quarter" idx="12"/>
          </p:nvPr>
        </p:nvSpPr>
        <p:spPr/>
        <p:txBody>
          <a:bodyPr/>
          <a:lstStyle/>
          <a:p>
            <a:fld id="{7CB0BF90-AB65-4868-B7F7-2D7D088B758C}" type="slidenum">
              <a:rPr lang="da-DK" smtClean="0"/>
              <a:t>17</a:t>
            </a:fld>
            <a:endParaRPr lang="da-DK"/>
          </a:p>
        </p:txBody>
      </p:sp>
    </p:spTree>
    <p:extLst>
      <p:ext uri="{BB962C8B-B14F-4D97-AF65-F5344CB8AC3E}">
        <p14:creationId xmlns:p14="http://schemas.microsoft.com/office/powerpoint/2010/main" val="7896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E069-74F9-C73F-67DA-AC9843076058}"/>
              </a:ext>
            </a:extLst>
          </p:cNvPr>
          <p:cNvSpPr>
            <a:spLocks noGrp="1"/>
          </p:cNvSpPr>
          <p:nvPr>
            <p:ph type="ctrTitle"/>
          </p:nvPr>
        </p:nvSpPr>
        <p:spPr>
          <a:xfrm>
            <a:off x="1523999" y="1122363"/>
            <a:ext cx="9629775" cy="2387600"/>
          </a:xfrm>
        </p:spPr>
        <p:txBody>
          <a:bodyPr>
            <a:noAutofit/>
          </a:bodyPr>
          <a:lstStyle/>
          <a:p>
            <a:br>
              <a:rPr lang="da-DK" sz="5400" dirty="0"/>
            </a:br>
            <a:r>
              <a:rPr lang="da-DK" sz="5400" dirty="0"/>
              <a:t>Anbefalinger til det videre arbejde</a:t>
            </a:r>
            <a:br>
              <a:rPr lang="da-DK" sz="5400" b="1" dirty="0">
                <a:solidFill>
                  <a:srgbClr val="000000"/>
                </a:solidFill>
                <a:effectLst/>
                <a:ea typeface="Times New Roman" panose="02020603050405020304" pitchFamily="18" charset="0"/>
                <a:cs typeface="Times New Roman" panose="02020603050405020304" pitchFamily="18" charset="0"/>
              </a:rPr>
            </a:br>
            <a:endParaRPr lang="da-DK" sz="5400" b="1" dirty="0"/>
          </a:p>
        </p:txBody>
      </p:sp>
      <p:sp>
        <p:nvSpPr>
          <p:cNvPr id="3" name="Undertitel 2">
            <a:extLst>
              <a:ext uri="{FF2B5EF4-FFF2-40B4-BE49-F238E27FC236}">
                <a16:creationId xmlns:a16="http://schemas.microsoft.com/office/drawing/2014/main" id="{AA59FD9D-9F29-4A2E-81B1-F962D6D3A99F}"/>
              </a:ext>
            </a:extLst>
          </p:cNvPr>
          <p:cNvSpPr>
            <a:spLocks noGrp="1"/>
          </p:cNvSpPr>
          <p:nvPr>
            <p:ph type="subTitle" idx="1"/>
          </p:nvPr>
        </p:nvSpPr>
        <p:spPr>
          <a:xfrm>
            <a:off x="771525" y="3709193"/>
            <a:ext cx="10896599" cy="2291557"/>
          </a:xfrm>
        </p:spPr>
        <p:txBody>
          <a:bodyPr>
            <a:normAutofit fontScale="85000" lnSpcReduction="10000"/>
          </a:bodyPr>
          <a:lstStyle/>
          <a:p>
            <a:pPr marL="285750" indent="-285750" algn="l">
              <a:lnSpc>
                <a:spcPct val="150000"/>
              </a:lnSpc>
              <a:buFont typeface="Wingdings" panose="05000000000000000000" pitchFamily="2" charset="2"/>
              <a:buChar char="v"/>
            </a:pPr>
            <a:r>
              <a:rPr lang="da-DK"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Undersøgelsens mange anbefalinger, som er i tråd med forudsætningerne for at lykkes, kan ses i slutningen af denne præsentation og kan fungere som inspiration til det videre arbejde.</a:t>
            </a:r>
          </a:p>
          <a:p>
            <a:pPr marL="285750" indent="-285750" algn="l">
              <a:lnSpc>
                <a:spcPct val="150000"/>
              </a:lnSpc>
              <a:buFont typeface="Wingdings" panose="05000000000000000000" pitchFamily="2" charset="2"/>
              <a:buChar char="v"/>
            </a:pPr>
            <a:r>
              <a:rPr lang="da-DK"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Det er også nogle af disse anbefalinger, som arbejdsgruppen har arbejdet videre med, og som i snart bliver præsenteret for. </a:t>
            </a:r>
          </a:p>
          <a:p>
            <a:pPr marL="285750" indent="-285750" algn="l">
              <a:lnSpc>
                <a:spcPct val="150000"/>
              </a:lnSpc>
              <a:buFont typeface="Wingdings" panose="05000000000000000000" pitchFamily="2" charset="2"/>
              <a:buChar char="v"/>
            </a:pPr>
            <a:r>
              <a:rPr lang="da-DK"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Desuden vil undersøgelsens anbefalinger også indgå i det videre arbejde, som undersøgelsen bliver en del af. </a:t>
            </a:r>
            <a:endParaRPr lang="da-DK" sz="1800" dirty="0">
              <a:effectLst/>
              <a:latin typeface="Verdana" panose="020B0604030504040204" pitchFamily="34" charset="0"/>
              <a:ea typeface="Verdana" panose="020B0604030504040204" pitchFamily="34" charset="0"/>
              <a:cs typeface="Times New Roman" panose="02020603050405020304" pitchFamily="18" charset="0"/>
            </a:endParaRPr>
          </a:p>
          <a:p>
            <a:endParaRPr lang="da-DK" sz="3000" dirty="0"/>
          </a:p>
        </p:txBody>
      </p:sp>
      <p:sp>
        <p:nvSpPr>
          <p:cNvPr id="4" name="Rektangel 3">
            <a:extLst>
              <a:ext uri="{FF2B5EF4-FFF2-40B4-BE49-F238E27FC236}">
                <a16:creationId xmlns:a16="http://schemas.microsoft.com/office/drawing/2014/main" id="{D3A6BC72-EAD9-7358-9DD2-33EBD55BDEBC}"/>
              </a:ext>
            </a:extLst>
          </p:cNvPr>
          <p:cNvSpPr/>
          <p:nvPr/>
        </p:nvSpPr>
        <p:spPr>
          <a:xfrm>
            <a:off x="0" y="2886075"/>
            <a:ext cx="12192000" cy="2571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lede 5">
            <a:extLst>
              <a:ext uri="{FF2B5EF4-FFF2-40B4-BE49-F238E27FC236}">
                <a16:creationId xmlns:a16="http://schemas.microsoft.com/office/drawing/2014/main" id="{705DD1E5-DC5B-199D-24AD-2C08117D4162}"/>
              </a:ext>
            </a:extLst>
          </p:cNvPr>
          <p:cNvPicPr>
            <a:picLocks noChangeAspect="1"/>
          </p:cNvPicPr>
          <p:nvPr/>
        </p:nvPicPr>
        <p:blipFill>
          <a:blip r:embed="rId2"/>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336324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E069-74F9-C73F-67DA-AC9843076058}"/>
              </a:ext>
            </a:extLst>
          </p:cNvPr>
          <p:cNvSpPr>
            <a:spLocks noGrp="1"/>
          </p:cNvSpPr>
          <p:nvPr>
            <p:ph type="ctrTitle"/>
          </p:nvPr>
        </p:nvSpPr>
        <p:spPr>
          <a:xfrm>
            <a:off x="1658223" y="-112547"/>
            <a:ext cx="9144000" cy="906462"/>
          </a:xfrm>
        </p:spPr>
        <p:txBody>
          <a:bodyPr>
            <a:normAutofit/>
          </a:bodyPr>
          <a:lstStyle/>
          <a:p>
            <a:r>
              <a:rPr lang="da-DK" sz="3000" dirty="0"/>
              <a:t>Det videre arbejde</a:t>
            </a:r>
          </a:p>
        </p:txBody>
      </p:sp>
      <p:sp>
        <p:nvSpPr>
          <p:cNvPr id="4" name="Rektangel 3">
            <a:extLst>
              <a:ext uri="{FF2B5EF4-FFF2-40B4-BE49-F238E27FC236}">
                <a16:creationId xmlns:a16="http://schemas.microsoft.com/office/drawing/2014/main" id="{D3A6BC72-EAD9-7358-9DD2-33EBD55BDEBC}"/>
              </a:ext>
            </a:extLst>
          </p:cNvPr>
          <p:cNvSpPr/>
          <p:nvPr/>
        </p:nvSpPr>
        <p:spPr>
          <a:xfrm>
            <a:off x="109056" y="855034"/>
            <a:ext cx="12192000" cy="12969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felt 4">
            <a:extLst>
              <a:ext uri="{FF2B5EF4-FFF2-40B4-BE49-F238E27FC236}">
                <a16:creationId xmlns:a16="http://schemas.microsoft.com/office/drawing/2014/main" id="{72B499DA-26B4-BB42-E2D3-A08D1D0EC3A9}"/>
              </a:ext>
            </a:extLst>
          </p:cNvPr>
          <p:cNvSpPr txBox="1"/>
          <p:nvPr/>
        </p:nvSpPr>
        <p:spPr>
          <a:xfrm>
            <a:off x="1002025" y="1188441"/>
            <a:ext cx="10406062" cy="4550476"/>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Tx/>
              <a:buFontTx/>
              <a:buAutoNum type="arabicPeriod"/>
              <a:tabLst/>
              <a:defRPr/>
            </a:pPr>
            <a:r>
              <a:rPr kumimoji="0" lang="da-DK"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Politisk tilbagemelding på udvalgsmålet på maj-mødet </a:t>
            </a:r>
          </a:p>
          <a:p>
            <a:pPr marL="800100" marR="0" lvl="1" indent="-34290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da-DK" sz="1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Opridsning af proces og involvering </a:t>
            </a:r>
            <a:endParaRPr kumimoji="0" lang="da-DK"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da-DK" sz="1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Kort opsummering på konklusioner fra rapport </a:t>
            </a:r>
            <a:endParaRPr kumimoji="0" lang="da-DK"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1000"/>
              </a:spcBef>
              <a:spcAft>
                <a:spcPts val="1000"/>
              </a:spcAft>
              <a:buClrTx/>
              <a:buSzTx/>
              <a:buFont typeface="Wingdings" panose="05000000000000000000" pitchFamily="2" charset="2"/>
              <a:buChar char="Ø"/>
              <a:tabLst/>
              <a:defRPr/>
            </a:pPr>
            <a:r>
              <a:rPr kumimoji="0" lang="da-DK" sz="1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Handlingerne som bliver sag i gang herfra </a:t>
            </a:r>
            <a:endParaRPr kumimoji="0" lang="da-DK" sz="1400" b="0" i="0" u="none" strike="noStrike" kern="1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Verdana" panose="020B0604030504040204" pitchFamily="34" charset="0"/>
              </a:rPr>
              <a:t>2. Rapporten indgår i arbejdet med fælles fagligt ståsted</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Verdana" panose="020B0604030504040204" pitchFamily="34" charset="0"/>
              </a:rPr>
              <a:t>3. Rapporten indgår i arbejdet med den politiske ambition: Flere elever skal gå i skole i lokalområdet </a:t>
            </a: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Verdana" panose="020B0604030504040204" pitchFamily="34" charset="0"/>
              </a:rPr>
              <a:t>Nøjagtig hvordan og hvor kommer an på den politiske retning, som er sat på pause nu.</a:t>
            </a:r>
          </a:p>
          <a:p>
            <a:pPr marR="0" lvl="1" algn="l" defTabSz="914400" rtl="0" eaLnBrk="1" fontAlgn="auto" latinLnBrk="0" hangingPunct="1">
              <a:lnSpc>
                <a:spcPct val="115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Verdana" panose="020B060403050404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4. Videre arbejde med anbefalinger omkring at styrke overgange fra børnehave til skole, samt planlægning af temamøde i en nedsat arbejdsgruppe med repræsentanter fra </a:t>
            </a:r>
            <a:r>
              <a:rPr lang="da-DK" sz="1600" b="1" dirty="0">
                <a:solidFill>
                  <a:prstClr val="black"/>
                </a:solidFill>
                <a:latin typeface="Verdana" panose="020B0604030504040204" pitchFamily="34" charset="0"/>
                <a:ea typeface="Verdana" panose="020B0604030504040204" pitchFamily="34" charset="0"/>
                <a:cs typeface="Verdana" panose="020B0604030504040204" pitchFamily="34" charset="0"/>
              </a:rPr>
              <a:t>dagtilbud, skole og PPL.</a:t>
            </a:r>
            <a:endParaRPr kumimoji="0" lang="da-DK"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6" name="Billede 5">
            <a:extLst>
              <a:ext uri="{FF2B5EF4-FFF2-40B4-BE49-F238E27FC236}">
                <a16:creationId xmlns:a16="http://schemas.microsoft.com/office/drawing/2014/main" id="{9A1B004F-D11C-3101-CEB7-4B50F56924A3}"/>
              </a:ext>
            </a:extLst>
          </p:cNvPr>
          <p:cNvPicPr>
            <a:picLocks noChangeAspect="1"/>
          </p:cNvPicPr>
          <p:nvPr/>
        </p:nvPicPr>
        <p:blipFill>
          <a:blip r:embed="rId2"/>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393023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el 2">
            <a:extLst>
              <a:ext uri="{FF2B5EF4-FFF2-40B4-BE49-F238E27FC236}">
                <a16:creationId xmlns:a16="http://schemas.microsoft.com/office/drawing/2014/main" id="{49BC9A7F-0E93-4B2D-CF64-9516743914A5}"/>
              </a:ext>
            </a:extLst>
          </p:cNvPr>
          <p:cNvSpPr txBox="1">
            <a:spLocks/>
          </p:cNvSpPr>
          <p:nvPr/>
        </p:nvSpPr>
        <p:spPr>
          <a:xfrm>
            <a:off x="1289108" y="330332"/>
            <a:ext cx="9144000" cy="54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Formål og ramme for temamødet</a:t>
            </a:r>
          </a:p>
        </p:txBody>
      </p:sp>
      <p:sp>
        <p:nvSpPr>
          <p:cNvPr id="6" name="Rektangel 5">
            <a:extLst>
              <a:ext uri="{FF2B5EF4-FFF2-40B4-BE49-F238E27FC236}">
                <a16:creationId xmlns:a16="http://schemas.microsoft.com/office/drawing/2014/main" id="{D7E3A764-539C-0A35-CB1F-D119AF4ECB88}"/>
              </a:ext>
            </a:extLst>
          </p:cNvPr>
          <p:cNvSpPr/>
          <p:nvPr/>
        </p:nvSpPr>
        <p:spPr>
          <a:xfrm>
            <a:off x="0" y="746620"/>
            <a:ext cx="12192000" cy="1258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kstfelt 13">
            <a:extLst>
              <a:ext uri="{FF2B5EF4-FFF2-40B4-BE49-F238E27FC236}">
                <a16:creationId xmlns:a16="http://schemas.microsoft.com/office/drawing/2014/main" id="{B32F13CD-7DB3-47F1-1144-12F26ECB44E2}"/>
              </a:ext>
            </a:extLst>
          </p:cNvPr>
          <p:cNvSpPr txBox="1"/>
          <p:nvPr/>
        </p:nvSpPr>
        <p:spPr>
          <a:xfrm>
            <a:off x="200025" y="1241025"/>
            <a:ext cx="11791950" cy="1184793"/>
          </a:xfrm>
          <a:prstGeom prst="roundRect">
            <a:avLst/>
          </a:prstGeom>
          <a:noFill/>
          <a:ln w="28575">
            <a:solidFill>
              <a:schemeClr val="tx2">
                <a:lumMod val="60000"/>
                <a:lumOff val="40000"/>
              </a:schemeClr>
            </a:solidFill>
          </a:ln>
        </p:spPr>
        <p:txBody>
          <a:bodyPr wrap="square">
            <a:spAutoFit/>
          </a:bodyPr>
          <a:lstStyle/>
          <a:p>
            <a:pPr>
              <a:lnSpc>
                <a:spcPct val="107000"/>
              </a:lnSpc>
              <a:spcAft>
                <a:spcPts val="800"/>
              </a:spcAft>
            </a:pPr>
            <a:r>
              <a:rPr lang="da-D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Alle er enige om at overgange er vigtige og at I gør et stort stykke arbejde!  </a:t>
            </a:r>
          </a:p>
          <a:p>
            <a:pPr>
              <a:lnSpc>
                <a:spcPct val="107000"/>
              </a:lnSpc>
              <a:spcAft>
                <a:spcPts val="800"/>
              </a:spcAft>
            </a:pPr>
            <a:r>
              <a:rPr lang="da-DK" dirty="0">
                <a:solidFill>
                  <a:srgbClr val="000000"/>
                </a:solidFill>
                <a:latin typeface="Calibri" panose="020F0502020204030204" pitchFamily="34" charset="0"/>
                <a:ea typeface="Calibri" panose="020F0502020204030204" pitchFamily="34" charset="0"/>
                <a:cs typeface="Times New Roman" panose="02020603050405020304" pitchFamily="18" charset="0"/>
              </a:rPr>
              <a:t>I </a:t>
            </a:r>
            <a:r>
              <a:rPr lang="da-D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dag skaber vi et rum til drøftelser, refleksioner, nysgerrighed omkring egen praksis og jeres samarbejder på tværs for at styrke samarbejdet omkring overgange fra børnehave til skole for børn med særlige behov.</a:t>
            </a:r>
          </a:p>
        </p:txBody>
      </p:sp>
      <p:pic>
        <p:nvPicPr>
          <p:cNvPr id="2" name="Billede 1">
            <a:extLst>
              <a:ext uri="{FF2B5EF4-FFF2-40B4-BE49-F238E27FC236}">
                <a16:creationId xmlns:a16="http://schemas.microsoft.com/office/drawing/2014/main" id="{D03C925B-EA33-030E-0FC9-A6BC31388D8E}"/>
              </a:ext>
            </a:extLst>
          </p:cNvPr>
          <p:cNvPicPr>
            <a:picLocks noChangeAspect="1"/>
          </p:cNvPicPr>
          <p:nvPr/>
        </p:nvPicPr>
        <p:blipFill>
          <a:blip r:embed="rId2"/>
          <a:stretch>
            <a:fillRect/>
          </a:stretch>
        </p:blipFill>
        <p:spPr>
          <a:xfrm>
            <a:off x="200025" y="3174103"/>
            <a:ext cx="6114745" cy="3435375"/>
          </a:xfrm>
          <a:prstGeom prst="rect">
            <a:avLst/>
          </a:prstGeom>
        </p:spPr>
      </p:pic>
      <p:sp>
        <p:nvSpPr>
          <p:cNvPr id="8" name="Tekstfelt 7">
            <a:extLst>
              <a:ext uri="{FF2B5EF4-FFF2-40B4-BE49-F238E27FC236}">
                <a16:creationId xmlns:a16="http://schemas.microsoft.com/office/drawing/2014/main" id="{07B263A6-53EE-AF46-F4A7-4C9BB16DAFB7}"/>
              </a:ext>
            </a:extLst>
          </p:cNvPr>
          <p:cNvSpPr txBox="1"/>
          <p:nvPr/>
        </p:nvSpPr>
        <p:spPr>
          <a:xfrm>
            <a:off x="6180547" y="3187481"/>
            <a:ext cx="6094602" cy="3556102"/>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v"/>
            </a:pPr>
            <a:r>
              <a:rPr lang="da-DK"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 fælles ramme og minimumsopgave for arbejdet/samarbejdet om overgange fra børnehave til skole </a:t>
            </a:r>
            <a:r>
              <a:rPr lang="da-DK"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alle børn</a:t>
            </a:r>
            <a:r>
              <a:rPr lang="da-DK"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Det er noget vi </a:t>
            </a:r>
            <a:r>
              <a:rPr lang="da-DK"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skal.</a:t>
            </a:r>
          </a:p>
          <a:p>
            <a:pPr marL="285750" indent="-285750">
              <a:lnSpc>
                <a:spcPct val="107000"/>
              </a:lnSpc>
              <a:spcAft>
                <a:spcPts val="800"/>
              </a:spcAft>
              <a:buFont typeface="Wingdings" panose="05000000000000000000" pitchFamily="2" charset="2"/>
              <a:buChar char="v"/>
            </a:pPr>
            <a:endParaRPr lang="da-DK"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da-DK" sz="1600" dirty="0">
                <a:latin typeface="Calibri" panose="020F0502020204030204" pitchFamily="34" charset="0"/>
                <a:ea typeface="Calibri" panose="020F0502020204030204" pitchFamily="34" charset="0"/>
                <a:cs typeface="Times New Roman" panose="02020603050405020304" pitchFamily="18" charset="0"/>
              </a:rPr>
              <a:t>Dette </a:t>
            </a:r>
            <a:r>
              <a:rPr lang="da-DK" sz="1600" dirty="0" err="1">
                <a:latin typeface="Calibri" panose="020F0502020204030204" pitchFamily="34" charset="0"/>
                <a:ea typeface="Calibri" panose="020F0502020204030204" pitchFamily="34" charset="0"/>
                <a:cs typeface="Times New Roman" panose="02020603050405020304" pitchFamily="18" charset="0"/>
              </a:rPr>
              <a:t>flowchart</a:t>
            </a:r>
            <a:r>
              <a:rPr lang="da-DK" sz="1600" dirty="0">
                <a:latin typeface="Calibri" panose="020F0502020204030204" pitchFamily="34" charset="0"/>
                <a:ea typeface="Calibri" panose="020F0502020204030204" pitchFamily="34" charset="0"/>
                <a:cs typeface="Times New Roman" panose="02020603050405020304" pitchFamily="18" charset="0"/>
              </a:rPr>
              <a:t> for alle børn har vi ikke rørt ved, det ser ud som I kender det. </a:t>
            </a:r>
          </a:p>
          <a:p>
            <a:pPr marL="285750" indent="-285750">
              <a:lnSpc>
                <a:spcPct val="107000"/>
              </a:lnSpc>
              <a:spcAft>
                <a:spcPts val="800"/>
              </a:spcAft>
              <a:buFont typeface="Wingdings" panose="05000000000000000000" pitchFamily="2" charset="2"/>
              <a:buChar char="v"/>
            </a:pPr>
            <a:r>
              <a:rPr lang="da-DK" sz="1600" dirty="0">
                <a:latin typeface="Calibri" panose="020F0502020204030204" pitchFamily="34" charset="0"/>
                <a:ea typeface="Calibri" panose="020F0502020204030204" pitchFamily="34" charset="0"/>
                <a:cs typeface="Times New Roman" panose="02020603050405020304" pitchFamily="18" charset="0"/>
              </a:rPr>
              <a:t>Det der er blevet arbejdet med er f</a:t>
            </a:r>
            <a:r>
              <a:rPr lang="da-DK" sz="1600" dirty="0">
                <a:effectLst/>
                <a:latin typeface="Calibri" panose="020F0502020204030204" pitchFamily="34" charset="0"/>
                <a:ea typeface="Calibri" panose="020F0502020204030204" pitchFamily="34" charset="0"/>
                <a:cs typeface="Times New Roman" panose="02020603050405020304" pitchFamily="18" charset="0"/>
              </a:rPr>
              <a:t>orslag til tilføjelser til nuværende </a:t>
            </a:r>
            <a:r>
              <a:rPr lang="da-DK" sz="1600" dirty="0" err="1">
                <a:effectLst/>
                <a:latin typeface="Calibri" panose="020F0502020204030204" pitchFamily="34" charset="0"/>
                <a:ea typeface="Calibri" panose="020F0502020204030204" pitchFamily="34" charset="0"/>
                <a:cs typeface="Times New Roman" panose="02020603050405020304" pitchFamily="18" charset="0"/>
              </a:rPr>
              <a:t>flowchart</a:t>
            </a:r>
            <a:r>
              <a:rPr lang="da-DK" sz="1600" dirty="0">
                <a:effectLst/>
                <a:latin typeface="Calibri" panose="020F0502020204030204" pitchFamily="34" charset="0"/>
                <a:ea typeface="Calibri" panose="020F0502020204030204" pitchFamily="34" charset="0"/>
                <a:cs typeface="Times New Roman" panose="02020603050405020304" pitchFamily="18" charset="0"/>
              </a:rPr>
              <a:t> for overgange, som man med fordel kan arbejde med for at </a:t>
            </a:r>
            <a:r>
              <a:rPr lang="da-DK" sz="1600" b="1" dirty="0">
                <a:effectLst/>
                <a:latin typeface="Calibri" panose="020F0502020204030204" pitchFamily="34" charset="0"/>
                <a:ea typeface="Calibri" panose="020F0502020204030204" pitchFamily="34" charset="0"/>
                <a:cs typeface="Times New Roman" panose="02020603050405020304" pitchFamily="18" charset="0"/>
              </a:rPr>
              <a:t>styrke den gode overgang fra børnehave til skole for børn med særlige behov </a:t>
            </a:r>
            <a:r>
              <a:rPr lang="da-DK" sz="1600" dirty="0">
                <a:effectLst/>
                <a:latin typeface="Calibri" panose="020F0502020204030204" pitchFamily="34" charset="0"/>
                <a:ea typeface="Calibri" panose="020F0502020204030204" pitchFamily="34" charset="0"/>
                <a:cs typeface="Times New Roman" panose="02020603050405020304" pitchFamily="18" charset="0"/>
              </a:rPr>
              <a:t>(men som oftest kommer alle til gode)</a:t>
            </a:r>
          </a:p>
          <a:p>
            <a:pPr>
              <a:lnSpc>
                <a:spcPct val="107000"/>
              </a:lnSpc>
              <a:spcAft>
                <a:spcPts val="800"/>
              </a:spcAft>
            </a:pPr>
            <a:endParaRPr lang="da-DK"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kstfelt 10">
            <a:extLst>
              <a:ext uri="{FF2B5EF4-FFF2-40B4-BE49-F238E27FC236}">
                <a16:creationId xmlns:a16="http://schemas.microsoft.com/office/drawing/2014/main" id="{83785FAA-FBEA-F047-EA91-530804792E52}"/>
              </a:ext>
            </a:extLst>
          </p:cNvPr>
          <p:cNvSpPr txBox="1"/>
          <p:nvPr/>
        </p:nvSpPr>
        <p:spPr>
          <a:xfrm>
            <a:off x="200026" y="2670666"/>
            <a:ext cx="6769915" cy="369332"/>
          </a:xfrm>
          <a:prstGeom prst="rect">
            <a:avLst/>
          </a:prstGeom>
          <a:noFill/>
        </p:spPr>
        <p:txBody>
          <a:bodyPr wrap="square" rtlCol="0">
            <a:spAutoFit/>
          </a:bodyPr>
          <a:lstStyle/>
          <a:p>
            <a:r>
              <a:rPr lang="da-DK" b="1" dirty="0" err="1">
                <a:solidFill>
                  <a:schemeClr val="tx2">
                    <a:lumMod val="75000"/>
                  </a:schemeClr>
                </a:solidFill>
              </a:rPr>
              <a:t>Flowchart</a:t>
            </a:r>
            <a:r>
              <a:rPr lang="da-DK" b="1" dirty="0">
                <a:solidFill>
                  <a:schemeClr val="tx2">
                    <a:lumMod val="75000"/>
                  </a:schemeClr>
                </a:solidFill>
              </a:rPr>
              <a:t> for overgange mellem børnehave og skole for alle børn</a:t>
            </a:r>
          </a:p>
        </p:txBody>
      </p:sp>
      <p:sp>
        <p:nvSpPr>
          <p:cNvPr id="3" name="Pladsholder til slidenummer 2">
            <a:extLst>
              <a:ext uri="{FF2B5EF4-FFF2-40B4-BE49-F238E27FC236}">
                <a16:creationId xmlns:a16="http://schemas.microsoft.com/office/drawing/2014/main" id="{5AE2684E-26E0-1511-7A2D-A0DB95218902}"/>
              </a:ext>
            </a:extLst>
          </p:cNvPr>
          <p:cNvSpPr>
            <a:spLocks noGrp="1"/>
          </p:cNvSpPr>
          <p:nvPr>
            <p:ph type="sldNum" sz="quarter" idx="12"/>
          </p:nvPr>
        </p:nvSpPr>
        <p:spPr/>
        <p:txBody>
          <a:bodyPr/>
          <a:lstStyle/>
          <a:p>
            <a:fld id="{7CB0BF90-AB65-4868-B7F7-2D7D088B758C}" type="slidenum">
              <a:rPr lang="da-DK" smtClean="0"/>
              <a:t>2</a:t>
            </a:fld>
            <a:endParaRPr lang="da-DK"/>
          </a:p>
        </p:txBody>
      </p:sp>
    </p:spTree>
    <p:extLst>
      <p:ext uri="{BB962C8B-B14F-4D97-AF65-F5344CB8AC3E}">
        <p14:creationId xmlns:p14="http://schemas.microsoft.com/office/powerpoint/2010/main" val="159971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93C44-BE30-1501-0DBB-47211F140B15}"/>
              </a:ext>
            </a:extLst>
          </p:cNvPr>
          <p:cNvSpPr>
            <a:spLocks noGrp="1"/>
          </p:cNvSpPr>
          <p:nvPr>
            <p:ph type="title"/>
          </p:nvPr>
        </p:nvSpPr>
        <p:spPr>
          <a:xfrm>
            <a:off x="800100" y="4546600"/>
            <a:ext cx="11525250" cy="1325563"/>
          </a:xfrm>
        </p:spPr>
        <p:txBody>
          <a:bodyPr>
            <a:normAutofit/>
          </a:bodyPr>
          <a:lstStyle/>
          <a:p>
            <a:r>
              <a:rPr lang="da-DK" sz="4000" b="1" dirty="0">
                <a:solidFill>
                  <a:schemeClr val="tx2">
                    <a:lumMod val="60000"/>
                    <a:lumOff val="40000"/>
                  </a:schemeClr>
                </a:solidFill>
              </a:rPr>
              <a:t>Spørgsmål? </a:t>
            </a:r>
            <a:r>
              <a:rPr lang="da-DK" sz="4000" dirty="0"/>
              <a:t>……Inden vi zoomer ud og sætter spot på          anbefalinger</a:t>
            </a:r>
          </a:p>
        </p:txBody>
      </p:sp>
      <p:pic>
        <p:nvPicPr>
          <p:cNvPr id="4" name="Grafik 3" descr="Hjælp kontur">
            <a:extLst>
              <a:ext uri="{FF2B5EF4-FFF2-40B4-BE49-F238E27FC236}">
                <a16:creationId xmlns:a16="http://schemas.microsoft.com/office/drawing/2014/main" id="{8DC5B0B5-08DD-8B11-5949-2F67011F0E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210" y="1123950"/>
            <a:ext cx="3159760" cy="3159760"/>
          </a:xfrm>
          <a:prstGeom prst="rect">
            <a:avLst/>
          </a:prstGeom>
        </p:spPr>
      </p:pic>
      <p:pic>
        <p:nvPicPr>
          <p:cNvPr id="6" name="Grafik 5" descr="Forstørrelsesglas med massiv udfyldning">
            <a:extLst>
              <a:ext uri="{FF2B5EF4-FFF2-40B4-BE49-F238E27FC236}">
                <a16:creationId xmlns:a16="http://schemas.microsoft.com/office/drawing/2014/main" id="{02C1159B-D1EB-4B88-CC69-9E439B2FC3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5152" y="1123950"/>
            <a:ext cx="3159760" cy="3159760"/>
          </a:xfrm>
          <a:prstGeom prst="rect">
            <a:avLst/>
          </a:prstGeom>
        </p:spPr>
      </p:pic>
      <p:sp>
        <p:nvSpPr>
          <p:cNvPr id="3" name="Pladsholder til slidenummer 2">
            <a:extLst>
              <a:ext uri="{FF2B5EF4-FFF2-40B4-BE49-F238E27FC236}">
                <a16:creationId xmlns:a16="http://schemas.microsoft.com/office/drawing/2014/main" id="{99BDBB55-35AE-92BE-AB05-6CE5605781F3}"/>
              </a:ext>
            </a:extLst>
          </p:cNvPr>
          <p:cNvSpPr>
            <a:spLocks noGrp="1"/>
          </p:cNvSpPr>
          <p:nvPr>
            <p:ph type="sldNum" sz="quarter" idx="12"/>
          </p:nvPr>
        </p:nvSpPr>
        <p:spPr/>
        <p:txBody>
          <a:bodyPr/>
          <a:lstStyle/>
          <a:p>
            <a:fld id="{7CB0BF90-AB65-4868-B7F7-2D7D088B758C}" type="slidenum">
              <a:rPr lang="da-DK" smtClean="0"/>
              <a:t>20</a:t>
            </a:fld>
            <a:endParaRPr lang="da-DK"/>
          </a:p>
        </p:txBody>
      </p:sp>
    </p:spTree>
    <p:extLst>
      <p:ext uri="{BB962C8B-B14F-4D97-AF65-F5344CB8AC3E}">
        <p14:creationId xmlns:p14="http://schemas.microsoft.com/office/powerpoint/2010/main" val="384479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2E51C12-4BF5-7989-D391-FC16829E0526}"/>
              </a:ext>
            </a:extLst>
          </p:cNvPr>
          <p:cNvPicPr>
            <a:picLocks noChangeAspect="1"/>
          </p:cNvPicPr>
          <p:nvPr/>
        </p:nvPicPr>
        <p:blipFill>
          <a:blip r:embed="rId2"/>
          <a:stretch>
            <a:fillRect/>
          </a:stretch>
        </p:blipFill>
        <p:spPr>
          <a:xfrm>
            <a:off x="79007" y="1039499"/>
            <a:ext cx="4162314" cy="2338464"/>
          </a:xfrm>
          <a:prstGeom prst="rect">
            <a:avLst/>
          </a:prstGeom>
        </p:spPr>
      </p:pic>
      <p:sp>
        <p:nvSpPr>
          <p:cNvPr id="2" name="Titel 1">
            <a:extLst>
              <a:ext uri="{FF2B5EF4-FFF2-40B4-BE49-F238E27FC236}">
                <a16:creationId xmlns:a16="http://schemas.microsoft.com/office/drawing/2014/main" id="{3D193C44-BE30-1501-0DBB-47211F140B15}"/>
              </a:ext>
            </a:extLst>
          </p:cNvPr>
          <p:cNvSpPr>
            <a:spLocks noGrp="1"/>
          </p:cNvSpPr>
          <p:nvPr>
            <p:ph type="title"/>
          </p:nvPr>
        </p:nvSpPr>
        <p:spPr>
          <a:xfrm>
            <a:off x="212301" y="3730442"/>
            <a:ext cx="3895725" cy="1611498"/>
          </a:xfrm>
          <a:solidFill>
            <a:schemeClr val="tx2">
              <a:lumMod val="40000"/>
              <a:lumOff val="60000"/>
            </a:schemeClr>
          </a:solidFill>
          <a:ln w="28575">
            <a:solidFill>
              <a:schemeClr val="tx2">
                <a:lumMod val="60000"/>
                <a:lumOff val="40000"/>
              </a:schemeClr>
            </a:solidFill>
          </a:ln>
        </p:spPr>
        <p:txBody>
          <a:bodyPr>
            <a:noAutofit/>
          </a:bodyPr>
          <a:lstStyle/>
          <a:p>
            <a:r>
              <a:rPr lang="da-DK" sz="2000" dirty="0"/>
              <a:t>Fra flowchart der beskriver arbejdet med overgange </a:t>
            </a:r>
            <a:r>
              <a:rPr lang="da-DK" sz="2000" b="1" dirty="0"/>
              <a:t>for alle børn</a:t>
            </a:r>
          </a:p>
        </p:txBody>
      </p:sp>
      <p:cxnSp>
        <p:nvCxnSpPr>
          <p:cNvPr id="8" name="Lige pilforbindelse 7">
            <a:extLst>
              <a:ext uri="{FF2B5EF4-FFF2-40B4-BE49-F238E27FC236}">
                <a16:creationId xmlns:a16="http://schemas.microsoft.com/office/drawing/2014/main" id="{8A941C14-F9AC-147C-0116-9E1388350524}"/>
              </a:ext>
            </a:extLst>
          </p:cNvPr>
          <p:cNvCxnSpPr/>
          <p:nvPr/>
        </p:nvCxnSpPr>
        <p:spPr>
          <a:xfrm>
            <a:off x="4187744" y="3447597"/>
            <a:ext cx="3086100" cy="0"/>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itel 1">
            <a:extLst>
              <a:ext uri="{FF2B5EF4-FFF2-40B4-BE49-F238E27FC236}">
                <a16:creationId xmlns:a16="http://schemas.microsoft.com/office/drawing/2014/main" id="{565A2C45-15CF-CE28-E3C0-D6297C0E6171}"/>
              </a:ext>
            </a:extLst>
          </p:cNvPr>
          <p:cNvSpPr txBox="1">
            <a:spLocks/>
          </p:cNvSpPr>
          <p:nvPr/>
        </p:nvSpPr>
        <p:spPr>
          <a:xfrm>
            <a:off x="7105650" y="3840480"/>
            <a:ext cx="4972050" cy="1501460"/>
          </a:xfrm>
          <a:prstGeom prst="rect">
            <a:avLst/>
          </a:prstGeom>
          <a:solidFill>
            <a:schemeClr val="tx2">
              <a:lumMod val="40000"/>
              <a:lumOff val="60000"/>
            </a:schemeClr>
          </a:solidFill>
          <a:ln w="28575">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da-DK" sz="2000" dirty="0">
                <a:effectLst/>
                <a:ea typeface="Calibri" panose="020F0502020204030204" pitchFamily="34" charset="0"/>
                <a:cs typeface="Calibri" panose="020F0502020204030204" pitchFamily="34" charset="0"/>
              </a:rPr>
              <a:t>Til arbejdsgruppens anbefalinger til at </a:t>
            </a:r>
            <a:r>
              <a:rPr lang="da-DK" sz="2000" b="1" dirty="0">
                <a:ea typeface="Calibri" panose="020F0502020204030204" pitchFamily="34" charset="0"/>
                <a:cs typeface="Calibri" panose="020F0502020204030204" pitchFamily="34" charset="0"/>
              </a:rPr>
              <a:t>s</a:t>
            </a:r>
            <a:r>
              <a:rPr lang="da-DK" sz="2000" b="1" dirty="0">
                <a:effectLst/>
                <a:ea typeface="Calibri" panose="020F0502020204030204" pitchFamily="34" charset="0"/>
                <a:cs typeface="Calibri" panose="020F0502020204030204" pitchFamily="34" charset="0"/>
              </a:rPr>
              <a:t>tyrke arbejdet med overgange for børn med særlige behov</a:t>
            </a:r>
            <a:r>
              <a:rPr lang="da-DK" sz="2000" dirty="0">
                <a:effectLst/>
                <a:ea typeface="Calibri" panose="020F0502020204030204" pitchFamily="34" charset="0"/>
                <a:cs typeface="Calibri" panose="020F0502020204030204" pitchFamily="34" charset="0"/>
              </a:rPr>
              <a:t> (men som ofte kommer alle børn </a:t>
            </a:r>
            <a:r>
              <a:rPr lang="da-DK" sz="2000" dirty="0" err="1">
                <a:effectLst/>
                <a:ea typeface="Calibri" panose="020F0502020204030204" pitchFamily="34" charset="0"/>
                <a:cs typeface="Calibri" panose="020F0502020204030204" pitchFamily="34" charset="0"/>
              </a:rPr>
              <a:t>tilgode</a:t>
            </a:r>
            <a:r>
              <a:rPr lang="da-DK" sz="2000" dirty="0">
                <a:effectLst/>
                <a:ea typeface="Calibri" panose="020F0502020204030204" pitchFamily="34" charset="0"/>
                <a:cs typeface="Calibri" panose="020F0502020204030204" pitchFamily="34" charset="0"/>
              </a:rPr>
              <a:t>)</a:t>
            </a:r>
          </a:p>
        </p:txBody>
      </p:sp>
      <p:pic>
        <p:nvPicPr>
          <p:cNvPr id="7" name="Billede 6">
            <a:extLst>
              <a:ext uri="{FF2B5EF4-FFF2-40B4-BE49-F238E27FC236}">
                <a16:creationId xmlns:a16="http://schemas.microsoft.com/office/drawing/2014/main" id="{2CA7F72E-E9F9-AD9C-C771-E035459F6FDE}"/>
              </a:ext>
            </a:extLst>
          </p:cNvPr>
          <p:cNvPicPr>
            <a:picLocks noChangeAspect="1"/>
          </p:cNvPicPr>
          <p:nvPr/>
        </p:nvPicPr>
        <p:blipFill>
          <a:blip r:embed="rId3"/>
          <a:stretch>
            <a:fillRect/>
          </a:stretch>
        </p:blipFill>
        <p:spPr>
          <a:xfrm>
            <a:off x="7667612" y="925512"/>
            <a:ext cx="3770403" cy="2684779"/>
          </a:xfrm>
          <a:prstGeom prst="rect">
            <a:avLst/>
          </a:prstGeom>
        </p:spPr>
      </p:pic>
      <p:sp>
        <p:nvSpPr>
          <p:cNvPr id="4" name="Pladsholder til slidenummer 3">
            <a:extLst>
              <a:ext uri="{FF2B5EF4-FFF2-40B4-BE49-F238E27FC236}">
                <a16:creationId xmlns:a16="http://schemas.microsoft.com/office/drawing/2014/main" id="{F7080F7E-7A4F-E569-C57B-2AB96798DC17}"/>
              </a:ext>
            </a:extLst>
          </p:cNvPr>
          <p:cNvSpPr>
            <a:spLocks noGrp="1"/>
          </p:cNvSpPr>
          <p:nvPr>
            <p:ph type="sldNum" sz="quarter" idx="12"/>
          </p:nvPr>
        </p:nvSpPr>
        <p:spPr/>
        <p:txBody>
          <a:bodyPr/>
          <a:lstStyle/>
          <a:p>
            <a:fld id="{7CB0BF90-AB65-4868-B7F7-2D7D088B758C}" type="slidenum">
              <a:rPr lang="da-DK" smtClean="0"/>
              <a:t>21</a:t>
            </a:fld>
            <a:endParaRPr lang="da-DK"/>
          </a:p>
        </p:txBody>
      </p:sp>
      <p:pic>
        <p:nvPicPr>
          <p:cNvPr id="6" name="Grafik 5" descr="Åben bog med massiv udfyldning">
            <a:extLst>
              <a:ext uri="{FF2B5EF4-FFF2-40B4-BE49-F238E27FC236}">
                <a16:creationId xmlns:a16="http://schemas.microsoft.com/office/drawing/2014/main" id="{951B5218-8710-7742-F797-0BAE88D1C9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8895" y="3429000"/>
            <a:ext cx="1915885" cy="1915885"/>
          </a:xfrm>
          <a:prstGeom prst="rect">
            <a:avLst/>
          </a:prstGeom>
        </p:spPr>
      </p:pic>
      <p:sp>
        <p:nvSpPr>
          <p:cNvPr id="10" name="Tekstfelt 9">
            <a:extLst>
              <a:ext uri="{FF2B5EF4-FFF2-40B4-BE49-F238E27FC236}">
                <a16:creationId xmlns:a16="http://schemas.microsoft.com/office/drawing/2014/main" id="{F2A65CD5-62A5-442A-175B-4732E6880D2B}"/>
              </a:ext>
            </a:extLst>
          </p:cNvPr>
          <p:cNvSpPr txBox="1"/>
          <p:nvPr/>
        </p:nvSpPr>
        <p:spPr>
          <a:xfrm>
            <a:off x="4324350" y="2617634"/>
            <a:ext cx="3343262" cy="646331"/>
          </a:xfrm>
          <a:prstGeom prst="rect">
            <a:avLst/>
          </a:prstGeom>
          <a:noFill/>
        </p:spPr>
        <p:txBody>
          <a:bodyPr wrap="square" rtlCol="0">
            <a:spAutoFit/>
          </a:bodyPr>
          <a:lstStyle/>
          <a:p>
            <a:r>
              <a:rPr lang="da-DK" dirty="0"/>
              <a:t>Undersøgelsen: Fra børnehave til skole for børn med særlige behov</a:t>
            </a:r>
          </a:p>
        </p:txBody>
      </p:sp>
    </p:spTree>
    <p:extLst>
      <p:ext uri="{BB962C8B-B14F-4D97-AF65-F5344CB8AC3E}">
        <p14:creationId xmlns:p14="http://schemas.microsoft.com/office/powerpoint/2010/main" val="345169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9C06700D-651A-946A-A1EC-211B42E52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123" y="652984"/>
            <a:ext cx="7982586" cy="4484440"/>
          </a:xfrm>
          <a:prstGeom prst="rect">
            <a:avLst/>
          </a:prstGeom>
        </p:spPr>
      </p:pic>
      <p:cxnSp>
        <p:nvCxnSpPr>
          <p:cNvPr id="3" name="Forbindelse: buet 2">
            <a:extLst>
              <a:ext uri="{FF2B5EF4-FFF2-40B4-BE49-F238E27FC236}">
                <a16:creationId xmlns:a16="http://schemas.microsoft.com/office/drawing/2014/main" id="{157E5BFE-C45A-67EB-078E-871EAA6D3A73}"/>
              </a:ext>
            </a:extLst>
          </p:cNvPr>
          <p:cNvCxnSpPr>
            <a:cxnSpLocks/>
          </p:cNvCxnSpPr>
          <p:nvPr/>
        </p:nvCxnSpPr>
        <p:spPr>
          <a:xfrm>
            <a:off x="2013270" y="1242386"/>
            <a:ext cx="424815" cy="701675"/>
          </a:xfrm>
          <a:prstGeom prst="curvedConnector3">
            <a:avLst/>
          </a:prstGeom>
          <a:noFill/>
          <a:ln w="28575" cap="flat" cmpd="sng" algn="ctr">
            <a:solidFill>
              <a:srgbClr val="8AD4DF">
                <a:lumMod val="50000"/>
              </a:srgbClr>
            </a:solidFill>
            <a:prstDash val="solid"/>
            <a:tailEnd type="triangle"/>
          </a:ln>
          <a:effectLst/>
        </p:spPr>
      </p:cxnSp>
      <p:sp>
        <p:nvSpPr>
          <p:cNvPr id="4" name="Rektangel: afrundede hjørner 3">
            <a:extLst>
              <a:ext uri="{FF2B5EF4-FFF2-40B4-BE49-F238E27FC236}">
                <a16:creationId xmlns:a16="http://schemas.microsoft.com/office/drawing/2014/main" id="{190CBF0D-CEDA-537E-688E-758227C34863}"/>
              </a:ext>
            </a:extLst>
          </p:cNvPr>
          <p:cNvSpPr/>
          <p:nvPr/>
        </p:nvSpPr>
        <p:spPr>
          <a:xfrm>
            <a:off x="37785" y="991259"/>
            <a:ext cx="1880551" cy="72263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Dagtilbud </a:t>
            </a:r>
            <a:r>
              <a:rPr lang="da-DK" sz="800" b="1" u="sng" dirty="0">
                <a:effectLst/>
                <a:latin typeface="Calibri" panose="020F0502020204030204" pitchFamily="34" charset="0"/>
                <a:ea typeface="Calibri" panose="020F0502020204030204" pitchFamily="34" charset="0"/>
                <a:cs typeface="Times New Roman" panose="02020603050405020304" pitchFamily="18" charset="0"/>
              </a:rPr>
              <a:t>skal</a:t>
            </a:r>
            <a:r>
              <a:rPr lang="da-DK" sz="800" dirty="0">
                <a:effectLst/>
                <a:latin typeface="Calibri" panose="020F0502020204030204" pitchFamily="34" charset="0"/>
                <a:ea typeface="Calibri" panose="020F0502020204030204" pitchFamily="34" charset="0"/>
                <a:cs typeface="Times New Roman" panose="02020603050405020304" pitchFamily="18" charset="0"/>
              </a:rPr>
              <a:t> invitere skole og SFO med til fokusmøde ved børn, hvor der er en øget opmærksomhed/bekymring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afrundede hjørner 4">
            <a:extLst>
              <a:ext uri="{FF2B5EF4-FFF2-40B4-BE49-F238E27FC236}">
                <a16:creationId xmlns:a16="http://schemas.microsoft.com/office/drawing/2014/main" id="{1FDD7FBC-F534-1396-D1A3-A739B162B20B}"/>
              </a:ext>
            </a:extLst>
          </p:cNvPr>
          <p:cNvSpPr/>
          <p:nvPr/>
        </p:nvSpPr>
        <p:spPr>
          <a:xfrm>
            <a:off x="953135" y="74155"/>
            <a:ext cx="10483215" cy="531495"/>
          </a:xfrm>
          <a:prstGeom prst="roundRect">
            <a:avLst/>
          </a:prstGeom>
          <a:solidFill>
            <a:srgbClr val="8AD4DF">
              <a:lumMod val="50000"/>
            </a:srgbClr>
          </a:solidFill>
          <a:ln w="25400" cap="flat" cmpd="sng" algn="ctr">
            <a:noFill/>
            <a:prstDash val="solid"/>
          </a:ln>
          <a:effectLst>
            <a:outerShdw blurRad="76200" dist="12700" dir="8100000" sy="-23000" kx="800400" algn="br" rotWithShape="0">
              <a:prstClr val="black">
                <a:alpha val="20000"/>
              </a:prstClr>
            </a:outerShdw>
            <a:softEdge rad="127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1200" b="1" dirty="0">
                <a:solidFill>
                  <a:srgbClr val="D9D9D9"/>
                </a:solidFill>
                <a:effectLst/>
                <a:latin typeface="Calibri" panose="020F0502020204030204" pitchFamily="34" charset="0"/>
                <a:ea typeface="Calibri" panose="020F0502020204030204" pitchFamily="34" charset="0"/>
                <a:cs typeface="Times New Roman" panose="02020603050405020304" pitchFamily="18" charset="0"/>
              </a:rPr>
              <a:t>Forslag til tilføjelser til nuværende flowchart for overgange, som man med fordel kunne indføre for at styrke den gode overgang fra børnehave til skole </a:t>
            </a:r>
          </a:p>
          <a:p>
            <a:pPr algn="ctr">
              <a:lnSpc>
                <a:spcPct val="107000"/>
              </a:lnSpc>
            </a:pPr>
            <a:r>
              <a:rPr lang="da-DK" sz="1200" b="1" dirty="0">
                <a:solidFill>
                  <a:srgbClr val="D9D9D9"/>
                </a:solidFill>
                <a:latin typeface="Calibri" panose="020F0502020204030204" pitchFamily="34" charset="0"/>
                <a:ea typeface="Calibri" panose="020F0502020204030204" pitchFamily="34" charset="0"/>
                <a:cs typeface="Times New Roman" panose="02020603050405020304" pitchFamily="18" charset="0"/>
              </a:rPr>
              <a:t>- I</a:t>
            </a:r>
            <a:r>
              <a:rPr lang="da-DK" sz="1200" b="1" dirty="0">
                <a:solidFill>
                  <a:srgbClr val="D9D9D9"/>
                </a:solidFill>
                <a:effectLst/>
                <a:latin typeface="Calibri" panose="020F0502020204030204" pitchFamily="34" charset="0"/>
                <a:ea typeface="Calibri" panose="020F0502020204030204" pitchFamily="34" charset="0"/>
                <a:cs typeface="Times New Roman" panose="02020603050405020304" pitchFamily="18" charset="0"/>
              </a:rPr>
              <a:t>sær for børn med særlige behov (men kan gavne alle)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AE6EACB1-0AB1-9A3D-74C3-825AB17120E1}"/>
              </a:ext>
            </a:extLst>
          </p:cNvPr>
          <p:cNvSpPr/>
          <p:nvPr/>
        </p:nvSpPr>
        <p:spPr>
          <a:xfrm>
            <a:off x="15875" y="1751821"/>
            <a:ext cx="1951357" cy="346146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Påbegynde førskole arbejdet (for alle/nogen børn) august/sept.: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Skole som naturlig samarbejdspartner ind i storbørnsgruppen fra start eks. ved:</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Observationer </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Faglig snak med forældre og børnehave om hvad man kan øve</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Storbørnsgruppe på besøg i skolen /legeplads allerede fra om efteråret</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Det giver;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Større kendskab for skolen til de kommende skole startere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Større kendskab og tryghed for både børn og forældre til skolen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Et større kendskab til hinandens faglighed mellem børnehave og skole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BB311F39-0C70-FB33-C6C8-42BBC2980BD7}"/>
              </a:ext>
            </a:extLst>
          </p:cNvPr>
          <p:cNvSpPr/>
          <p:nvPr/>
        </p:nvSpPr>
        <p:spPr>
          <a:xfrm>
            <a:off x="19686" y="5289151"/>
            <a:ext cx="1898650" cy="153351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Forventningsafstemning mellem skole og børnehave: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Hvad er hinandens roller, hvad forventer vi af hinanden, har vi samme forståelse af skoleparat og det at lave skoleforberedende arbejde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Billedforklaring: nedadgående pil 8">
            <a:extLst>
              <a:ext uri="{FF2B5EF4-FFF2-40B4-BE49-F238E27FC236}">
                <a16:creationId xmlns:a16="http://schemas.microsoft.com/office/drawing/2014/main" id="{07254361-09A0-3F55-BEBB-E3ACDAB9E9A9}"/>
              </a:ext>
            </a:extLst>
          </p:cNvPr>
          <p:cNvSpPr/>
          <p:nvPr/>
        </p:nvSpPr>
        <p:spPr>
          <a:xfrm>
            <a:off x="5943600" y="4984115"/>
            <a:ext cx="4549775" cy="406400"/>
          </a:xfrm>
          <a:prstGeom prst="downArrowCallout">
            <a:avLst>
              <a:gd name="adj1" fmla="val 18077"/>
              <a:gd name="adj2" fmla="val 17588"/>
              <a:gd name="adj3" fmla="val 25000"/>
              <a:gd name="adj4" fmla="val 5929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Den gode overgang (forår – skolestart)</a:t>
            </a:r>
            <a:endParaRPr lang="da-DK" sz="1100" dirty="0">
              <a:effectLst/>
              <a:ea typeface="Calibri" panose="020F0502020204030204" pitchFamily="34" charset="0"/>
              <a:cs typeface="Times New Roman" panose="02020603050405020304" pitchFamily="18" charset="0"/>
            </a:endParaRPr>
          </a:p>
        </p:txBody>
      </p:sp>
      <p:sp>
        <p:nvSpPr>
          <p:cNvPr id="10" name="Rektangel: afrundede hjørner 9">
            <a:extLst>
              <a:ext uri="{FF2B5EF4-FFF2-40B4-BE49-F238E27FC236}">
                <a16:creationId xmlns:a16="http://schemas.microsoft.com/office/drawing/2014/main" id="{35837BDB-ADDD-4F3A-1865-5EACA1ADA608}"/>
              </a:ext>
            </a:extLst>
          </p:cNvPr>
          <p:cNvSpPr/>
          <p:nvPr/>
        </p:nvSpPr>
        <p:spPr>
          <a:xfrm>
            <a:off x="5520212" y="5313282"/>
            <a:ext cx="2139949" cy="151884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Øget kendskab til skole (både rammer og personale)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Personale i børnehaveklasse ofte på besøg i børnehave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Storbørnsgruppen ofte på besøg på skole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Vished om hvem man skal gå i klasse med, så man kan få billeder af klasse og voksne med i ferien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ktangel: afrundede hjørner 10">
            <a:extLst>
              <a:ext uri="{FF2B5EF4-FFF2-40B4-BE49-F238E27FC236}">
                <a16:creationId xmlns:a16="http://schemas.microsoft.com/office/drawing/2014/main" id="{4EA956A1-56A2-C977-D498-4253D5A9B31B}"/>
              </a:ext>
            </a:extLst>
          </p:cNvPr>
          <p:cNvSpPr/>
          <p:nvPr/>
        </p:nvSpPr>
        <p:spPr>
          <a:xfrm>
            <a:off x="3689985" y="5334749"/>
            <a:ext cx="1800383" cy="149737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Tidlig involvering af forældre</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Involvere forældrene tidligt i forhold til skolevalg. Information om hvilke skoler, som kan være det rette. Og have distriktsskole med ind tidligt i denne dialog. Dilemma: Brug for at kunne guide og informere forældre, så de kan træffe det rette skolevalg – men så ikke garantere de får plads.</a:t>
            </a:r>
          </a:p>
        </p:txBody>
      </p:sp>
      <p:sp>
        <p:nvSpPr>
          <p:cNvPr id="12" name="Billedforklaring: nedadgående pil 11">
            <a:extLst>
              <a:ext uri="{FF2B5EF4-FFF2-40B4-BE49-F238E27FC236}">
                <a16:creationId xmlns:a16="http://schemas.microsoft.com/office/drawing/2014/main" id="{715E8052-2CCF-7D0D-B181-D0C9DFDA4813}"/>
              </a:ext>
            </a:extLst>
          </p:cNvPr>
          <p:cNvSpPr/>
          <p:nvPr/>
        </p:nvSpPr>
        <p:spPr>
          <a:xfrm>
            <a:off x="2261711" y="4984115"/>
            <a:ext cx="2930525" cy="386715"/>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Forældresa</a:t>
            </a:r>
            <a:r>
              <a:rPr lang="da-DK" sz="900" b="1" dirty="0">
                <a:solidFill>
                  <a:srgbClr val="000000"/>
                </a:solidFill>
                <a:ea typeface="Calibri" panose="020F0502020204030204" pitchFamily="34" charset="0"/>
                <a:cs typeface="Times New Roman" panose="02020603050405020304" pitchFamily="18" charset="0"/>
              </a:rPr>
              <a:t>marbejde</a:t>
            </a:r>
            <a:endParaRPr lang="da-DK" sz="1100" dirty="0">
              <a:effectLst/>
              <a:ea typeface="Calibri" panose="020F0502020204030204" pitchFamily="34" charset="0"/>
              <a:cs typeface="Times New Roman" panose="02020603050405020304" pitchFamily="18" charset="0"/>
            </a:endParaRPr>
          </a:p>
        </p:txBody>
      </p:sp>
      <p:sp>
        <p:nvSpPr>
          <p:cNvPr id="13" name="Rektangel: afrundede hjørner 12">
            <a:extLst>
              <a:ext uri="{FF2B5EF4-FFF2-40B4-BE49-F238E27FC236}">
                <a16:creationId xmlns:a16="http://schemas.microsoft.com/office/drawing/2014/main" id="{B8C3CC98-238A-89F3-0833-ED4881223646}"/>
              </a:ext>
            </a:extLst>
          </p:cNvPr>
          <p:cNvSpPr/>
          <p:nvPr/>
        </p:nvSpPr>
        <p:spPr>
          <a:xfrm>
            <a:off x="7690005" y="5456329"/>
            <a:ext cx="1920720" cy="136633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Overgangsvoksne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800" dirty="0">
                <a:effectLst/>
                <a:latin typeface="Calibri" panose="020F0502020204030204" pitchFamily="34" charset="0"/>
                <a:ea typeface="Calibri" panose="020F0502020204030204" pitchFamily="34" charset="0"/>
                <a:cs typeface="Times New Roman" panose="02020603050405020304" pitchFamily="18" charset="0"/>
              </a:rPr>
              <a:t>Børnehave afsætter en voksen fra storbørnsgruppen ind i SFO/skole 1 uge/14 dage efter ferien og inden skolestart. Det giver tryghed for børn og forældre– men også mulighed for råd og vejledning mellem de voksne (OBS start i SFO fra uge 31 men skole starter først uge 33.).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ktangel: afrundede hjørner 13">
            <a:extLst>
              <a:ext uri="{FF2B5EF4-FFF2-40B4-BE49-F238E27FC236}">
                <a16:creationId xmlns:a16="http://schemas.microsoft.com/office/drawing/2014/main" id="{5174F40E-B21F-BA67-8DC5-31F91AB99AB0}"/>
              </a:ext>
            </a:extLst>
          </p:cNvPr>
          <p:cNvSpPr/>
          <p:nvPr/>
        </p:nvSpPr>
        <p:spPr>
          <a:xfrm>
            <a:off x="9640569" y="5315957"/>
            <a:ext cx="2466340" cy="1542043"/>
          </a:xfrm>
          <a:prstGeom prst="roundRect">
            <a:avLst>
              <a:gd name="adj" fmla="val 21057"/>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Opfordre til at starte i SFO ugen/ugerne op til skolestart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Alle børn bør starte i SFO efter ferien inden skolestart. Det giver en stille start hvor der kan etableres en fysisk og relationel tryghed.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Der bør være et program og faste rammer for </a:t>
            </a:r>
            <a:r>
              <a:rPr lang="da-DK" sz="8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800" dirty="0">
                <a:effectLst/>
                <a:latin typeface="Calibri" panose="020F0502020204030204" pitchFamily="34" charset="0"/>
                <a:ea typeface="Calibri" panose="020F0502020204030204" pitchFamily="34" charset="0"/>
                <a:cs typeface="Times New Roman" panose="02020603050405020304" pitchFamily="18" charset="0"/>
              </a:rPr>
              <a:t> i SFO så det ikke er for løst.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Der bør være lokaler kun for </a:t>
            </a:r>
            <a:r>
              <a:rPr lang="da-DK" sz="8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Billedforklaring: nedadgående pil 14">
            <a:extLst>
              <a:ext uri="{FF2B5EF4-FFF2-40B4-BE49-F238E27FC236}">
                <a16:creationId xmlns:a16="http://schemas.microsoft.com/office/drawing/2014/main" id="{47A2BA40-C53C-4EA8-F951-62716B2085F7}"/>
              </a:ext>
            </a:extLst>
          </p:cNvPr>
          <p:cNvSpPr/>
          <p:nvPr/>
        </p:nvSpPr>
        <p:spPr>
          <a:xfrm>
            <a:off x="10335579" y="769294"/>
            <a:ext cx="1546222" cy="638255"/>
          </a:xfrm>
          <a:prstGeom prst="downArrowCallout">
            <a:avLst>
              <a:gd name="adj1" fmla="val 9431"/>
              <a:gd name="adj2" fmla="val 13668"/>
              <a:gd name="adj3" fmla="val 25000"/>
              <a:gd name="adj4" fmla="val 6497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Individuel evaluering for nogen børn</a:t>
            </a:r>
            <a:endParaRPr lang="da-DK" sz="1100" dirty="0">
              <a:effectLst/>
              <a:ea typeface="Calibri" panose="020F0502020204030204" pitchFamily="34" charset="0"/>
              <a:cs typeface="Times New Roman" panose="02020603050405020304" pitchFamily="18" charset="0"/>
            </a:endParaRPr>
          </a:p>
        </p:txBody>
      </p:sp>
      <p:sp>
        <p:nvSpPr>
          <p:cNvPr id="16" name="Rektangel: afrundede hjørner 15">
            <a:extLst>
              <a:ext uri="{FF2B5EF4-FFF2-40B4-BE49-F238E27FC236}">
                <a16:creationId xmlns:a16="http://schemas.microsoft.com/office/drawing/2014/main" id="{56FF12F4-C5B6-7BCC-3EEC-6332FBE2881D}"/>
              </a:ext>
            </a:extLst>
          </p:cNvPr>
          <p:cNvSpPr/>
          <p:nvPr/>
        </p:nvSpPr>
        <p:spPr>
          <a:xfrm>
            <a:off x="10359709" y="1454883"/>
            <a:ext cx="1747200" cy="1790548"/>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Der evalueres generelt. Men der bør være mulighed for med samtykke at evaluere på individer og inddrage børnehave i forhold til sparring og lave justeringer i læringsmiljø m.m. ud fra deres kendskab til barnet og dets kontekst (tidlig justering for barnets bedste).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afrundede hjørner 18">
            <a:extLst>
              <a:ext uri="{FF2B5EF4-FFF2-40B4-BE49-F238E27FC236}">
                <a16:creationId xmlns:a16="http://schemas.microsoft.com/office/drawing/2014/main" id="{E6616728-D981-AEAE-B23A-19AA5FDEB598}"/>
              </a:ext>
            </a:extLst>
          </p:cNvPr>
          <p:cNvSpPr/>
          <p:nvPr/>
        </p:nvSpPr>
        <p:spPr>
          <a:xfrm>
            <a:off x="1948181" y="5289152"/>
            <a:ext cx="1711959" cy="154297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Skole deltager fast på forældremøde i børnehave (for alle årgange</a:t>
            </a:r>
            <a:r>
              <a:rPr lang="da-DK" sz="800" dirty="0">
                <a:effectLst/>
                <a:latin typeface="Calibri" panose="020F0502020204030204" pitchFamily="34" charset="0"/>
                <a:ea typeface="Calibri" panose="020F0502020204030204" pitchFamily="34" charset="0"/>
                <a:cs typeface="Times New Roman" panose="02020603050405020304" pitchFamily="18" charset="0"/>
              </a:rPr>
              <a: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Her fortæller skolen om hvordan de arbejder, så forældre tidligt har kendskab til hvad skolen kan tilbyde og samarbejdet mellem skole og børnehave(r)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Forbindelse: buet 16">
            <a:extLst>
              <a:ext uri="{FF2B5EF4-FFF2-40B4-BE49-F238E27FC236}">
                <a16:creationId xmlns:a16="http://schemas.microsoft.com/office/drawing/2014/main" id="{6BB1AEA8-4EDC-78C6-D899-5B290D1231F7}"/>
              </a:ext>
            </a:extLst>
          </p:cNvPr>
          <p:cNvCxnSpPr>
            <a:cxnSpLocks/>
          </p:cNvCxnSpPr>
          <p:nvPr/>
        </p:nvCxnSpPr>
        <p:spPr>
          <a:xfrm rot="10800000">
            <a:off x="8567741" y="4189320"/>
            <a:ext cx="1791969" cy="268380"/>
          </a:xfrm>
          <a:prstGeom prst="curvedConnector3">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ktangel: afrundede hjørner 21">
            <a:extLst>
              <a:ext uri="{FF2B5EF4-FFF2-40B4-BE49-F238E27FC236}">
                <a16:creationId xmlns:a16="http://schemas.microsoft.com/office/drawing/2014/main" id="{BAB77D84-7C0D-96E8-EAB7-A7D08EAA575F}"/>
              </a:ext>
            </a:extLst>
          </p:cNvPr>
          <p:cNvSpPr/>
          <p:nvPr/>
        </p:nvSpPr>
        <p:spPr>
          <a:xfrm>
            <a:off x="10429081" y="3528295"/>
            <a:ext cx="1677828" cy="142060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De gode beskrivelser:</a:t>
            </a:r>
          </a:p>
          <a:p>
            <a:pPr algn="ctr">
              <a:lnSpc>
                <a:spcPct val="107000"/>
              </a:lnSpc>
              <a:spcAft>
                <a:spcPts val="800"/>
              </a:spcAft>
            </a:pPr>
            <a:r>
              <a:rPr lang="da-DK" sz="800" dirty="0">
                <a:latin typeface="Calibri" panose="020F0502020204030204" pitchFamily="34" charset="0"/>
                <a:ea typeface="Calibri" panose="020F0502020204030204" pitchFamily="34" charset="0"/>
                <a:cs typeface="Times New Roman" panose="02020603050405020304" pitchFamily="18" charset="0"/>
              </a:rPr>
              <a:t>Fokus på barnets potentialer og udfordringer . Men vigtigt også med fokus på den kontekst barnet er i og hvad der lykkes godt her (videndeling)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dsholder til slidenummer 1">
            <a:extLst>
              <a:ext uri="{FF2B5EF4-FFF2-40B4-BE49-F238E27FC236}">
                <a16:creationId xmlns:a16="http://schemas.microsoft.com/office/drawing/2014/main" id="{43FFF8B5-2916-5F70-9E3E-753ABFC9A469}"/>
              </a:ext>
            </a:extLst>
          </p:cNvPr>
          <p:cNvSpPr>
            <a:spLocks noGrp="1"/>
          </p:cNvSpPr>
          <p:nvPr>
            <p:ph type="sldNum" sz="quarter" idx="12"/>
          </p:nvPr>
        </p:nvSpPr>
        <p:spPr/>
        <p:txBody>
          <a:bodyPr/>
          <a:lstStyle/>
          <a:p>
            <a:fld id="{7CB0BF90-AB65-4868-B7F7-2D7D088B758C}" type="slidenum">
              <a:rPr lang="da-DK" smtClean="0"/>
              <a:t>22</a:t>
            </a:fld>
            <a:endParaRPr lang="da-DK"/>
          </a:p>
        </p:txBody>
      </p:sp>
      <p:sp>
        <p:nvSpPr>
          <p:cNvPr id="18" name="Billedforklaring: nedadgående pil 17">
            <a:extLst>
              <a:ext uri="{FF2B5EF4-FFF2-40B4-BE49-F238E27FC236}">
                <a16:creationId xmlns:a16="http://schemas.microsoft.com/office/drawing/2014/main" id="{0879F2F7-5F11-AFB1-2CA3-D4437AAF5FF9}"/>
              </a:ext>
            </a:extLst>
          </p:cNvPr>
          <p:cNvSpPr/>
          <p:nvPr/>
        </p:nvSpPr>
        <p:spPr>
          <a:xfrm>
            <a:off x="225107" y="652984"/>
            <a:ext cx="1456055" cy="328930"/>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Førskolesamarbejdet</a:t>
            </a:r>
            <a:endParaRPr lang="da-DK" sz="1100" dirty="0">
              <a:effectLst/>
              <a:ea typeface="Calibri" panose="020F0502020204030204" pitchFamily="34" charset="0"/>
              <a:cs typeface="Times New Roman" panose="02020603050405020304" pitchFamily="18" charset="0"/>
            </a:endParaRPr>
          </a:p>
        </p:txBody>
      </p:sp>
      <p:pic>
        <p:nvPicPr>
          <p:cNvPr id="21" name="Grafik 20" descr="Forstørrelsesglas med massiv udfyldning">
            <a:extLst>
              <a:ext uri="{FF2B5EF4-FFF2-40B4-BE49-F238E27FC236}">
                <a16:creationId xmlns:a16="http://schemas.microsoft.com/office/drawing/2014/main" id="{531EF6F5-65C1-23A8-EE1E-C929087A23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34" y="-163746"/>
            <a:ext cx="2418556" cy="2418556"/>
          </a:xfrm>
          <a:prstGeom prst="rect">
            <a:avLst/>
          </a:prstGeom>
        </p:spPr>
      </p:pic>
    </p:spTree>
    <p:extLst>
      <p:ext uri="{BB962C8B-B14F-4D97-AF65-F5344CB8AC3E}">
        <p14:creationId xmlns:p14="http://schemas.microsoft.com/office/powerpoint/2010/main" val="19854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lledforklaring: nedadgående pil 2">
            <a:extLst>
              <a:ext uri="{FF2B5EF4-FFF2-40B4-BE49-F238E27FC236}">
                <a16:creationId xmlns:a16="http://schemas.microsoft.com/office/drawing/2014/main" id="{31B2BC81-93AC-1A8D-B69F-C2307BDE53D4}"/>
              </a:ext>
            </a:extLst>
          </p:cNvPr>
          <p:cNvSpPr/>
          <p:nvPr/>
        </p:nvSpPr>
        <p:spPr>
          <a:xfrm>
            <a:off x="215580" y="353694"/>
            <a:ext cx="4746943" cy="722630"/>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500" b="1" dirty="0">
                <a:solidFill>
                  <a:srgbClr val="000000"/>
                </a:solidFill>
                <a:effectLst/>
                <a:ea typeface="Calibri" panose="020F0502020204030204" pitchFamily="34" charset="0"/>
                <a:cs typeface="Times New Roman" panose="02020603050405020304" pitchFamily="18" charset="0"/>
              </a:rPr>
              <a:t>Førskolesamarbejdet</a:t>
            </a:r>
            <a:endParaRPr lang="da-DK" sz="1500" dirty="0">
              <a:effectLst/>
              <a:ea typeface="Calibri" panose="020F0502020204030204" pitchFamily="34" charset="0"/>
              <a:cs typeface="Times New Roman" panose="02020603050405020304" pitchFamily="18" charset="0"/>
            </a:endParaRPr>
          </a:p>
        </p:txBody>
      </p:sp>
      <p:sp>
        <p:nvSpPr>
          <p:cNvPr id="4" name="Rektangel: afrundede hjørner 3">
            <a:extLst>
              <a:ext uri="{FF2B5EF4-FFF2-40B4-BE49-F238E27FC236}">
                <a16:creationId xmlns:a16="http://schemas.microsoft.com/office/drawing/2014/main" id="{9C44AD7E-ADB3-55F5-9FD7-4AA05DD209CB}"/>
              </a:ext>
            </a:extLst>
          </p:cNvPr>
          <p:cNvSpPr/>
          <p:nvPr/>
        </p:nvSpPr>
        <p:spPr>
          <a:xfrm>
            <a:off x="215581" y="1120228"/>
            <a:ext cx="4746944" cy="72263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Dagtilbud </a:t>
            </a:r>
            <a:r>
              <a:rPr lang="da-DK" sz="1200" b="1" u="sng" dirty="0">
                <a:effectLst/>
                <a:latin typeface="Calibri" panose="020F0502020204030204" pitchFamily="34" charset="0"/>
                <a:ea typeface="Calibri" panose="020F0502020204030204" pitchFamily="34" charset="0"/>
                <a:cs typeface="Times New Roman" panose="02020603050405020304" pitchFamily="18" charset="0"/>
              </a:rPr>
              <a:t>skal</a:t>
            </a:r>
            <a:r>
              <a:rPr lang="da-DK" sz="1200" dirty="0">
                <a:effectLst/>
                <a:latin typeface="Calibri" panose="020F0502020204030204" pitchFamily="34" charset="0"/>
                <a:ea typeface="Calibri" panose="020F0502020204030204" pitchFamily="34" charset="0"/>
                <a:cs typeface="Times New Roman" panose="02020603050405020304" pitchFamily="18" charset="0"/>
              </a:rPr>
              <a:t> invitere skole og SFO med til fokusmøde ved børn, hvor der er en øget opmærksomhed/bekymring</a:t>
            </a:r>
          </a:p>
        </p:txBody>
      </p:sp>
      <p:sp>
        <p:nvSpPr>
          <p:cNvPr id="5" name="Rektangel: afrundede hjørner 4">
            <a:extLst>
              <a:ext uri="{FF2B5EF4-FFF2-40B4-BE49-F238E27FC236}">
                <a16:creationId xmlns:a16="http://schemas.microsoft.com/office/drawing/2014/main" id="{2DBA09D5-2873-1296-59A9-4CD99CCB9A1E}"/>
              </a:ext>
            </a:extLst>
          </p:cNvPr>
          <p:cNvSpPr/>
          <p:nvPr/>
        </p:nvSpPr>
        <p:spPr>
          <a:xfrm>
            <a:off x="197484" y="1923990"/>
            <a:ext cx="4765040" cy="3091153"/>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Påbegynde førskole arbejdet (for alle/nogen børn) august/sept.: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Skole som naturlig samarbejdspartner ind i storbørnsgruppen fra start eks. ved:</a:t>
            </a:r>
          </a:p>
          <a:p>
            <a:pPr marL="342900" lvl="0" indent="-342900">
              <a:lnSpc>
                <a:spcPct val="115000"/>
              </a:lnSpc>
              <a:buFont typeface="Symbol" panose="05050102010706020507" pitchFamily="18" charset="2"/>
              <a:buChar char=""/>
            </a:pPr>
            <a:r>
              <a:rPr lang="da-DK" sz="1200" kern="100" dirty="0">
                <a:effectLst/>
                <a:latin typeface="Calibri" panose="020F0502020204030204" pitchFamily="34" charset="0"/>
                <a:ea typeface="Calibri" panose="020F0502020204030204" pitchFamily="34" charset="0"/>
                <a:cs typeface="Times New Roman" panose="02020603050405020304" pitchFamily="18" charset="0"/>
              </a:rPr>
              <a:t>Observationer </a:t>
            </a:r>
          </a:p>
          <a:p>
            <a:pPr marL="342900" lvl="0" indent="-342900">
              <a:lnSpc>
                <a:spcPct val="115000"/>
              </a:lnSpc>
              <a:buFont typeface="Symbol" panose="05050102010706020507" pitchFamily="18" charset="2"/>
              <a:buChar char=""/>
            </a:pPr>
            <a:r>
              <a:rPr lang="da-DK" sz="1200" kern="100" dirty="0">
                <a:effectLst/>
                <a:latin typeface="Calibri" panose="020F0502020204030204" pitchFamily="34" charset="0"/>
                <a:ea typeface="Calibri" panose="020F0502020204030204" pitchFamily="34" charset="0"/>
                <a:cs typeface="Times New Roman" panose="02020603050405020304" pitchFamily="18" charset="0"/>
              </a:rPr>
              <a:t>Faglig snak med forældre og børnehave om hvad man kan øve</a:t>
            </a:r>
          </a:p>
          <a:p>
            <a:pPr marL="342900" lvl="0" indent="-342900">
              <a:lnSpc>
                <a:spcPct val="115000"/>
              </a:lnSpc>
              <a:spcAft>
                <a:spcPts val="1000"/>
              </a:spcAft>
              <a:buFont typeface="Symbol" panose="05050102010706020507" pitchFamily="18" charset="2"/>
              <a:buChar char=""/>
            </a:pPr>
            <a:r>
              <a:rPr lang="da-DK" sz="1200" kern="100" dirty="0">
                <a:effectLst/>
                <a:latin typeface="Calibri" panose="020F0502020204030204" pitchFamily="34" charset="0"/>
                <a:ea typeface="Calibri" panose="020F0502020204030204" pitchFamily="34" charset="0"/>
                <a:cs typeface="Times New Roman" panose="02020603050405020304" pitchFamily="18" charset="0"/>
              </a:rPr>
              <a:t>Storbørnsgruppe på besøg i skolen /legeplads allerede fra om efteråret</a:t>
            </a:r>
          </a:p>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Det giver; </a:t>
            </a:r>
          </a:p>
          <a:p>
            <a:pPr marL="342900" lvl="0" indent="-342900">
              <a:lnSpc>
                <a:spcPct val="107000"/>
              </a:lnSpc>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Større kendskab for skolen til de kommende skole startere </a:t>
            </a:r>
          </a:p>
          <a:p>
            <a:pPr marL="342900" lvl="0" indent="-342900">
              <a:lnSpc>
                <a:spcPct val="107000"/>
              </a:lnSpc>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Større kendskab og tryghed for både børn og forældre til skolen</a:t>
            </a:r>
          </a:p>
          <a:p>
            <a:pPr marL="342900" lvl="0" indent="-342900">
              <a:lnSpc>
                <a:spcPct val="107000"/>
              </a:lnSpc>
              <a:spcAft>
                <a:spcPts val="800"/>
              </a:spcAft>
              <a:buFont typeface="Symbol" panose="05050102010706020507" pitchFamily="18" charset="2"/>
              <a:buChar char=""/>
            </a:pPr>
            <a:r>
              <a:rPr lang="da-DK" sz="1200" dirty="0">
                <a:effectLst/>
                <a:latin typeface="Calibri" panose="020F0502020204030204" pitchFamily="34" charset="0"/>
                <a:ea typeface="Calibri" panose="020F0502020204030204" pitchFamily="34" charset="0"/>
                <a:cs typeface="Times New Roman" panose="02020603050405020304" pitchFamily="18" charset="0"/>
              </a:rPr>
              <a:t>Et større kendskab til hinandens faglighed mellem børnehave og skole </a:t>
            </a:r>
          </a:p>
        </p:txBody>
      </p:sp>
      <p:sp>
        <p:nvSpPr>
          <p:cNvPr id="6" name="Rektangel: afrundede hjørner 5">
            <a:extLst>
              <a:ext uri="{FF2B5EF4-FFF2-40B4-BE49-F238E27FC236}">
                <a16:creationId xmlns:a16="http://schemas.microsoft.com/office/drawing/2014/main" id="{99BA6768-32AA-03D1-0025-EAA941F7AA8F}"/>
              </a:ext>
            </a:extLst>
          </p:cNvPr>
          <p:cNvSpPr/>
          <p:nvPr/>
        </p:nvSpPr>
        <p:spPr>
          <a:xfrm>
            <a:off x="197483" y="5096275"/>
            <a:ext cx="4850767" cy="1476434"/>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Forventningsafstemning mellem skole og børnehave: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Hvad er hinandens roller, hvad forventer vi af hinanden, har vi samme forståelse af skoleparat og det at lave skoleforberedende arbejde </a:t>
            </a:r>
          </a:p>
        </p:txBody>
      </p:sp>
      <p:sp>
        <p:nvSpPr>
          <p:cNvPr id="7" name="Rektangel: afrundede hjørner 6">
            <a:extLst>
              <a:ext uri="{FF2B5EF4-FFF2-40B4-BE49-F238E27FC236}">
                <a16:creationId xmlns:a16="http://schemas.microsoft.com/office/drawing/2014/main" id="{090BCA75-D4C2-74F6-4C19-C96F5F0FA3E2}"/>
              </a:ext>
            </a:extLst>
          </p:cNvPr>
          <p:cNvSpPr/>
          <p:nvPr/>
        </p:nvSpPr>
        <p:spPr>
          <a:xfrm>
            <a:off x="6324600" y="934310"/>
            <a:ext cx="5428376" cy="1094466"/>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200" dirty="0"/>
              <a:t>Hvor der i flowchart står ”kan” invitere skole og SFO med, så bør det hedde SKAL når det handler om børn, hvor der er øget opmærksomhed/bekymring. Dette så skolerne og SFO er bedst muligt klædt på til at lave rette læringsmiljøer til de børn de får. Men også så de kan være med i dialogen med forældrene om, hvad skolen kan tilbyde og hvad børnehaven med fordel kan fokusere på sammen med barnet og forældre. </a:t>
            </a:r>
          </a:p>
        </p:txBody>
      </p:sp>
      <p:sp>
        <p:nvSpPr>
          <p:cNvPr id="8" name="Rektangel: afrundede hjørner 7">
            <a:extLst>
              <a:ext uri="{FF2B5EF4-FFF2-40B4-BE49-F238E27FC236}">
                <a16:creationId xmlns:a16="http://schemas.microsoft.com/office/drawing/2014/main" id="{35F216AD-69C0-FDFC-D4F1-185F968847A6}"/>
              </a:ext>
            </a:extLst>
          </p:cNvPr>
          <p:cNvSpPr/>
          <p:nvPr/>
        </p:nvSpPr>
        <p:spPr>
          <a:xfrm>
            <a:off x="6324600" y="2566001"/>
            <a:ext cx="5428376" cy="803762"/>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200" dirty="0"/>
              <a:t>Eksempel på hvordan de har prioriteret ressourcer på at arbejde ind i storbørnsgruppen allerede fra august året før skolestart på </a:t>
            </a:r>
            <a:r>
              <a:rPr lang="da-DK" sz="1200" b="1" dirty="0"/>
              <a:t>Trekløverskolen.  </a:t>
            </a:r>
          </a:p>
        </p:txBody>
      </p:sp>
      <p:sp>
        <p:nvSpPr>
          <p:cNvPr id="9" name="Rektangel: afrundede hjørner 8">
            <a:extLst>
              <a:ext uri="{FF2B5EF4-FFF2-40B4-BE49-F238E27FC236}">
                <a16:creationId xmlns:a16="http://schemas.microsoft.com/office/drawing/2014/main" id="{2D59E7C5-C355-DBDA-B38B-0BFDA249DE42}"/>
              </a:ext>
            </a:extLst>
          </p:cNvPr>
          <p:cNvSpPr/>
          <p:nvPr/>
        </p:nvSpPr>
        <p:spPr>
          <a:xfrm>
            <a:off x="6324600" y="3710657"/>
            <a:ext cx="5669916" cy="2608971"/>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r>
              <a:rPr lang="da-DK" sz="1200" dirty="0"/>
              <a:t>Undersøgelsen viser et behov for en fælles forståelse på tværs omkring: </a:t>
            </a:r>
          </a:p>
          <a:p>
            <a:pPr marL="228600" indent="-228600">
              <a:buAutoNum type="arabicParenR"/>
            </a:pPr>
            <a:r>
              <a:rPr lang="da-DK" sz="1200" dirty="0"/>
              <a:t>Hvad hinandens </a:t>
            </a:r>
            <a:r>
              <a:rPr lang="da-DK" sz="1200" b="1" dirty="0"/>
              <a:t>roller</a:t>
            </a:r>
            <a:r>
              <a:rPr lang="da-DK" sz="1200" dirty="0"/>
              <a:t> er (forældre, skole og børnehave). </a:t>
            </a:r>
          </a:p>
          <a:p>
            <a:pPr marL="228600" indent="-228600">
              <a:buAutoNum type="arabicParenR"/>
            </a:pPr>
            <a:r>
              <a:rPr lang="da-DK" sz="1200" dirty="0"/>
              <a:t>En fælles forståelse af eksempelvis begrebet </a:t>
            </a:r>
            <a:r>
              <a:rPr lang="da-DK" sz="1200" b="1" dirty="0"/>
              <a:t>skoleparat</a:t>
            </a:r>
            <a:r>
              <a:rPr lang="da-DK" sz="1200" dirty="0"/>
              <a:t>, som er en uklar definition og derfor kræver fælles drøftelser af, hvordan man forstår dette og hvad det så kræver af børnehave, børn, forældre og skole. Eks. at det handler mindre om kendskab til tal og bogstaver og mere om at indgå i en skolesammenhæng: </a:t>
            </a:r>
            <a:r>
              <a:rPr lang="da-DK" sz="1200" dirty="0" err="1"/>
              <a:t>Selvhjulpenhed</a:t>
            </a:r>
            <a:r>
              <a:rPr lang="da-DK" sz="1200" dirty="0"/>
              <a:t>, sociale kompetencer, at indgå i et fællesskabet, modtage beskeder og vente på tur eks. </a:t>
            </a:r>
          </a:p>
          <a:p>
            <a:pPr marL="228600" indent="-228600">
              <a:buAutoNum type="arabicParenR"/>
            </a:pPr>
            <a:r>
              <a:rPr lang="da-DK" sz="1200" dirty="0"/>
              <a:t>Børnehaven og skolens rolle i forhold til at børnehaven ifølge den styrkede pædagogiske læreplan for dagtilbud er forpligtet til ”</a:t>
            </a:r>
            <a:r>
              <a:rPr lang="da-DK" sz="1200" i="1" dirty="0"/>
              <a:t>at arbejde </a:t>
            </a:r>
            <a:r>
              <a:rPr lang="da-DK" sz="1200" b="1" i="1" dirty="0"/>
              <a:t>skoleforberedende</a:t>
            </a:r>
            <a:r>
              <a:rPr lang="da-DK" sz="1200" i="1" dirty="0"/>
              <a:t> et år før skolestart </a:t>
            </a:r>
            <a:r>
              <a:rPr lang="da-DK" sz="1200" dirty="0"/>
              <a:t>”</a:t>
            </a:r>
          </a:p>
          <a:p>
            <a:pPr marL="228600" indent="-228600">
              <a:buAutoNum type="arabicParenR"/>
            </a:pPr>
            <a:r>
              <a:rPr lang="da-DK" sz="1200" dirty="0"/>
              <a:t>En </a:t>
            </a:r>
            <a:r>
              <a:rPr lang="da-DK" sz="1200" b="1" dirty="0"/>
              <a:t>børneparat skole</a:t>
            </a:r>
            <a:r>
              <a:rPr lang="da-DK" sz="1200" dirty="0"/>
              <a:t>, som eksempelvis handler om </a:t>
            </a:r>
            <a:r>
              <a:rPr lang="da-DK" sz="1200" dirty="0">
                <a:effectLst/>
              </a:rPr>
              <a:t>at forstå og kende til, hvor børnene kommer fra, for at tage imod dem, med det de kommer med. </a:t>
            </a:r>
            <a:endParaRPr lang="da-DK" sz="1200" b="1" dirty="0"/>
          </a:p>
        </p:txBody>
      </p:sp>
      <p:cxnSp>
        <p:nvCxnSpPr>
          <p:cNvPr id="11" name="Lige forbindelse 10">
            <a:extLst>
              <a:ext uri="{FF2B5EF4-FFF2-40B4-BE49-F238E27FC236}">
                <a16:creationId xmlns:a16="http://schemas.microsoft.com/office/drawing/2014/main" id="{BD1BDCE0-0A84-C848-68E2-F608E39AECA9}"/>
              </a:ext>
            </a:extLst>
          </p:cNvPr>
          <p:cNvCxnSpPr/>
          <p:nvPr/>
        </p:nvCxnSpPr>
        <p:spPr>
          <a:xfrm>
            <a:off x="5048250" y="1481543"/>
            <a:ext cx="1184770"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E8D7F326-945B-A1A6-9EA0-9A913F3CB6BA}"/>
              </a:ext>
            </a:extLst>
          </p:cNvPr>
          <p:cNvCxnSpPr/>
          <p:nvPr/>
        </p:nvCxnSpPr>
        <p:spPr>
          <a:xfrm>
            <a:off x="5048250" y="2932416"/>
            <a:ext cx="1184770"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 name="Lige forbindelse 1">
            <a:extLst>
              <a:ext uri="{FF2B5EF4-FFF2-40B4-BE49-F238E27FC236}">
                <a16:creationId xmlns:a16="http://schemas.microsoft.com/office/drawing/2014/main" id="{65327F4F-3610-0183-0440-10C9A0CAAA67}"/>
              </a:ext>
            </a:extLst>
          </p:cNvPr>
          <p:cNvCxnSpPr/>
          <p:nvPr/>
        </p:nvCxnSpPr>
        <p:spPr>
          <a:xfrm>
            <a:off x="5139830" y="5628501"/>
            <a:ext cx="1184770"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ladsholder til slidenummer 9">
            <a:extLst>
              <a:ext uri="{FF2B5EF4-FFF2-40B4-BE49-F238E27FC236}">
                <a16:creationId xmlns:a16="http://schemas.microsoft.com/office/drawing/2014/main" id="{3D6BFE01-90A4-6923-3ED7-5F44BC10A957}"/>
              </a:ext>
            </a:extLst>
          </p:cNvPr>
          <p:cNvSpPr>
            <a:spLocks noGrp="1"/>
          </p:cNvSpPr>
          <p:nvPr>
            <p:ph type="sldNum" sz="quarter" idx="12"/>
          </p:nvPr>
        </p:nvSpPr>
        <p:spPr/>
        <p:txBody>
          <a:bodyPr/>
          <a:lstStyle/>
          <a:p>
            <a:fld id="{7CB0BF90-AB65-4868-B7F7-2D7D088B758C}" type="slidenum">
              <a:rPr lang="da-DK" smtClean="0"/>
              <a:t>23</a:t>
            </a:fld>
            <a:endParaRPr lang="da-DK"/>
          </a:p>
        </p:txBody>
      </p:sp>
    </p:spTree>
    <p:extLst>
      <p:ext uri="{BB962C8B-B14F-4D97-AF65-F5344CB8AC3E}">
        <p14:creationId xmlns:p14="http://schemas.microsoft.com/office/powerpoint/2010/main" val="18095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9C06700D-651A-946A-A1EC-211B42E52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123" y="652984"/>
            <a:ext cx="7982586" cy="4484440"/>
          </a:xfrm>
          <a:prstGeom prst="rect">
            <a:avLst/>
          </a:prstGeom>
        </p:spPr>
      </p:pic>
      <p:cxnSp>
        <p:nvCxnSpPr>
          <p:cNvPr id="3" name="Forbindelse: buet 2">
            <a:extLst>
              <a:ext uri="{FF2B5EF4-FFF2-40B4-BE49-F238E27FC236}">
                <a16:creationId xmlns:a16="http://schemas.microsoft.com/office/drawing/2014/main" id="{157E5BFE-C45A-67EB-078E-871EAA6D3A73}"/>
              </a:ext>
            </a:extLst>
          </p:cNvPr>
          <p:cNvCxnSpPr>
            <a:cxnSpLocks/>
          </p:cNvCxnSpPr>
          <p:nvPr/>
        </p:nvCxnSpPr>
        <p:spPr>
          <a:xfrm>
            <a:off x="2013270" y="1242386"/>
            <a:ext cx="424815" cy="701675"/>
          </a:xfrm>
          <a:prstGeom prst="curvedConnector3">
            <a:avLst/>
          </a:prstGeom>
          <a:noFill/>
          <a:ln w="28575" cap="flat" cmpd="sng" algn="ctr">
            <a:solidFill>
              <a:srgbClr val="8AD4DF">
                <a:lumMod val="50000"/>
              </a:srgbClr>
            </a:solidFill>
            <a:prstDash val="solid"/>
            <a:tailEnd type="triangle"/>
          </a:ln>
          <a:effectLst/>
        </p:spPr>
      </p:cxnSp>
      <p:sp>
        <p:nvSpPr>
          <p:cNvPr id="4" name="Rektangel: afrundede hjørner 3">
            <a:extLst>
              <a:ext uri="{FF2B5EF4-FFF2-40B4-BE49-F238E27FC236}">
                <a16:creationId xmlns:a16="http://schemas.microsoft.com/office/drawing/2014/main" id="{190CBF0D-CEDA-537E-688E-758227C34863}"/>
              </a:ext>
            </a:extLst>
          </p:cNvPr>
          <p:cNvSpPr/>
          <p:nvPr/>
        </p:nvSpPr>
        <p:spPr>
          <a:xfrm>
            <a:off x="37785" y="991259"/>
            <a:ext cx="1880551" cy="72263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Dagtilbud </a:t>
            </a:r>
            <a:r>
              <a:rPr lang="da-DK" sz="800" b="1" u="sng" dirty="0">
                <a:effectLst/>
                <a:latin typeface="Calibri" panose="020F0502020204030204" pitchFamily="34" charset="0"/>
                <a:ea typeface="Calibri" panose="020F0502020204030204" pitchFamily="34" charset="0"/>
                <a:cs typeface="Times New Roman" panose="02020603050405020304" pitchFamily="18" charset="0"/>
              </a:rPr>
              <a:t>skal</a:t>
            </a:r>
            <a:r>
              <a:rPr lang="da-DK" sz="800" dirty="0">
                <a:effectLst/>
                <a:latin typeface="Calibri" panose="020F0502020204030204" pitchFamily="34" charset="0"/>
                <a:ea typeface="Calibri" panose="020F0502020204030204" pitchFamily="34" charset="0"/>
                <a:cs typeface="Times New Roman" panose="02020603050405020304" pitchFamily="18" charset="0"/>
              </a:rPr>
              <a:t> invitere skole og SFO med til fokusmøde ved børn, hvor der er en øget opmærksomhed/bekymring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afrundede hjørner 4">
            <a:extLst>
              <a:ext uri="{FF2B5EF4-FFF2-40B4-BE49-F238E27FC236}">
                <a16:creationId xmlns:a16="http://schemas.microsoft.com/office/drawing/2014/main" id="{1FDD7FBC-F534-1396-D1A3-A739B162B20B}"/>
              </a:ext>
            </a:extLst>
          </p:cNvPr>
          <p:cNvSpPr/>
          <p:nvPr/>
        </p:nvSpPr>
        <p:spPr>
          <a:xfrm>
            <a:off x="953135" y="74155"/>
            <a:ext cx="10483215" cy="531495"/>
          </a:xfrm>
          <a:prstGeom prst="roundRect">
            <a:avLst/>
          </a:prstGeom>
          <a:solidFill>
            <a:srgbClr val="8AD4DF">
              <a:lumMod val="50000"/>
            </a:srgbClr>
          </a:solidFill>
          <a:ln w="25400" cap="flat" cmpd="sng" algn="ctr">
            <a:noFill/>
            <a:prstDash val="solid"/>
          </a:ln>
          <a:effectLst>
            <a:outerShdw blurRad="76200" dist="12700" dir="8100000" sy="-23000" kx="800400" algn="br" rotWithShape="0">
              <a:prstClr val="black">
                <a:alpha val="20000"/>
              </a:prstClr>
            </a:outerShdw>
            <a:softEdge rad="127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1200" b="1" dirty="0">
                <a:solidFill>
                  <a:srgbClr val="D9D9D9"/>
                </a:solidFill>
                <a:effectLst/>
                <a:latin typeface="Calibri" panose="020F0502020204030204" pitchFamily="34" charset="0"/>
                <a:ea typeface="Calibri" panose="020F0502020204030204" pitchFamily="34" charset="0"/>
                <a:cs typeface="Times New Roman" panose="02020603050405020304" pitchFamily="18" charset="0"/>
              </a:rPr>
              <a:t>Forslag til tilføjelser til nuværende flowchart for overgange, som man med fordel kunne indføre for at styrke den gode overgang fra børnehave til skole </a:t>
            </a:r>
          </a:p>
          <a:p>
            <a:pPr algn="ctr">
              <a:lnSpc>
                <a:spcPct val="107000"/>
              </a:lnSpc>
            </a:pPr>
            <a:r>
              <a:rPr lang="da-DK" sz="1200" b="1" dirty="0">
                <a:solidFill>
                  <a:srgbClr val="D9D9D9"/>
                </a:solidFill>
                <a:latin typeface="Calibri" panose="020F0502020204030204" pitchFamily="34" charset="0"/>
                <a:ea typeface="Calibri" panose="020F0502020204030204" pitchFamily="34" charset="0"/>
                <a:cs typeface="Times New Roman" panose="02020603050405020304" pitchFamily="18" charset="0"/>
              </a:rPr>
              <a:t>- I</a:t>
            </a:r>
            <a:r>
              <a:rPr lang="da-DK" sz="1200" b="1" dirty="0">
                <a:solidFill>
                  <a:srgbClr val="D9D9D9"/>
                </a:solidFill>
                <a:effectLst/>
                <a:latin typeface="Calibri" panose="020F0502020204030204" pitchFamily="34" charset="0"/>
                <a:ea typeface="Calibri" panose="020F0502020204030204" pitchFamily="34" charset="0"/>
                <a:cs typeface="Times New Roman" panose="02020603050405020304" pitchFamily="18" charset="0"/>
              </a:rPr>
              <a:t>sær for børn med særlige behov (men kan gavne alle)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AE6EACB1-0AB1-9A3D-74C3-825AB17120E1}"/>
              </a:ext>
            </a:extLst>
          </p:cNvPr>
          <p:cNvSpPr/>
          <p:nvPr/>
        </p:nvSpPr>
        <p:spPr>
          <a:xfrm>
            <a:off x="15875" y="1751821"/>
            <a:ext cx="1951357" cy="346146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Påbegynde førskole arbejdet (for alle/nogen børn) august/sept.: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Skole som naturlig samarbejdspartner ind i storbørnsgruppen fra start eks. ved:</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Observationer </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Faglig snak med forældre og børnehave om hvad man kan øve</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Storbørnsgruppe på besøg i skolen /legeplads allerede fra om efteråret</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Det giver;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Større kendskab for skolen til de kommende skole startere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Større kendskab og tryghed for både børn og forældre til skolen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Et større kendskab til hinandens faglighed mellem børnehave og skole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BB311F39-0C70-FB33-C6C8-42BBC2980BD7}"/>
              </a:ext>
            </a:extLst>
          </p:cNvPr>
          <p:cNvSpPr/>
          <p:nvPr/>
        </p:nvSpPr>
        <p:spPr>
          <a:xfrm>
            <a:off x="19686" y="5289151"/>
            <a:ext cx="1898650" cy="153351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Forventningsafstemning mellem skole og børnehave: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Hvad er hinandens roller, hvad forventer vi af hinanden, har vi samme forståelse af skoleparat og det at lave skoleforberedende arbejde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Billedforklaring: nedadgående pil 7">
            <a:extLst>
              <a:ext uri="{FF2B5EF4-FFF2-40B4-BE49-F238E27FC236}">
                <a16:creationId xmlns:a16="http://schemas.microsoft.com/office/drawing/2014/main" id="{27063697-E843-EE36-D7DF-E065C5B55CAD}"/>
              </a:ext>
            </a:extLst>
          </p:cNvPr>
          <p:cNvSpPr/>
          <p:nvPr/>
        </p:nvSpPr>
        <p:spPr>
          <a:xfrm>
            <a:off x="225107" y="652984"/>
            <a:ext cx="1456055" cy="328930"/>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Førskolesamarbejdet</a:t>
            </a:r>
            <a:endParaRPr lang="da-DK" sz="1100" dirty="0">
              <a:effectLst/>
              <a:ea typeface="Calibri" panose="020F0502020204030204" pitchFamily="34" charset="0"/>
              <a:cs typeface="Times New Roman" panose="02020603050405020304" pitchFamily="18" charset="0"/>
            </a:endParaRPr>
          </a:p>
        </p:txBody>
      </p:sp>
      <p:sp>
        <p:nvSpPr>
          <p:cNvPr id="9" name="Billedforklaring: nedadgående pil 8">
            <a:extLst>
              <a:ext uri="{FF2B5EF4-FFF2-40B4-BE49-F238E27FC236}">
                <a16:creationId xmlns:a16="http://schemas.microsoft.com/office/drawing/2014/main" id="{07254361-09A0-3F55-BEBB-E3ACDAB9E9A9}"/>
              </a:ext>
            </a:extLst>
          </p:cNvPr>
          <p:cNvSpPr/>
          <p:nvPr/>
        </p:nvSpPr>
        <p:spPr>
          <a:xfrm>
            <a:off x="5943600" y="4984115"/>
            <a:ext cx="4549775" cy="406400"/>
          </a:xfrm>
          <a:prstGeom prst="downArrowCallout">
            <a:avLst>
              <a:gd name="adj1" fmla="val 18077"/>
              <a:gd name="adj2" fmla="val 17588"/>
              <a:gd name="adj3" fmla="val 25000"/>
              <a:gd name="adj4" fmla="val 5929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Den gode overgang (forår – skolestart)</a:t>
            </a:r>
            <a:endParaRPr lang="da-DK" sz="1100" dirty="0">
              <a:effectLst/>
              <a:ea typeface="Calibri" panose="020F0502020204030204" pitchFamily="34" charset="0"/>
              <a:cs typeface="Times New Roman" panose="02020603050405020304" pitchFamily="18" charset="0"/>
            </a:endParaRPr>
          </a:p>
        </p:txBody>
      </p:sp>
      <p:sp>
        <p:nvSpPr>
          <p:cNvPr id="10" name="Rektangel: afrundede hjørner 9">
            <a:extLst>
              <a:ext uri="{FF2B5EF4-FFF2-40B4-BE49-F238E27FC236}">
                <a16:creationId xmlns:a16="http://schemas.microsoft.com/office/drawing/2014/main" id="{35837BDB-ADDD-4F3A-1865-5EACA1ADA608}"/>
              </a:ext>
            </a:extLst>
          </p:cNvPr>
          <p:cNvSpPr/>
          <p:nvPr/>
        </p:nvSpPr>
        <p:spPr>
          <a:xfrm>
            <a:off x="5520212" y="5313282"/>
            <a:ext cx="2139949" cy="151884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Øget kendskab til skole (både rammer og personale)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Personale i børnehaveklasse ofte på besøg i børnehave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Storbørnsgruppen ofte på besøg på skole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Vished om hvem man skal gå i klasse med, så man kan få billeder af klasse og voksne med i ferien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ktangel: afrundede hjørner 10">
            <a:extLst>
              <a:ext uri="{FF2B5EF4-FFF2-40B4-BE49-F238E27FC236}">
                <a16:creationId xmlns:a16="http://schemas.microsoft.com/office/drawing/2014/main" id="{4EA956A1-56A2-C977-D498-4253D5A9B31B}"/>
              </a:ext>
            </a:extLst>
          </p:cNvPr>
          <p:cNvSpPr/>
          <p:nvPr/>
        </p:nvSpPr>
        <p:spPr>
          <a:xfrm>
            <a:off x="3689985" y="5334749"/>
            <a:ext cx="1800383" cy="149737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Tidlig involvering af forældre</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800" dirty="0">
                <a:effectLst/>
                <a:latin typeface="Calibri" panose="020F0502020204030204" pitchFamily="34" charset="0"/>
                <a:ea typeface="Calibri" panose="020F0502020204030204" pitchFamily="34" charset="0"/>
                <a:cs typeface="Times New Roman" panose="02020603050405020304" pitchFamily="18" charset="0"/>
              </a:rPr>
              <a:t>Involvere forældrene tidligt i forhold til skolevalg. Information om hvilke skoler, som kan være det rette. Og have distriktsskole med ind tidligt i denne dialog. Dilemma: Brug for at kunne guide og informere forældre, så de kan træffe det rette skolevalg – men så ikke garantere de får plads.</a:t>
            </a: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Billedforklaring: nedadgående pil 11">
            <a:extLst>
              <a:ext uri="{FF2B5EF4-FFF2-40B4-BE49-F238E27FC236}">
                <a16:creationId xmlns:a16="http://schemas.microsoft.com/office/drawing/2014/main" id="{715E8052-2CCF-7D0D-B181-D0C9DFDA4813}"/>
              </a:ext>
            </a:extLst>
          </p:cNvPr>
          <p:cNvSpPr/>
          <p:nvPr/>
        </p:nvSpPr>
        <p:spPr>
          <a:xfrm>
            <a:off x="2261711" y="4984115"/>
            <a:ext cx="2930525" cy="386715"/>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Forældresamarbejde</a:t>
            </a:r>
            <a:endParaRPr lang="da-DK" sz="1100" dirty="0">
              <a:effectLst/>
              <a:ea typeface="Calibri" panose="020F0502020204030204" pitchFamily="34" charset="0"/>
              <a:cs typeface="Times New Roman" panose="02020603050405020304" pitchFamily="18" charset="0"/>
            </a:endParaRPr>
          </a:p>
        </p:txBody>
      </p:sp>
      <p:sp>
        <p:nvSpPr>
          <p:cNvPr id="13" name="Rektangel: afrundede hjørner 12">
            <a:extLst>
              <a:ext uri="{FF2B5EF4-FFF2-40B4-BE49-F238E27FC236}">
                <a16:creationId xmlns:a16="http://schemas.microsoft.com/office/drawing/2014/main" id="{B8C3CC98-238A-89F3-0833-ED4881223646}"/>
              </a:ext>
            </a:extLst>
          </p:cNvPr>
          <p:cNvSpPr/>
          <p:nvPr/>
        </p:nvSpPr>
        <p:spPr>
          <a:xfrm>
            <a:off x="7690005" y="5456329"/>
            <a:ext cx="1920720" cy="136633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Overgangsvoksne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800" dirty="0">
                <a:effectLst/>
                <a:latin typeface="Calibri" panose="020F0502020204030204" pitchFamily="34" charset="0"/>
                <a:ea typeface="Calibri" panose="020F0502020204030204" pitchFamily="34" charset="0"/>
                <a:cs typeface="Times New Roman" panose="02020603050405020304" pitchFamily="18" charset="0"/>
              </a:rPr>
              <a:t>Børnehave afsætter en voksen fra storbørnsgruppen ind i SFO/skole 1 uge/14 dage efter ferien og inden skolestart. Det giver tryghed for børn og forældre– men også mulighed for råd og vejledning mellem de voksne (OBS start i SFO fra uge 31 men skole starter først uge 33.).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ktangel: afrundede hjørner 13">
            <a:extLst>
              <a:ext uri="{FF2B5EF4-FFF2-40B4-BE49-F238E27FC236}">
                <a16:creationId xmlns:a16="http://schemas.microsoft.com/office/drawing/2014/main" id="{5174F40E-B21F-BA67-8DC5-31F91AB99AB0}"/>
              </a:ext>
            </a:extLst>
          </p:cNvPr>
          <p:cNvSpPr/>
          <p:nvPr/>
        </p:nvSpPr>
        <p:spPr>
          <a:xfrm>
            <a:off x="9640569" y="5315957"/>
            <a:ext cx="2466340" cy="1542043"/>
          </a:xfrm>
          <a:prstGeom prst="roundRect">
            <a:avLst>
              <a:gd name="adj" fmla="val 21057"/>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Opfordre til at starte i SFO ugen/ugerne op til skolestart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Alle børn bør starte i SFO efter ferien inden skolestart. Det giver en stille start hvor der kan etableres en fysisk og relationel tryghed.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Der bør være et program og faste rammer for </a:t>
            </a:r>
            <a:r>
              <a:rPr lang="da-DK" sz="8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800" dirty="0">
                <a:effectLst/>
                <a:latin typeface="Calibri" panose="020F0502020204030204" pitchFamily="34" charset="0"/>
                <a:ea typeface="Calibri" panose="020F0502020204030204" pitchFamily="34" charset="0"/>
                <a:cs typeface="Times New Roman" panose="02020603050405020304" pitchFamily="18" charset="0"/>
              </a:rPr>
              <a:t> i SFO så det ikke er for løst.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Der bør være lokaler kun for </a:t>
            </a:r>
            <a:r>
              <a:rPr lang="da-DK" sz="8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Billedforklaring: nedadgående pil 14">
            <a:extLst>
              <a:ext uri="{FF2B5EF4-FFF2-40B4-BE49-F238E27FC236}">
                <a16:creationId xmlns:a16="http://schemas.microsoft.com/office/drawing/2014/main" id="{47A2BA40-C53C-4EA8-F951-62716B2085F7}"/>
              </a:ext>
            </a:extLst>
          </p:cNvPr>
          <p:cNvSpPr/>
          <p:nvPr/>
        </p:nvSpPr>
        <p:spPr>
          <a:xfrm>
            <a:off x="10335579" y="769294"/>
            <a:ext cx="1546222" cy="638255"/>
          </a:xfrm>
          <a:prstGeom prst="downArrowCallout">
            <a:avLst>
              <a:gd name="adj1" fmla="val 9431"/>
              <a:gd name="adj2" fmla="val 13668"/>
              <a:gd name="adj3" fmla="val 25000"/>
              <a:gd name="adj4" fmla="val 6497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Individuel evaluering for nogen børn</a:t>
            </a:r>
            <a:endParaRPr lang="da-DK" sz="1100" dirty="0">
              <a:effectLst/>
              <a:ea typeface="Calibri" panose="020F0502020204030204" pitchFamily="34" charset="0"/>
              <a:cs typeface="Times New Roman" panose="02020603050405020304" pitchFamily="18" charset="0"/>
            </a:endParaRPr>
          </a:p>
        </p:txBody>
      </p:sp>
      <p:sp>
        <p:nvSpPr>
          <p:cNvPr id="16" name="Rektangel: afrundede hjørner 15">
            <a:extLst>
              <a:ext uri="{FF2B5EF4-FFF2-40B4-BE49-F238E27FC236}">
                <a16:creationId xmlns:a16="http://schemas.microsoft.com/office/drawing/2014/main" id="{56FF12F4-C5B6-7BCC-3EEC-6332FBE2881D}"/>
              </a:ext>
            </a:extLst>
          </p:cNvPr>
          <p:cNvSpPr/>
          <p:nvPr/>
        </p:nvSpPr>
        <p:spPr>
          <a:xfrm>
            <a:off x="10359709" y="1454883"/>
            <a:ext cx="1747200" cy="1790548"/>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Der evalueres generelt. Men der bør være mulighed for med samtykke at evaluere på individer og inddrage børnehave i forhold til sparring og lave justeringer i læringsmiljø m.m. ud fra deres kendskab til barnet og dets kontekst (tidlig justering for barnets bedste).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afrundede hjørner 18">
            <a:extLst>
              <a:ext uri="{FF2B5EF4-FFF2-40B4-BE49-F238E27FC236}">
                <a16:creationId xmlns:a16="http://schemas.microsoft.com/office/drawing/2014/main" id="{E6616728-D981-AEAE-B23A-19AA5FDEB598}"/>
              </a:ext>
            </a:extLst>
          </p:cNvPr>
          <p:cNvSpPr/>
          <p:nvPr/>
        </p:nvSpPr>
        <p:spPr>
          <a:xfrm>
            <a:off x="1948181" y="5289152"/>
            <a:ext cx="1711959" cy="154297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Skole deltager fast på forældremøde i børnehave (for alle årgange</a:t>
            </a:r>
            <a:r>
              <a:rPr lang="da-DK" sz="800" dirty="0">
                <a:effectLst/>
                <a:latin typeface="Calibri" panose="020F0502020204030204" pitchFamily="34" charset="0"/>
                <a:ea typeface="Calibri" panose="020F0502020204030204" pitchFamily="34" charset="0"/>
                <a:cs typeface="Times New Roman" panose="02020603050405020304" pitchFamily="18" charset="0"/>
              </a:rPr>
              <a: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Her fortæller skolen om hvordan de arbejder, så forældre tidligt har kendskab til hvad skolen kan tilbyde og samarbejdet mellem skole og børnehave(r)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Forbindelse: buet 16">
            <a:extLst>
              <a:ext uri="{FF2B5EF4-FFF2-40B4-BE49-F238E27FC236}">
                <a16:creationId xmlns:a16="http://schemas.microsoft.com/office/drawing/2014/main" id="{6BB1AEA8-4EDC-78C6-D899-5B290D1231F7}"/>
              </a:ext>
            </a:extLst>
          </p:cNvPr>
          <p:cNvCxnSpPr>
            <a:cxnSpLocks/>
          </p:cNvCxnSpPr>
          <p:nvPr/>
        </p:nvCxnSpPr>
        <p:spPr>
          <a:xfrm rot="10800000">
            <a:off x="8567741" y="4189320"/>
            <a:ext cx="1791969" cy="268380"/>
          </a:xfrm>
          <a:prstGeom prst="curvedConnector3">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ktangel: afrundede hjørner 21">
            <a:extLst>
              <a:ext uri="{FF2B5EF4-FFF2-40B4-BE49-F238E27FC236}">
                <a16:creationId xmlns:a16="http://schemas.microsoft.com/office/drawing/2014/main" id="{BAB77D84-7C0D-96E8-EAB7-A7D08EAA575F}"/>
              </a:ext>
            </a:extLst>
          </p:cNvPr>
          <p:cNvSpPr/>
          <p:nvPr/>
        </p:nvSpPr>
        <p:spPr>
          <a:xfrm>
            <a:off x="10429081" y="3528295"/>
            <a:ext cx="1677828" cy="142060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De gode beskrivelser:</a:t>
            </a:r>
          </a:p>
          <a:p>
            <a:pPr algn="ctr">
              <a:lnSpc>
                <a:spcPct val="107000"/>
              </a:lnSpc>
              <a:spcAft>
                <a:spcPts val="800"/>
              </a:spcAft>
            </a:pPr>
            <a:r>
              <a:rPr lang="da-DK" sz="800" dirty="0">
                <a:latin typeface="Calibri" panose="020F0502020204030204" pitchFamily="34" charset="0"/>
                <a:ea typeface="Calibri" panose="020F0502020204030204" pitchFamily="34" charset="0"/>
                <a:cs typeface="Times New Roman" panose="02020603050405020304" pitchFamily="18" charset="0"/>
              </a:rPr>
              <a:t>Fokus på barnets potentialer og udfordringer . Men vigtigt også med fokus på den kontekst barnet er i og hvad der lykkes godt her (videndeling)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Grafik 17" descr="Forstørrelsesglas med massiv udfyldning">
            <a:extLst>
              <a:ext uri="{FF2B5EF4-FFF2-40B4-BE49-F238E27FC236}">
                <a16:creationId xmlns:a16="http://schemas.microsoft.com/office/drawing/2014/main" id="{02FC6E9D-E439-126C-6682-CAB00C4F3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64392" y="4234479"/>
            <a:ext cx="2418556" cy="2418556"/>
          </a:xfrm>
          <a:prstGeom prst="rect">
            <a:avLst/>
          </a:prstGeom>
        </p:spPr>
      </p:pic>
      <p:sp>
        <p:nvSpPr>
          <p:cNvPr id="2" name="Pladsholder til slidenummer 1">
            <a:extLst>
              <a:ext uri="{FF2B5EF4-FFF2-40B4-BE49-F238E27FC236}">
                <a16:creationId xmlns:a16="http://schemas.microsoft.com/office/drawing/2014/main" id="{6FF095B9-5954-D1A1-F51A-16A12911955F}"/>
              </a:ext>
            </a:extLst>
          </p:cNvPr>
          <p:cNvSpPr>
            <a:spLocks noGrp="1"/>
          </p:cNvSpPr>
          <p:nvPr>
            <p:ph type="sldNum" sz="quarter" idx="12"/>
          </p:nvPr>
        </p:nvSpPr>
        <p:spPr/>
        <p:txBody>
          <a:bodyPr/>
          <a:lstStyle/>
          <a:p>
            <a:fld id="{7CB0BF90-AB65-4868-B7F7-2D7D088B758C}" type="slidenum">
              <a:rPr lang="da-DK" smtClean="0"/>
              <a:t>24</a:t>
            </a:fld>
            <a:endParaRPr lang="da-DK"/>
          </a:p>
        </p:txBody>
      </p:sp>
    </p:spTree>
    <p:extLst>
      <p:ext uri="{BB962C8B-B14F-4D97-AF65-F5344CB8AC3E}">
        <p14:creationId xmlns:p14="http://schemas.microsoft.com/office/powerpoint/2010/main" val="137620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lledforklaring: nedadgående pil 2">
            <a:extLst>
              <a:ext uri="{FF2B5EF4-FFF2-40B4-BE49-F238E27FC236}">
                <a16:creationId xmlns:a16="http://schemas.microsoft.com/office/drawing/2014/main" id="{31B2BC81-93AC-1A8D-B69F-C2307BDE53D4}"/>
              </a:ext>
            </a:extLst>
          </p:cNvPr>
          <p:cNvSpPr/>
          <p:nvPr/>
        </p:nvSpPr>
        <p:spPr>
          <a:xfrm>
            <a:off x="215578" y="949831"/>
            <a:ext cx="4746943" cy="722630"/>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500" b="1" dirty="0">
                <a:solidFill>
                  <a:srgbClr val="000000"/>
                </a:solidFill>
                <a:effectLst/>
                <a:ea typeface="Calibri" panose="020F0502020204030204" pitchFamily="34" charset="0"/>
                <a:cs typeface="Times New Roman" panose="02020603050405020304" pitchFamily="18" charset="0"/>
              </a:rPr>
              <a:t>Forældresamarbejde</a:t>
            </a:r>
            <a:endParaRPr lang="da-DK" sz="1500" dirty="0">
              <a:effectLst/>
              <a:ea typeface="Calibri" panose="020F0502020204030204" pitchFamily="34" charset="0"/>
              <a:cs typeface="Times New Roman" panose="02020603050405020304" pitchFamily="18" charset="0"/>
            </a:endParaRPr>
          </a:p>
        </p:txBody>
      </p:sp>
      <p:sp>
        <p:nvSpPr>
          <p:cNvPr id="8" name="Rektangel: afrundede hjørner 7">
            <a:extLst>
              <a:ext uri="{FF2B5EF4-FFF2-40B4-BE49-F238E27FC236}">
                <a16:creationId xmlns:a16="http://schemas.microsoft.com/office/drawing/2014/main" id="{35F216AD-69C0-FDFC-D4F1-185F968847A6}"/>
              </a:ext>
            </a:extLst>
          </p:cNvPr>
          <p:cNvSpPr/>
          <p:nvPr/>
        </p:nvSpPr>
        <p:spPr>
          <a:xfrm>
            <a:off x="6368558" y="2338011"/>
            <a:ext cx="5300528" cy="803762"/>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200" dirty="0"/>
              <a:t>Eksempel på hvordan de gør det på </a:t>
            </a:r>
            <a:r>
              <a:rPr lang="da-DK" sz="1200" b="1" dirty="0"/>
              <a:t>Sølyst</a:t>
            </a:r>
            <a:r>
              <a:rPr lang="da-DK" sz="1200" dirty="0"/>
              <a:t> med forældremøder</a:t>
            </a:r>
          </a:p>
        </p:txBody>
      </p:sp>
      <p:sp>
        <p:nvSpPr>
          <p:cNvPr id="9" name="Rektangel: afrundede hjørner 8">
            <a:extLst>
              <a:ext uri="{FF2B5EF4-FFF2-40B4-BE49-F238E27FC236}">
                <a16:creationId xmlns:a16="http://schemas.microsoft.com/office/drawing/2014/main" id="{2D59E7C5-C355-DBDA-B38B-0BFDA249DE42}"/>
              </a:ext>
            </a:extLst>
          </p:cNvPr>
          <p:cNvSpPr/>
          <p:nvPr/>
        </p:nvSpPr>
        <p:spPr>
          <a:xfrm>
            <a:off x="6444059" y="3547962"/>
            <a:ext cx="5300528" cy="2283875"/>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07000"/>
              </a:lnSpc>
            </a:pPr>
            <a:r>
              <a:rPr lang="da-DK" sz="1200" dirty="0">
                <a:effectLst/>
                <a:ea typeface="Calibri" panose="020F0502020204030204" pitchFamily="34" charset="0"/>
                <a:cs typeface="Times New Roman" panose="02020603050405020304" pitchFamily="18" charset="0"/>
              </a:rPr>
              <a:t>Det handler om at samarbejde med forældrene til børn med særlige behov, om hvilke skoler der kan tilbyde det bedst mulige læringsmiljø for barnet. Her handler det rigtig meget om forældreinformation og involvering – også i samarbejde med eksempelvis distriktsskolen, så der kan peges i den rigtige retning for barnet så tidligt som muligt, så samarbejdet med skolen også kan påbegyndes rettidigt. </a:t>
            </a:r>
          </a:p>
          <a:p>
            <a:pPr algn="ctr">
              <a:lnSpc>
                <a:spcPct val="107000"/>
              </a:lnSpc>
            </a:pPr>
            <a:r>
              <a:rPr lang="da-DK" sz="1200" dirty="0">
                <a:solidFill>
                  <a:srgbClr val="000000"/>
                </a:solidFill>
                <a:effectLst/>
                <a:ea typeface="Verdana" panose="020B0604030504040204" pitchFamily="34" charset="0"/>
                <a:cs typeface="Verdana" panose="020B0604030504040204" pitchFamily="34" charset="0"/>
              </a:rPr>
              <a:t>Det kunne eventuelt være hjælpsomt for alle involverede, at der blev udarbejdet et generelt materiale, der fortalte om de forskellige tilbud.</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ktangel: afrundede hjørner 1">
            <a:extLst>
              <a:ext uri="{FF2B5EF4-FFF2-40B4-BE49-F238E27FC236}">
                <a16:creationId xmlns:a16="http://schemas.microsoft.com/office/drawing/2014/main" id="{A5EF2F7E-9952-E695-733F-DE8610EB65CF}"/>
              </a:ext>
            </a:extLst>
          </p:cNvPr>
          <p:cNvSpPr/>
          <p:nvPr/>
        </p:nvSpPr>
        <p:spPr>
          <a:xfrm>
            <a:off x="215579" y="3880491"/>
            <a:ext cx="4746943" cy="149737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1200" b="1" dirty="0">
                <a:effectLst/>
                <a:latin typeface="Calibri" panose="020F0502020204030204" pitchFamily="34" charset="0"/>
                <a:ea typeface="Calibri" panose="020F0502020204030204" pitchFamily="34" charset="0"/>
                <a:cs typeface="Times New Roman" panose="02020603050405020304" pitchFamily="18" charset="0"/>
              </a:rPr>
              <a:t>Tidlig involvering af forældre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1200" dirty="0">
                <a:effectLst/>
                <a:latin typeface="Calibri" panose="020F0502020204030204" pitchFamily="34" charset="0"/>
                <a:ea typeface="Calibri" panose="020F0502020204030204" pitchFamily="34" charset="0"/>
                <a:cs typeface="Times New Roman" panose="02020603050405020304" pitchFamily="18" charset="0"/>
              </a:rPr>
              <a:t>Involvere forældrene tidligt i forhold til skolevalg. Information om hvilke skoler, som kan være det rette. Og have distriktsskole med ind tidligt i denne dialog. Dilemma: Brug for at kunne guide og informere forældre, så de kan træffe det rette skolevalg – men så ikke garantere de får plads.</a:t>
            </a:r>
          </a:p>
        </p:txBody>
      </p:sp>
      <p:sp>
        <p:nvSpPr>
          <p:cNvPr id="10" name="Rektangel: afrundede hjørner 9">
            <a:extLst>
              <a:ext uri="{FF2B5EF4-FFF2-40B4-BE49-F238E27FC236}">
                <a16:creationId xmlns:a16="http://schemas.microsoft.com/office/drawing/2014/main" id="{2D02C728-9CDC-3BC0-02A7-735EDF236609}"/>
              </a:ext>
            </a:extLst>
          </p:cNvPr>
          <p:cNvSpPr/>
          <p:nvPr/>
        </p:nvSpPr>
        <p:spPr>
          <a:xfrm>
            <a:off x="215579" y="2004990"/>
            <a:ext cx="4746943" cy="154297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200" b="1" dirty="0">
                <a:effectLst/>
                <a:latin typeface="Calibri" panose="020F0502020204030204" pitchFamily="34" charset="0"/>
                <a:ea typeface="Calibri" panose="020F0502020204030204" pitchFamily="34" charset="0"/>
                <a:cs typeface="Times New Roman" panose="02020603050405020304" pitchFamily="18" charset="0"/>
              </a:rPr>
              <a:t>Skole deltager fast på forældremøde i børnehave (for alle årgange</a:t>
            </a:r>
            <a:r>
              <a:rPr lang="da-DK" sz="1200"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Her fortæller skolen om hvordan de arbejder, så forældre tidligt har kendskab til hvad skolen kan tilbyde og samarbejdet mellem skole og børnehave(r).</a:t>
            </a:r>
          </a:p>
        </p:txBody>
      </p:sp>
      <p:cxnSp>
        <p:nvCxnSpPr>
          <p:cNvPr id="4" name="Lige forbindelse 3">
            <a:extLst>
              <a:ext uri="{FF2B5EF4-FFF2-40B4-BE49-F238E27FC236}">
                <a16:creationId xmlns:a16="http://schemas.microsoft.com/office/drawing/2014/main" id="{6E248328-F755-C4F4-D6DA-73D097849579}"/>
              </a:ext>
            </a:extLst>
          </p:cNvPr>
          <p:cNvCxnSpPr/>
          <p:nvPr/>
        </p:nvCxnSpPr>
        <p:spPr>
          <a:xfrm>
            <a:off x="5073155" y="2739892"/>
            <a:ext cx="1184770"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Lige forbindelse 4">
            <a:extLst>
              <a:ext uri="{FF2B5EF4-FFF2-40B4-BE49-F238E27FC236}">
                <a16:creationId xmlns:a16="http://schemas.microsoft.com/office/drawing/2014/main" id="{01392840-333B-BDB8-D6D9-CA4FD3CAA8BB}"/>
              </a:ext>
            </a:extLst>
          </p:cNvPr>
          <p:cNvCxnSpPr>
            <a:cxnSpLocks/>
          </p:cNvCxnSpPr>
          <p:nvPr/>
        </p:nvCxnSpPr>
        <p:spPr>
          <a:xfrm>
            <a:off x="5073155" y="4652436"/>
            <a:ext cx="1295403"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Pladsholder til slidenummer 5">
            <a:extLst>
              <a:ext uri="{FF2B5EF4-FFF2-40B4-BE49-F238E27FC236}">
                <a16:creationId xmlns:a16="http://schemas.microsoft.com/office/drawing/2014/main" id="{40C6778B-6D35-CA80-8C8C-E13FD9E3FC1D}"/>
              </a:ext>
            </a:extLst>
          </p:cNvPr>
          <p:cNvSpPr>
            <a:spLocks noGrp="1"/>
          </p:cNvSpPr>
          <p:nvPr>
            <p:ph type="sldNum" sz="quarter" idx="12"/>
          </p:nvPr>
        </p:nvSpPr>
        <p:spPr/>
        <p:txBody>
          <a:bodyPr/>
          <a:lstStyle/>
          <a:p>
            <a:fld id="{7CB0BF90-AB65-4868-B7F7-2D7D088B758C}" type="slidenum">
              <a:rPr lang="da-DK" smtClean="0"/>
              <a:t>25</a:t>
            </a:fld>
            <a:endParaRPr lang="da-DK"/>
          </a:p>
        </p:txBody>
      </p:sp>
    </p:spTree>
    <p:extLst>
      <p:ext uri="{BB962C8B-B14F-4D97-AF65-F5344CB8AC3E}">
        <p14:creationId xmlns:p14="http://schemas.microsoft.com/office/powerpoint/2010/main" val="16704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9C06700D-651A-946A-A1EC-211B42E52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123" y="652984"/>
            <a:ext cx="7982586" cy="4484440"/>
          </a:xfrm>
          <a:prstGeom prst="rect">
            <a:avLst/>
          </a:prstGeom>
        </p:spPr>
      </p:pic>
      <p:cxnSp>
        <p:nvCxnSpPr>
          <p:cNvPr id="3" name="Forbindelse: buet 2">
            <a:extLst>
              <a:ext uri="{FF2B5EF4-FFF2-40B4-BE49-F238E27FC236}">
                <a16:creationId xmlns:a16="http://schemas.microsoft.com/office/drawing/2014/main" id="{157E5BFE-C45A-67EB-078E-871EAA6D3A73}"/>
              </a:ext>
            </a:extLst>
          </p:cNvPr>
          <p:cNvCxnSpPr>
            <a:cxnSpLocks/>
          </p:cNvCxnSpPr>
          <p:nvPr/>
        </p:nvCxnSpPr>
        <p:spPr>
          <a:xfrm>
            <a:off x="2013270" y="1242386"/>
            <a:ext cx="424815" cy="701675"/>
          </a:xfrm>
          <a:prstGeom prst="curvedConnector3">
            <a:avLst/>
          </a:prstGeom>
          <a:noFill/>
          <a:ln w="28575" cap="flat" cmpd="sng" algn="ctr">
            <a:solidFill>
              <a:srgbClr val="8AD4DF">
                <a:lumMod val="50000"/>
              </a:srgbClr>
            </a:solidFill>
            <a:prstDash val="solid"/>
            <a:tailEnd type="triangle"/>
          </a:ln>
          <a:effectLst/>
        </p:spPr>
      </p:cxnSp>
      <p:sp>
        <p:nvSpPr>
          <p:cNvPr id="4" name="Rektangel: afrundede hjørner 3">
            <a:extLst>
              <a:ext uri="{FF2B5EF4-FFF2-40B4-BE49-F238E27FC236}">
                <a16:creationId xmlns:a16="http://schemas.microsoft.com/office/drawing/2014/main" id="{190CBF0D-CEDA-537E-688E-758227C34863}"/>
              </a:ext>
            </a:extLst>
          </p:cNvPr>
          <p:cNvSpPr/>
          <p:nvPr/>
        </p:nvSpPr>
        <p:spPr>
          <a:xfrm>
            <a:off x="37785" y="991259"/>
            <a:ext cx="1880551" cy="72263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Dagtilbud </a:t>
            </a:r>
            <a:r>
              <a:rPr lang="da-DK" sz="800" b="1" u="sng" dirty="0">
                <a:effectLst/>
                <a:latin typeface="Calibri" panose="020F0502020204030204" pitchFamily="34" charset="0"/>
                <a:ea typeface="Calibri" panose="020F0502020204030204" pitchFamily="34" charset="0"/>
                <a:cs typeface="Times New Roman" panose="02020603050405020304" pitchFamily="18" charset="0"/>
              </a:rPr>
              <a:t>skal</a:t>
            </a:r>
            <a:r>
              <a:rPr lang="da-DK" sz="800" dirty="0">
                <a:effectLst/>
                <a:latin typeface="Calibri" panose="020F0502020204030204" pitchFamily="34" charset="0"/>
                <a:ea typeface="Calibri" panose="020F0502020204030204" pitchFamily="34" charset="0"/>
                <a:cs typeface="Times New Roman" panose="02020603050405020304" pitchFamily="18" charset="0"/>
              </a:rPr>
              <a:t> invitere skole og SFO med til fokusmøde ved børn, hvor der er en øget opmærksomhed/bekymring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afrundede hjørner 4">
            <a:extLst>
              <a:ext uri="{FF2B5EF4-FFF2-40B4-BE49-F238E27FC236}">
                <a16:creationId xmlns:a16="http://schemas.microsoft.com/office/drawing/2014/main" id="{1FDD7FBC-F534-1396-D1A3-A739B162B20B}"/>
              </a:ext>
            </a:extLst>
          </p:cNvPr>
          <p:cNvSpPr/>
          <p:nvPr/>
        </p:nvSpPr>
        <p:spPr>
          <a:xfrm>
            <a:off x="953135" y="74155"/>
            <a:ext cx="10483215" cy="531495"/>
          </a:xfrm>
          <a:prstGeom prst="roundRect">
            <a:avLst/>
          </a:prstGeom>
          <a:solidFill>
            <a:srgbClr val="8AD4DF">
              <a:lumMod val="50000"/>
            </a:srgbClr>
          </a:solidFill>
          <a:ln w="25400" cap="flat" cmpd="sng" algn="ctr">
            <a:noFill/>
            <a:prstDash val="solid"/>
          </a:ln>
          <a:effectLst>
            <a:outerShdw blurRad="76200" dist="12700" dir="8100000" sy="-23000" kx="800400" algn="br" rotWithShape="0">
              <a:prstClr val="black">
                <a:alpha val="20000"/>
              </a:prstClr>
            </a:outerShdw>
            <a:softEdge rad="127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1200" b="1" dirty="0">
                <a:solidFill>
                  <a:srgbClr val="D9D9D9"/>
                </a:solidFill>
                <a:effectLst/>
                <a:latin typeface="Calibri" panose="020F0502020204030204" pitchFamily="34" charset="0"/>
                <a:ea typeface="Calibri" panose="020F0502020204030204" pitchFamily="34" charset="0"/>
                <a:cs typeface="Times New Roman" panose="02020603050405020304" pitchFamily="18" charset="0"/>
              </a:rPr>
              <a:t>Forslag til tilføjelser til nuværende flowchart for overgange, som man med fordel kunne indføre for at styrke den gode overgang fra børnehave til skole </a:t>
            </a:r>
          </a:p>
          <a:p>
            <a:pPr algn="ctr">
              <a:lnSpc>
                <a:spcPct val="107000"/>
              </a:lnSpc>
            </a:pPr>
            <a:r>
              <a:rPr lang="da-DK" sz="1200" b="1" dirty="0">
                <a:solidFill>
                  <a:srgbClr val="D9D9D9"/>
                </a:solidFill>
                <a:latin typeface="Calibri" panose="020F0502020204030204" pitchFamily="34" charset="0"/>
                <a:ea typeface="Calibri" panose="020F0502020204030204" pitchFamily="34" charset="0"/>
                <a:cs typeface="Times New Roman" panose="02020603050405020304" pitchFamily="18" charset="0"/>
              </a:rPr>
              <a:t>- I</a:t>
            </a:r>
            <a:r>
              <a:rPr lang="da-DK" sz="1200" b="1" dirty="0">
                <a:solidFill>
                  <a:srgbClr val="D9D9D9"/>
                </a:solidFill>
                <a:effectLst/>
                <a:latin typeface="Calibri" panose="020F0502020204030204" pitchFamily="34" charset="0"/>
                <a:ea typeface="Calibri" panose="020F0502020204030204" pitchFamily="34" charset="0"/>
                <a:cs typeface="Times New Roman" panose="02020603050405020304" pitchFamily="18" charset="0"/>
              </a:rPr>
              <a:t>sær for børn med særlige behov (men kan gavne alle)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AE6EACB1-0AB1-9A3D-74C3-825AB17120E1}"/>
              </a:ext>
            </a:extLst>
          </p:cNvPr>
          <p:cNvSpPr/>
          <p:nvPr/>
        </p:nvSpPr>
        <p:spPr>
          <a:xfrm>
            <a:off x="15875" y="1751821"/>
            <a:ext cx="1951357" cy="346146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Påbegynde førskole arbejdet (for alle/nogen børn) august/sept.: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Skole som naturlig samarbejdspartner ind i storbørnsgruppen fra start eks. ved:</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Observationer </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Faglig snak med forældre og børnehave om hvad man kan øve</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Storbørnsgruppe på besøg i skolen /legeplads allerede fra om efteråret</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Det giver;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Større kendskab for skolen til de kommende skole startere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Større kendskab og tryghed for både børn og forældre til skolen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Et større kendskab til hinandens faglighed mellem børnehave og skole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BB311F39-0C70-FB33-C6C8-42BBC2980BD7}"/>
              </a:ext>
            </a:extLst>
          </p:cNvPr>
          <p:cNvSpPr/>
          <p:nvPr/>
        </p:nvSpPr>
        <p:spPr>
          <a:xfrm>
            <a:off x="19686" y="5289151"/>
            <a:ext cx="1898650" cy="153351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Forventningsafstemning mellem skole og børnehave: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Hvad er hinandens roller, hvad forventer vi af hinanden, har vi samme forståelse af skoleparat og det at lave skoleforberedende arbejde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Billedforklaring: nedadgående pil 7">
            <a:extLst>
              <a:ext uri="{FF2B5EF4-FFF2-40B4-BE49-F238E27FC236}">
                <a16:creationId xmlns:a16="http://schemas.microsoft.com/office/drawing/2014/main" id="{27063697-E843-EE36-D7DF-E065C5B55CAD}"/>
              </a:ext>
            </a:extLst>
          </p:cNvPr>
          <p:cNvSpPr/>
          <p:nvPr/>
        </p:nvSpPr>
        <p:spPr>
          <a:xfrm>
            <a:off x="225107" y="652984"/>
            <a:ext cx="1456055" cy="328930"/>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Førskolesamarbejdet</a:t>
            </a:r>
            <a:endParaRPr lang="da-DK" sz="1100" dirty="0">
              <a:effectLst/>
              <a:ea typeface="Calibri" panose="020F0502020204030204" pitchFamily="34" charset="0"/>
              <a:cs typeface="Times New Roman" panose="02020603050405020304" pitchFamily="18" charset="0"/>
            </a:endParaRPr>
          </a:p>
        </p:txBody>
      </p:sp>
      <p:sp>
        <p:nvSpPr>
          <p:cNvPr id="9" name="Billedforklaring: nedadgående pil 8">
            <a:extLst>
              <a:ext uri="{FF2B5EF4-FFF2-40B4-BE49-F238E27FC236}">
                <a16:creationId xmlns:a16="http://schemas.microsoft.com/office/drawing/2014/main" id="{07254361-09A0-3F55-BEBB-E3ACDAB9E9A9}"/>
              </a:ext>
            </a:extLst>
          </p:cNvPr>
          <p:cNvSpPr/>
          <p:nvPr/>
        </p:nvSpPr>
        <p:spPr>
          <a:xfrm>
            <a:off x="5943600" y="4984115"/>
            <a:ext cx="4549775" cy="406400"/>
          </a:xfrm>
          <a:prstGeom prst="downArrowCallout">
            <a:avLst>
              <a:gd name="adj1" fmla="val 18077"/>
              <a:gd name="adj2" fmla="val 17588"/>
              <a:gd name="adj3" fmla="val 25000"/>
              <a:gd name="adj4" fmla="val 5929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Den gode overgang (forår – skolestart)</a:t>
            </a:r>
            <a:endParaRPr lang="da-DK" sz="1100" dirty="0">
              <a:effectLst/>
              <a:ea typeface="Calibri" panose="020F0502020204030204" pitchFamily="34" charset="0"/>
              <a:cs typeface="Times New Roman" panose="02020603050405020304" pitchFamily="18" charset="0"/>
            </a:endParaRPr>
          </a:p>
        </p:txBody>
      </p:sp>
      <p:sp>
        <p:nvSpPr>
          <p:cNvPr id="10" name="Rektangel: afrundede hjørner 9">
            <a:extLst>
              <a:ext uri="{FF2B5EF4-FFF2-40B4-BE49-F238E27FC236}">
                <a16:creationId xmlns:a16="http://schemas.microsoft.com/office/drawing/2014/main" id="{35837BDB-ADDD-4F3A-1865-5EACA1ADA608}"/>
              </a:ext>
            </a:extLst>
          </p:cNvPr>
          <p:cNvSpPr/>
          <p:nvPr/>
        </p:nvSpPr>
        <p:spPr>
          <a:xfrm>
            <a:off x="5520212" y="5313282"/>
            <a:ext cx="2139949" cy="151884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Øget kendskab til skole (både rammer og personale)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Personale i børnehaveklasse ofte på besøg i børnehave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Storbørnsgruppen ofte på besøg på skole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Vished om hvem man skal gå i klasse med, så man kan få billeder af klasse og voksne med i ferien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ktangel: afrundede hjørner 10">
            <a:extLst>
              <a:ext uri="{FF2B5EF4-FFF2-40B4-BE49-F238E27FC236}">
                <a16:creationId xmlns:a16="http://schemas.microsoft.com/office/drawing/2014/main" id="{4EA956A1-56A2-C977-D498-4253D5A9B31B}"/>
              </a:ext>
            </a:extLst>
          </p:cNvPr>
          <p:cNvSpPr/>
          <p:nvPr/>
        </p:nvSpPr>
        <p:spPr>
          <a:xfrm>
            <a:off x="3689985" y="5334749"/>
            <a:ext cx="1800383" cy="149737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Tidlig involvering af forældre</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800" dirty="0">
                <a:effectLst/>
                <a:latin typeface="Calibri" panose="020F0502020204030204" pitchFamily="34" charset="0"/>
                <a:ea typeface="Calibri" panose="020F0502020204030204" pitchFamily="34" charset="0"/>
                <a:cs typeface="Times New Roman" panose="02020603050405020304" pitchFamily="18" charset="0"/>
              </a:rPr>
              <a:t>Involvere forældrene tidligt i forhold til skolevalg. Information om hvilke skoler, som kan være det rette. Og have distriktsskole med ind tidligt i denne dialog. Dilemma: Brug for at kunne guide og informere forældre, så de kan træffe det rette skolevalg – men så ikke garantere de får plads.</a:t>
            </a: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Billedforklaring: nedadgående pil 11">
            <a:extLst>
              <a:ext uri="{FF2B5EF4-FFF2-40B4-BE49-F238E27FC236}">
                <a16:creationId xmlns:a16="http://schemas.microsoft.com/office/drawing/2014/main" id="{715E8052-2CCF-7D0D-B181-D0C9DFDA4813}"/>
              </a:ext>
            </a:extLst>
          </p:cNvPr>
          <p:cNvSpPr/>
          <p:nvPr/>
        </p:nvSpPr>
        <p:spPr>
          <a:xfrm>
            <a:off x="2261711" y="4984115"/>
            <a:ext cx="2930525" cy="386715"/>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Forældresamarbejde</a:t>
            </a:r>
            <a:endParaRPr lang="da-DK" sz="1100" dirty="0">
              <a:effectLst/>
              <a:ea typeface="Calibri" panose="020F0502020204030204" pitchFamily="34" charset="0"/>
              <a:cs typeface="Times New Roman" panose="02020603050405020304" pitchFamily="18" charset="0"/>
            </a:endParaRPr>
          </a:p>
        </p:txBody>
      </p:sp>
      <p:sp>
        <p:nvSpPr>
          <p:cNvPr id="13" name="Rektangel: afrundede hjørner 12">
            <a:extLst>
              <a:ext uri="{FF2B5EF4-FFF2-40B4-BE49-F238E27FC236}">
                <a16:creationId xmlns:a16="http://schemas.microsoft.com/office/drawing/2014/main" id="{B8C3CC98-238A-89F3-0833-ED4881223646}"/>
              </a:ext>
            </a:extLst>
          </p:cNvPr>
          <p:cNvSpPr/>
          <p:nvPr/>
        </p:nvSpPr>
        <p:spPr>
          <a:xfrm>
            <a:off x="7690005" y="5456329"/>
            <a:ext cx="1920720" cy="136633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Overgangsvoksne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800" dirty="0">
                <a:effectLst/>
                <a:latin typeface="Calibri" panose="020F0502020204030204" pitchFamily="34" charset="0"/>
                <a:ea typeface="Calibri" panose="020F0502020204030204" pitchFamily="34" charset="0"/>
                <a:cs typeface="Times New Roman" panose="02020603050405020304" pitchFamily="18" charset="0"/>
              </a:rPr>
              <a:t>Børnehave afsætter en voksen fra storbørnsgruppen ind i SFO/skole 1 uge/14 dage efter ferien og inden skolestart. Det giver tryghed for børn og forældre– men også mulighed for råd og vejledning mellem de voksne (OBS start i SFO fra uge 31 men skole starter først uge 33.).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ktangel: afrundede hjørner 13">
            <a:extLst>
              <a:ext uri="{FF2B5EF4-FFF2-40B4-BE49-F238E27FC236}">
                <a16:creationId xmlns:a16="http://schemas.microsoft.com/office/drawing/2014/main" id="{5174F40E-B21F-BA67-8DC5-31F91AB99AB0}"/>
              </a:ext>
            </a:extLst>
          </p:cNvPr>
          <p:cNvSpPr/>
          <p:nvPr/>
        </p:nvSpPr>
        <p:spPr>
          <a:xfrm>
            <a:off x="9640569" y="5315957"/>
            <a:ext cx="2466340" cy="1542043"/>
          </a:xfrm>
          <a:prstGeom prst="roundRect">
            <a:avLst>
              <a:gd name="adj" fmla="val 21057"/>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Opfordre til at starte i SFO ugen/ugerne op til skolestart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Alle børn bør starte i SFO efter ferien inden skolestart. Det giver en stille start hvor der kan etableres en fysisk og relationel tryghed.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Der bør være et program og faste rammer for </a:t>
            </a:r>
            <a:r>
              <a:rPr lang="da-DK" sz="8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800" dirty="0">
                <a:effectLst/>
                <a:latin typeface="Calibri" panose="020F0502020204030204" pitchFamily="34" charset="0"/>
                <a:ea typeface="Calibri" panose="020F0502020204030204" pitchFamily="34" charset="0"/>
                <a:cs typeface="Times New Roman" panose="02020603050405020304" pitchFamily="18" charset="0"/>
              </a:rPr>
              <a:t> i SFO så det ikke er for løst.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Der bør være lokaler kun for </a:t>
            </a:r>
            <a:r>
              <a:rPr lang="da-DK" sz="8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Billedforklaring: nedadgående pil 14">
            <a:extLst>
              <a:ext uri="{FF2B5EF4-FFF2-40B4-BE49-F238E27FC236}">
                <a16:creationId xmlns:a16="http://schemas.microsoft.com/office/drawing/2014/main" id="{47A2BA40-C53C-4EA8-F951-62716B2085F7}"/>
              </a:ext>
            </a:extLst>
          </p:cNvPr>
          <p:cNvSpPr/>
          <p:nvPr/>
        </p:nvSpPr>
        <p:spPr>
          <a:xfrm>
            <a:off x="10335579" y="769294"/>
            <a:ext cx="1546222" cy="638255"/>
          </a:xfrm>
          <a:prstGeom prst="downArrowCallout">
            <a:avLst>
              <a:gd name="adj1" fmla="val 9431"/>
              <a:gd name="adj2" fmla="val 13668"/>
              <a:gd name="adj3" fmla="val 25000"/>
              <a:gd name="adj4" fmla="val 6497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Individuel evaluering for nogen børn</a:t>
            </a:r>
            <a:endParaRPr lang="da-DK" sz="1100" dirty="0">
              <a:effectLst/>
              <a:ea typeface="Calibri" panose="020F0502020204030204" pitchFamily="34" charset="0"/>
              <a:cs typeface="Times New Roman" panose="02020603050405020304" pitchFamily="18" charset="0"/>
            </a:endParaRPr>
          </a:p>
        </p:txBody>
      </p:sp>
      <p:sp>
        <p:nvSpPr>
          <p:cNvPr id="16" name="Rektangel: afrundede hjørner 15">
            <a:extLst>
              <a:ext uri="{FF2B5EF4-FFF2-40B4-BE49-F238E27FC236}">
                <a16:creationId xmlns:a16="http://schemas.microsoft.com/office/drawing/2014/main" id="{56FF12F4-C5B6-7BCC-3EEC-6332FBE2881D}"/>
              </a:ext>
            </a:extLst>
          </p:cNvPr>
          <p:cNvSpPr/>
          <p:nvPr/>
        </p:nvSpPr>
        <p:spPr>
          <a:xfrm>
            <a:off x="10359709" y="1454883"/>
            <a:ext cx="1747200" cy="1790548"/>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Der evalueres generelt. Men der bør være mulighed for med samtykke at evaluere på individer og inddrage børnehave i forhold til sparring og lave justeringer i læringsmiljø m.m. ud fra deres kendskab til barnet og dets kontekst (tidlig justering for barnets bedste).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afrundede hjørner 18">
            <a:extLst>
              <a:ext uri="{FF2B5EF4-FFF2-40B4-BE49-F238E27FC236}">
                <a16:creationId xmlns:a16="http://schemas.microsoft.com/office/drawing/2014/main" id="{E6616728-D981-AEAE-B23A-19AA5FDEB598}"/>
              </a:ext>
            </a:extLst>
          </p:cNvPr>
          <p:cNvSpPr/>
          <p:nvPr/>
        </p:nvSpPr>
        <p:spPr>
          <a:xfrm>
            <a:off x="1948181" y="5289152"/>
            <a:ext cx="1711959" cy="154297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Skole deltager fast på forældremøde i børnehave (for alle årgange</a:t>
            </a:r>
            <a:r>
              <a:rPr lang="da-DK" sz="800" dirty="0">
                <a:effectLst/>
                <a:latin typeface="Calibri" panose="020F0502020204030204" pitchFamily="34" charset="0"/>
                <a:ea typeface="Calibri" panose="020F0502020204030204" pitchFamily="34" charset="0"/>
                <a:cs typeface="Times New Roman" panose="02020603050405020304" pitchFamily="18" charset="0"/>
              </a:rPr>
              <a: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Her fortæller skolen om hvordan de arbejder, så forældre tidligt har kendskab til hvad skolen kan tilbyde og samarbejdet mellem skole og børnehave(r)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Forbindelse: buet 16">
            <a:extLst>
              <a:ext uri="{FF2B5EF4-FFF2-40B4-BE49-F238E27FC236}">
                <a16:creationId xmlns:a16="http://schemas.microsoft.com/office/drawing/2014/main" id="{6BB1AEA8-4EDC-78C6-D899-5B290D1231F7}"/>
              </a:ext>
            </a:extLst>
          </p:cNvPr>
          <p:cNvCxnSpPr>
            <a:cxnSpLocks/>
          </p:cNvCxnSpPr>
          <p:nvPr/>
        </p:nvCxnSpPr>
        <p:spPr>
          <a:xfrm rot="10800000">
            <a:off x="8567741" y="4189320"/>
            <a:ext cx="1791969" cy="268380"/>
          </a:xfrm>
          <a:prstGeom prst="curvedConnector3">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ktangel: afrundede hjørner 21">
            <a:extLst>
              <a:ext uri="{FF2B5EF4-FFF2-40B4-BE49-F238E27FC236}">
                <a16:creationId xmlns:a16="http://schemas.microsoft.com/office/drawing/2014/main" id="{BAB77D84-7C0D-96E8-EAB7-A7D08EAA575F}"/>
              </a:ext>
            </a:extLst>
          </p:cNvPr>
          <p:cNvSpPr/>
          <p:nvPr/>
        </p:nvSpPr>
        <p:spPr>
          <a:xfrm>
            <a:off x="10429081" y="3528295"/>
            <a:ext cx="1677828" cy="142060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De gode beskrivelser:</a:t>
            </a:r>
          </a:p>
          <a:p>
            <a:pPr algn="ctr">
              <a:lnSpc>
                <a:spcPct val="107000"/>
              </a:lnSpc>
              <a:spcAft>
                <a:spcPts val="800"/>
              </a:spcAft>
            </a:pPr>
            <a:r>
              <a:rPr lang="da-DK" sz="800" dirty="0">
                <a:latin typeface="Calibri" panose="020F0502020204030204" pitchFamily="34" charset="0"/>
                <a:ea typeface="Calibri" panose="020F0502020204030204" pitchFamily="34" charset="0"/>
                <a:cs typeface="Times New Roman" panose="02020603050405020304" pitchFamily="18" charset="0"/>
              </a:rPr>
              <a:t>Fokus på barnets potentialer og udfordringer . Men vigtigt også med fokus på den kontekst barnet er i og hvad der lykkes godt her (videndeling)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Grafik 17" descr="Forstørrelsesglas med massiv udfyldning">
            <a:extLst>
              <a:ext uri="{FF2B5EF4-FFF2-40B4-BE49-F238E27FC236}">
                <a16:creationId xmlns:a16="http://schemas.microsoft.com/office/drawing/2014/main" id="{02FC6E9D-E439-126C-6682-CAB00C4F3B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4736" y="4125471"/>
            <a:ext cx="2418556" cy="2418556"/>
          </a:xfrm>
          <a:prstGeom prst="rect">
            <a:avLst/>
          </a:prstGeom>
        </p:spPr>
      </p:pic>
      <p:sp>
        <p:nvSpPr>
          <p:cNvPr id="2" name="Pladsholder til slidenummer 1">
            <a:extLst>
              <a:ext uri="{FF2B5EF4-FFF2-40B4-BE49-F238E27FC236}">
                <a16:creationId xmlns:a16="http://schemas.microsoft.com/office/drawing/2014/main" id="{6FF095B9-5954-D1A1-F51A-16A12911955F}"/>
              </a:ext>
            </a:extLst>
          </p:cNvPr>
          <p:cNvSpPr>
            <a:spLocks noGrp="1"/>
          </p:cNvSpPr>
          <p:nvPr>
            <p:ph type="sldNum" sz="quarter" idx="12"/>
          </p:nvPr>
        </p:nvSpPr>
        <p:spPr/>
        <p:txBody>
          <a:bodyPr/>
          <a:lstStyle/>
          <a:p>
            <a:fld id="{7CB0BF90-AB65-4868-B7F7-2D7D088B758C}" type="slidenum">
              <a:rPr lang="da-DK" smtClean="0"/>
              <a:t>26</a:t>
            </a:fld>
            <a:endParaRPr lang="da-DK"/>
          </a:p>
        </p:txBody>
      </p:sp>
    </p:spTree>
    <p:extLst>
      <p:ext uri="{BB962C8B-B14F-4D97-AF65-F5344CB8AC3E}">
        <p14:creationId xmlns:p14="http://schemas.microsoft.com/office/powerpoint/2010/main" val="33522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lledforklaring: nedadgående pil 2">
            <a:extLst>
              <a:ext uri="{FF2B5EF4-FFF2-40B4-BE49-F238E27FC236}">
                <a16:creationId xmlns:a16="http://schemas.microsoft.com/office/drawing/2014/main" id="{31B2BC81-93AC-1A8D-B69F-C2307BDE53D4}"/>
              </a:ext>
            </a:extLst>
          </p:cNvPr>
          <p:cNvSpPr/>
          <p:nvPr/>
        </p:nvSpPr>
        <p:spPr>
          <a:xfrm>
            <a:off x="329880" y="125094"/>
            <a:ext cx="4746943" cy="722630"/>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500" b="1" dirty="0">
                <a:solidFill>
                  <a:srgbClr val="000000"/>
                </a:solidFill>
                <a:effectLst/>
                <a:ea typeface="Calibri" panose="020F0502020204030204" pitchFamily="34" charset="0"/>
                <a:cs typeface="Times New Roman" panose="02020603050405020304" pitchFamily="18" charset="0"/>
              </a:rPr>
              <a:t>De gode overgange fra forår til skolestart</a:t>
            </a:r>
            <a:endParaRPr lang="da-DK" sz="1500" dirty="0">
              <a:effectLst/>
              <a:ea typeface="Calibri" panose="020F050202020403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090BCA75-D4C2-74F6-4C19-C96F5F0FA3E2}"/>
              </a:ext>
            </a:extLst>
          </p:cNvPr>
          <p:cNvSpPr/>
          <p:nvPr/>
        </p:nvSpPr>
        <p:spPr>
          <a:xfrm>
            <a:off x="6288422" y="125094"/>
            <a:ext cx="5573698" cy="2003093"/>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r>
              <a:rPr lang="da-DK" sz="1200" dirty="0"/>
              <a:t>Egen undersøgelse + rapporten ”Børneparat skole eller skoleparate børn” viser følgende; </a:t>
            </a:r>
          </a:p>
          <a:p>
            <a:pPr marL="228600" indent="-228600">
              <a:buAutoNum type="arabicParenR"/>
            </a:pPr>
            <a:r>
              <a:rPr lang="da-DK" sz="1200" dirty="0"/>
              <a:t>At det vigtigste for børn i overgangen er at de følges med børn de kender. Derfor vigtigt at forældrene kan snakke med børnene om, hvem de skal gå i klasse med efter ferien – evt. kan man lave et billede af alle dem man skal gå i klasse med + lærer og pædagog, så det ikke bliver så fjernt. </a:t>
            </a:r>
          </a:p>
          <a:p>
            <a:pPr marL="228600" indent="-228600">
              <a:buFontTx/>
              <a:buAutoNum type="arabicParenR"/>
            </a:pPr>
            <a:r>
              <a:rPr lang="da-DK" sz="1200" dirty="0"/>
              <a:t>At det kan lette overgangen for børnene at skolen ikke er fremmed (hverken i forhold til det relationelle og fysiske). At børnene har mødt de voksne i SFO og børnehaveklassen, at de har leget på legepladsen og set det lokale de skal være i på skolen. </a:t>
            </a:r>
          </a:p>
          <a:p>
            <a:pPr marL="228600" indent="-228600" algn="ctr">
              <a:buAutoNum type="arabicParenR"/>
            </a:pPr>
            <a:endParaRPr lang="da-DK" sz="1200" dirty="0"/>
          </a:p>
        </p:txBody>
      </p:sp>
      <p:sp>
        <p:nvSpPr>
          <p:cNvPr id="8" name="Rektangel: afrundede hjørner 7">
            <a:extLst>
              <a:ext uri="{FF2B5EF4-FFF2-40B4-BE49-F238E27FC236}">
                <a16:creationId xmlns:a16="http://schemas.microsoft.com/office/drawing/2014/main" id="{35F216AD-69C0-FDFC-D4F1-185F968847A6}"/>
              </a:ext>
            </a:extLst>
          </p:cNvPr>
          <p:cNvSpPr/>
          <p:nvPr/>
        </p:nvSpPr>
        <p:spPr>
          <a:xfrm>
            <a:off x="6288422" y="2263438"/>
            <a:ext cx="5573698" cy="1572927"/>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r>
              <a:rPr lang="da-DK" sz="1200" dirty="0"/>
              <a:t>En kendt voksen fra børnehave der indgår i start i SFO/skole kan lette overgangen for både børn med særlige behov – men gavne alle børn og styrke de professionelle i skolens forståelse af barnet og hvordan de kan indrette læringsmiljøet og håndtere forskellige situationer (form for CO-</a:t>
            </a:r>
            <a:r>
              <a:rPr lang="da-DK" sz="1200" dirty="0" err="1"/>
              <a:t>teaching</a:t>
            </a:r>
            <a:r>
              <a:rPr lang="da-DK" sz="1200" dirty="0"/>
              <a:t>) </a:t>
            </a:r>
          </a:p>
          <a:p>
            <a:pPr marL="171450" indent="-171450">
              <a:buFont typeface="Arial" panose="020B0604020202020204" pitchFamily="34" charset="0"/>
              <a:buChar char="•"/>
            </a:pPr>
            <a:r>
              <a:rPr lang="da-DK" sz="1200" dirty="0"/>
              <a:t>Eksempel på arbejdet med overgangsvoksen: Pædagog fra storbørnsgruppe med de første 3 dage i SFO i uge 31 og de første 3-4 dage i skolen. Derefter kan skole altid ringe og sparre ved behov.</a:t>
            </a:r>
          </a:p>
          <a:p>
            <a:pPr marL="171450" indent="-171450">
              <a:buFont typeface="Arial" panose="020B0604020202020204" pitchFamily="34" charset="0"/>
              <a:buChar char="•"/>
            </a:pPr>
            <a:r>
              <a:rPr lang="da-DK" sz="1200" dirty="0"/>
              <a:t>Eksempel på arbejdet overgangsmarkører </a:t>
            </a:r>
            <a:r>
              <a:rPr lang="da-DK" sz="1200" b="1" dirty="0"/>
              <a:t>(Sølystskolen)</a:t>
            </a:r>
          </a:p>
        </p:txBody>
      </p:sp>
      <p:sp>
        <p:nvSpPr>
          <p:cNvPr id="9" name="Rektangel: afrundede hjørner 8">
            <a:extLst>
              <a:ext uri="{FF2B5EF4-FFF2-40B4-BE49-F238E27FC236}">
                <a16:creationId xmlns:a16="http://schemas.microsoft.com/office/drawing/2014/main" id="{2D59E7C5-C355-DBDA-B38B-0BFDA249DE42}"/>
              </a:ext>
            </a:extLst>
          </p:cNvPr>
          <p:cNvSpPr/>
          <p:nvPr/>
        </p:nvSpPr>
        <p:spPr>
          <a:xfrm>
            <a:off x="6288422" y="3958794"/>
            <a:ext cx="5573698" cy="1542039"/>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r>
              <a:rPr lang="da-DK" sz="1200" dirty="0"/>
              <a:t>Det er en anbefaling at alle børnehaver og skoler opfordrer forældre til at deres barn starter i SFO forud for skolestart. Det er her der eventuelt er en kendt voksen med fra børnehave, samt her de kan få en stille start inden selve skolen. Men der er nogle forbehold som bør planlægges i SFO for at sikre denne stille start: </a:t>
            </a:r>
          </a:p>
          <a:p>
            <a:pPr marL="228600" indent="-228600">
              <a:buAutoNum type="arabicParenR"/>
            </a:pPr>
            <a:r>
              <a:rPr lang="da-DK" sz="1200" dirty="0"/>
              <a:t>Der skal laves et program for </a:t>
            </a:r>
            <a:r>
              <a:rPr lang="da-DK" sz="1200" dirty="0" err="1"/>
              <a:t>skolestartere</a:t>
            </a:r>
            <a:r>
              <a:rPr lang="da-DK" sz="1200" dirty="0"/>
              <a:t> i SFO, så det ikke er for løst</a:t>
            </a:r>
          </a:p>
          <a:p>
            <a:pPr marL="228600" indent="-228600">
              <a:buAutoNum type="arabicParenR"/>
            </a:pPr>
            <a:r>
              <a:rPr lang="da-DK" sz="1200" dirty="0" err="1"/>
              <a:t>Skolestartere</a:t>
            </a:r>
            <a:r>
              <a:rPr lang="da-DK" sz="1200" dirty="0"/>
              <a:t> skal så vidt muligt være i eget lokale/område så de ikke skal forholde sig til den store børnegruppe </a:t>
            </a:r>
          </a:p>
        </p:txBody>
      </p:sp>
      <p:sp>
        <p:nvSpPr>
          <p:cNvPr id="2" name="Rektangel: afrundede hjørner 1">
            <a:extLst>
              <a:ext uri="{FF2B5EF4-FFF2-40B4-BE49-F238E27FC236}">
                <a16:creationId xmlns:a16="http://schemas.microsoft.com/office/drawing/2014/main" id="{3C9BB957-4665-9904-F7A7-0E9B627B7B57}"/>
              </a:ext>
            </a:extLst>
          </p:cNvPr>
          <p:cNvSpPr/>
          <p:nvPr/>
        </p:nvSpPr>
        <p:spPr>
          <a:xfrm>
            <a:off x="215578" y="878537"/>
            <a:ext cx="4861245" cy="151884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Øget kendskab til skole (både rammer og personale)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1000" dirty="0">
                <a:effectLst/>
                <a:latin typeface="Calibri" panose="020F0502020204030204" pitchFamily="34" charset="0"/>
                <a:ea typeface="Calibri" panose="020F0502020204030204" pitchFamily="34" charset="0"/>
                <a:cs typeface="Times New Roman" panose="02020603050405020304" pitchFamily="18" charset="0"/>
              </a:rPr>
              <a:t>Personale i børnehaveklasse ofte på besøg i børnehave </a:t>
            </a:r>
            <a:endParaRPr lang="da-DK" sz="10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1000" dirty="0">
                <a:effectLst/>
                <a:latin typeface="Calibri" panose="020F0502020204030204" pitchFamily="34" charset="0"/>
                <a:ea typeface="Calibri" panose="020F0502020204030204" pitchFamily="34" charset="0"/>
                <a:cs typeface="Times New Roman" panose="02020603050405020304" pitchFamily="18" charset="0"/>
              </a:rPr>
              <a:t>Storbørnsgruppen ofte på besøg på skole </a:t>
            </a:r>
            <a:endParaRPr lang="da-DK" sz="10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1000" dirty="0">
                <a:effectLst/>
                <a:latin typeface="Calibri" panose="020F0502020204030204" pitchFamily="34" charset="0"/>
                <a:ea typeface="Calibri" panose="020F0502020204030204" pitchFamily="34" charset="0"/>
                <a:cs typeface="Times New Roman" panose="02020603050405020304" pitchFamily="18" charset="0"/>
              </a:rPr>
              <a:t>Vished om hvem man skal gå i klasse med, så man kan få billeder af klasse og voksne med i ferien</a:t>
            </a:r>
          </a:p>
          <a:p>
            <a:pPr marL="171450" lvl="0" indent="-171450">
              <a:lnSpc>
                <a:spcPct val="107000"/>
              </a:lnSpc>
              <a:buFont typeface="Arial" panose="020B0604020202020204" pitchFamily="34" charset="0"/>
              <a:buChar char="•"/>
            </a:pPr>
            <a:r>
              <a:rPr lang="da-DK" sz="1000" dirty="0">
                <a:latin typeface="Calibri" panose="020F0502020204030204" pitchFamily="34" charset="0"/>
                <a:ea typeface="Calibri" panose="020F0502020204030204" pitchFamily="34" charset="0"/>
                <a:cs typeface="Times New Roman" panose="02020603050405020304" pitchFamily="18" charset="0"/>
              </a:rPr>
              <a:t>Opfordre til at besøge legeplads – også i ferien</a:t>
            </a:r>
            <a:r>
              <a:rPr lang="da-DK"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ktangel: afrundede hjørner 9">
            <a:extLst>
              <a:ext uri="{FF2B5EF4-FFF2-40B4-BE49-F238E27FC236}">
                <a16:creationId xmlns:a16="http://schemas.microsoft.com/office/drawing/2014/main" id="{9F7ADF7C-C8BC-4800-B905-7DAA5116B9A4}"/>
              </a:ext>
            </a:extLst>
          </p:cNvPr>
          <p:cNvSpPr/>
          <p:nvPr/>
        </p:nvSpPr>
        <p:spPr>
          <a:xfrm>
            <a:off x="237012" y="2428192"/>
            <a:ext cx="4839811" cy="136633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1000" b="1" dirty="0">
                <a:effectLst/>
                <a:latin typeface="Calibri" panose="020F0502020204030204" pitchFamily="34" charset="0"/>
                <a:ea typeface="Calibri" panose="020F0502020204030204" pitchFamily="34" charset="0"/>
                <a:cs typeface="Times New Roman" panose="02020603050405020304" pitchFamily="18" charset="0"/>
              </a:rPr>
              <a:t>Overgangsvoksne og markører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1000" dirty="0">
                <a:effectLst/>
                <a:latin typeface="Calibri" panose="020F0502020204030204" pitchFamily="34" charset="0"/>
                <a:ea typeface="Calibri" panose="020F0502020204030204" pitchFamily="34" charset="0"/>
                <a:cs typeface="Times New Roman" panose="02020603050405020304" pitchFamily="18" charset="0"/>
              </a:rPr>
              <a:t>Børnehave afsætter en voksen fra storbørnsgruppen ind i SFO/skole 1 uge/14 dage efter ferien og inden skolestart. Det giver tryghed for børn og forældre– men også mulighed for råd og vejledning mellem de voksne (OBS start i SFO fra uge 31 men skole starter først uge 33.).</a:t>
            </a: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ktangel: afrundede hjørner 10">
            <a:extLst>
              <a:ext uri="{FF2B5EF4-FFF2-40B4-BE49-F238E27FC236}">
                <a16:creationId xmlns:a16="http://schemas.microsoft.com/office/drawing/2014/main" id="{145D9E4F-6FCA-5C9E-6514-A4A119ACAC0D}"/>
              </a:ext>
            </a:extLst>
          </p:cNvPr>
          <p:cNvSpPr/>
          <p:nvPr/>
        </p:nvSpPr>
        <p:spPr>
          <a:xfrm>
            <a:off x="215578" y="3851613"/>
            <a:ext cx="4861245" cy="1542043"/>
          </a:xfrm>
          <a:prstGeom prst="roundRect">
            <a:avLst>
              <a:gd name="adj" fmla="val 21057"/>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07000"/>
              </a:lnSpc>
            </a:pPr>
            <a:r>
              <a:rPr lang="da-DK" sz="1000" b="1" dirty="0">
                <a:effectLst/>
                <a:latin typeface="Calibri" panose="020F0502020204030204" pitchFamily="34" charset="0"/>
                <a:ea typeface="Calibri" panose="020F0502020204030204" pitchFamily="34" charset="0"/>
                <a:cs typeface="Times New Roman" panose="02020603050405020304" pitchFamily="18" charset="0"/>
              </a:rPr>
              <a:t>Opfordre til at starte i SFO ugen/ugerne op til skolestart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1000" dirty="0">
                <a:effectLst/>
                <a:latin typeface="Calibri" panose="020F0502020204030204" pitchFamily="34" charset="0"/>
                <a:ea typeface="Calibri" panose="020F0502020204030204" pitchFamily="34" charset="0"/>
                <a:cs typeface="Times New Roman" panose="02020603050405020304" pitchFamily="18" charset="0"/>
              </a:rPr>
              <a:t>Alle børn bør starte i SFO efter ferien inden skolestart. Det giver en stille start hvor der kan etableres en fysisk og relationel tryghed. </a:t>
            </a:r>
            <a:endParaRPr lang="da-DK" sz="10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1000" dirty="0">
                <a:effectLst/>
                <a:latin typeface="Calibri" panose="020F0502020204030204" pitchFamily="34" charset="0"/>
                <a:ea typeface="Calibri" panose="020F0502020204030204" pitchFamily="34" charset="0"/>
                <a:cs typeface="Times New Roman" panose="02020603050405020304" pitchFamily="18" charset="0"/>
              </a:rPr>
              <a:t>Der bør være et program og faste rammer for </a:t>
            </a:r>
            <a:r>
              <a:rPr lang="da-DK" sz="10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1000" dirty="0">
                <a:effectLst/>
                <a:latin typeface="Calibri" panose="020F0502020204030204" pitchFamily="34" charset="0"/>
                <a:ea typeface="Calibri" panose="020F0502020204030204" pitchFamily="34" charset="0"/>
                <a:cs typeface="Times New Roman" panose="02020603050405020304" pitchFamily="18" charset="0"/>
              </a:rPr>
              <a:t> i SFO så det ikke er for løst. </a:t>
            </a:r>
            <a:endParaRPr lang="da-DK" sz="10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1000" dirty="0">
                <a:effectLst/>
                <a:latin typeface="Calibri" panose="020F0502020204030204" pitchFamily="34" charset="0"/>
                <a:ea typeface="Calibri" panose="020F0502020204030204" pitchFamily="34" charset="0"/>
                <a:cs typeface="Times New Roman" panose="02020603050405020304" pitchFamily="18" charset="0"/>
              </a:rPr>
              <a:t>Der bør være lokaler kun for </a:t>
            </a:r>
            <a:r>
              <a:rPr lang="da-DK" sz="10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1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ktangel: afrundede hjørner 11">
            <a:extLst>
              <a:ext uri="{FF2B5EF4-FFF2-40B4-BE49-F238E27FC236}">
                <a16:creationId xmlns:a16="http://schemas.microsoft.com/office/drawing/2014/main" id="{B4F8976B-1B1D-A663-6C55-E45BEAEC0BDF}"/>
              </a:ext>
            </a:extLst>
          </p:cNvPr>
          <p:cNvSpPr/>
          <p:nvPr/>
        </p:nvSpPr>
        <p:spPr>
          <a:xfrm>
            <a:off x="215578" y="5450745"/>
            <a:ext cx="4861245" cy="1282161"/>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000" b="1" dirty="0">
                <a:effectLst/>
                <a:latin typeface="Calibri" panose="020F0502020204030204" pitchFamily="34" charset="0"/>
                <a:ea typeface="Calibri" panose="020F0502020204030204" pitchFamily="34" charset="0"/>
                <a:cs typeface="Times New Roman" panose="02020603050405020304" pitchFamily="18" charset="0"/>
              </a:rPr>
              <a:t>De gode beskrivelser:</a:t>
            </a:r>
          </a:p>
          <a:p>
            <a:pPr algn="ctr">
              <a:lnSpc>
                <a:spcPct val="107000"/>
              </a:lnSpc>
              <a:spcAft>
                <a:spcPts val="800"/>
              </a:spcAft>
            </a:pPr>
            <a:r>
              <a:rPr lang="da-DK" sz="1000" dirty="0">
                <a:latin typeface="Calibri" panose="020F0502020204030204" pitchFamily="34" charset="0"/>
                <a:ea typeface="Calibri" panose="020F0502020204030204" pitchFamily="34" charset="0"/>
                <a:cs typeface="Times New Roman" panose="02020603050405020304" pitchFamily="18" charset="0"/>
              </a:rPr>
              <a:t>Fokus på barnets potentialer og udfordringer . Men vigtigt også med fokus på den kontekst barnet er i og hvad der lykkes godt her (videndeling)</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ktangel: afrundede hjørner 3">
            <a:extLst>
              <a:ext uri="{FF2B5EF4-FFF2-40B4-BE49-F238E27FC236}">
                <a16:creationId xmlns:a16="http://schemas.microsoft.com/office/drawing/2014/main" id="{EB8B5871-4111-21F3-749B-9D35D438400A}"/>
              </a:ext>
            </a:extLst>
          </p:cNvPr>
          <p:cNvSpPr/>
          <p:nvPr/>
        </p:nvSpPr>
        <p:spPr>
          <a:xfrm>
            <a:off x="6288422" y="5630688"/>
            <a:ext cx="5573697" cy="1164393"/>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da-DK" sz="1200" dirty="0"/>
              <a:t>Der ska laves overgangsbeskrivelser på alle børn. Men undersøgelsen viser, at det er af meget varierende kvalitet og indhold. Der bør være et øget fokus på at lave de gode beskrivelser – især på børn med særlige behov. Her bør det ikke kun være en beskrivelse af barnet og dets udfordringer – men især en beskrivelse af de stilladser/pædagogiske tiltag der har fungeret for barnet, hvor barnet lykkes godt m.m.</a:t>
            </a:r>
          </a:p>
        </p:txBody>
      </p:sp>
      <p:cxnSp>
        <p:nvCxnSpPr>
          <p:cNvPr id="5" name="Lige forbindelse 4">
            <a:extLst>
              <a:ext uri="{FF2B5EF4-FFF2-40B4-BE49-F238E27FC236}">
                <a16:creationId xmlns:a16="http://schemas.microsoft.com/office/drawing/2014/main" id="{843D9CB1-CB6B-1FDC-5917-201C4B84ECD4}"/>
              </a:ext>
            </a:extLst>
          </p:cNvPr>
          <p:cNvCxnSpPr>
            <a:cxnSpLocks/>
          </p:cNvCxnSpPr>
          <p:nvPr/>
        </p:nvCxnSpPr>
        <p:spPr>
          <a:xfrm>
            <a:off x="5176728" y="1682879"/>
            <a:ext cx="1022845"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7B5AEBAC-66A5-861B-851D-7468E864FA9B}"/>
              </a:ext>
            </a:extLst>
          </p:cNvPr>
          <p:cNvCxnSpPr>
            <a:cxnSpLocks/>
          </p:cNvCxnSpPr>
          <p:nvPr/>
        </p:nvCxnSpPr>
        <p:spPr>
          <a:xfrm>
            <a:off x="5176728" y="3009738"/>
            <a:ext cx="1022845"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545D145F-0589-F277-230F-8DC24D7BA436}"/>
              </a:ext>
            </a:extLst>
          </p:cNvPr>
          <p:cNvCxnSpPr>
            <a:cxnSpLocks/>
          </p:cNvCxnSpPr>
          <p:nvPr/>
        </p:nvCxnSpPr>
        <p:spPr>
          <a:xfrm>
            <a:off x="5176728" y="4537932"/>
            <a:ext cx="1022845"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FD9345AD-EC90-9060-E031-E13F3A9ACD12}"/>
              </a:ext>
            </a:extLst>
          </p:cNvPr>
          <p:cNvCxnSpPr>
            <a:cxnSpLocks/>
          </p:cNvCxnSpPr>
          <p:nvPr/>
        </p:nvCxnSpPr>
        <p:spPr>
          <a:xfrm>
            <a:off x="5176728" y="6032570"/>
            <a:ext cx="1022845"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Pladsholder til slidenummer 5">
            <a:extLst>
              <a:ext uri="{FF2B5EF4-FFF2-40B4-BE49-F238E27FC236}">
                <a16:creationId xmlns:a16="http://schemas.microsoft.com/office/drawing/2014/main" id="{0103196F-E060-F227-89F4-603125353C1A}"/>
              </a:ext>
            </a:extLst>
          </p:cNvPr>
          <p:cNvSpPr>
            <a:spLocks noGrp="1"/>
          </p:cNvSpPr>
          <p:nvPr>
            <p:ph type="sldNum" sz="quarter" idx="12"/>
          </p:nvPr>
        </p:nvSpPr>
        <p:spPr/>
        <p:txBody>
          <a:bodyPr/>
          <a:lstStyle/>
          <a:p>
            <a:fld id="{7CB0BF90-AB65-4868-B7F7-2D7D088B758C}" type="slidenum">
              <a:rPr lang="da-DK" smtClean="0"/>
              <a:t>27</a:t>
            </a:fld>
            <a:endParaRPr lang="da-DK"/>
          </a:p>
        </p:txBody>
      </p:sp>
    </p:spTree>
    <p:extLst>
      <p:ext uri="{BB962C8B-B14F-4D97-AF65-F5344CB8AC3E}">
        <p14:creationId xmlns:p14="http://schemas.microsoft.com/office/powerpoint/2010/main" val="375829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9C06700D-651A-946A-A1EC-211B42E52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123" y="652984"/>
            <a:ext cx="7982586" cy="4484440"/>
          </a:xfrm>
          <a:prstGeom prst="rect">
            <a:avLst/>
          </a:prstGeom>
        </p:spPr>
      </p:pic>
      <p:cxnSp>
        <p:nvCxnSpPr>
          <p:cNvPr id="3" name="Forbindelse: buet 2">
            <a:extLst>
              <a:ext uri="{FF2B5EF4-FFF2-40B4-BE49-F238E27FC236}">
                <a16:creationId xmlns:a16="http://schemas.microsoft.com/office/drawing/2014/main" id="{157E5BFE-C45A-67EB-078E-871EAA6D3A73}"/>
              </a:ext>
            </a:extLst>
          </p:cNvPr>
          <p:cNvCxnSpPr>
            <a:cxnSpLocks/>
          </p:cNvCxnSpPr>
          <p:nvPr/>
        </p:nvCxnSpPr>
        <p:spPr>
          <a:xfrm>
            <a:off x="2013270" y="1242386"/>
            <a:ext cx="424815" cy="701675"/>
          </a:xfrm>
          <a:prstGeom prst="curvedConnector3">
            <a:avLst/>
          </a:prstGeom>
          <a:noFill/>
          <a:ln w="28575" cap="flat" cmpd="sng" algn="ctr">
            <a:solidFill>
              <a:srgbClr val="8AD4DF">
                <a:lumMod val="50000"/>
              </a:srgbClr>
            </a:solidFill>
            <a:prstDash val="solid"/>
            <a:tailEnd type="triangle"/>
          </a:ln>
          <a:effectLst/>
        </p:spPr>
      </p:cxnSp>
      <p:sp>
        <p:nvSpPr>
          <p:cNvPr id="4" name="Rektangel: afrundede hjørner 3">
            <a:extLst>
              <a:ext uri="{FF2B5EF4-FFF2-40B4-BE49-F238E27FC236}">
                <a16:creationId xmlns:a16="http://schemas.microsoft.com/office/drawing/2014/main" id="{190CBF0D-CEDA-537E-688E-758227C34863}"/>
              </a:ext>
            </a:extLst>
          </p:cNvPr>
          <p:cNvSpPr/>
          <p:nvPr/>
        </p:nvSpPr>
        <p:spPr>
          <a:xfrm>
            <a:off x="37785" y="991259"/>
            <a:ext cx="1880551" cy="72263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Dagtilbud </a:t>
            </a:r>
            <a:r>
              <a:rPr lang="da-DK" sz="800" b="1" u="sng" dirty="0">
                <a:effectLst/>
                <a:latin typeface="Calibri" panose="020F0502020204030204" pitchFamily="34" charset="0"/>
                <a:ea typeface="Calibri" panose="020F0502020204030204" pitchFamily="34" charset="0"/>
                <a:cs typeface="Times New Roman" panose="02020603050405020304" pitchFamily="18" charset="0"/>
              </a:rPr>
              <a:t>skal</a:t>
            </a:r>
            <a:r>
              <a:rPr lang="da-DK" sz="800" dirty="0">
                <a:effectLst/>
                <a:latin typeface="Calibri" panose="020F0502020204030204" pitchFamily="34" charset="0"/>
                <a:ea typeface="Calibri" panose="020F0502020204030204" pitchFamily="34" charset="0"/>
                <a:cs typeface="Times New Roman" panose="02020603050405020304" pitchFamily="18" charset="0"/>
              </a:rPr>
              <a:t> invitere skole og SFO med til fokusmøde ved børn, hvor der er en øget opmærksomhed/bekymring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ktangel: afrundede hjørner 4">
            <a:extLst>
              <a:ext uri="{FF2B5EF4-FFF2-40B4-BE49-F238E27FC236}">
                <a16:creationId xmlns:a16="http://schemas.microsoft.com/office/drawing/2014/main" id="{1FDD7FBC-F534-1396-D1A3-A739B162B20B}"/>
              </a:ext>
            </a:extLst>
          </p:cNvPr>
          <p:cNvSpPr/>
          <p:nvPr/>
        </p:nvSpPr>
        <p:spPr>
          <a:xfrm>
            <a:off x="953135" y="74155"/>
            <a:ext cx="10483215" cy="531495"/>
          </a:xfrm>
          <a:prstGeom prst="roundRect">
            <a:avLst/>
          </a:prstGeom>
          <a:solidFill>
            <a:srgbClr val="8AD4DF">
              <a:lumMod val="50000"/>
            </a:srgbClr>
          </a:solidFill>
          <a:ln w="25400" cap="flat" cmpd="sng" algn="ctr">
            <a:noFill/>
            <a:prstDash val="solid"/>
          </a:ln>
          <a:effectLst>
            <a:outerShdw blurRad="76200" dist="12700" dir="8100000" sy="-23000" kx="800400" algn="br" rotWithShape="0">
              <a:prstClr val="black">
                <a:alpha val="20000"/>
              </a:prstClr>
            </a:outerShdw>
            <a:softEdge rad="12700"/>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1200" b="1" dirty="0">
                <a:solidFill>
                  <a:srgbClr val="D9D9D9"/>
                </a:solidFill>
                <a:effectLst/>
                <a:latin typeface="Calibri" panose="020F0502020204030204" pitchFamily="34" charset="0"/>
                <a:ea typeface="Calibri" panose="020F0502020204030204" pitchFamily="34" charset="0"/>
                <a:cs typeface="Times New Roman" panose="02020603050405020304" pitchFamily="18" charset="0"/>
              </a:rPr>
              <a:t>Forslag til tilføjelser til nuværende flowchart for overgange, som man med fordel kunne indføre for at styrke den gode overgang fra børnehave til skole </a:t>
            </a:r>
          </a:p>
          <a:p>
            <a:pPr algn="ctr">
              <a:lnSpc>
                <a:spcPct val="107000"/>
              </a:lnSpc>
            </a:pPr>
            <a:r>
              <a:rPr lang="da-DK" sz="1200" b="1" dirty="0">
                <a:solidFill>
                  <a:srgbClr val="D9D9D9"/>
                </a:solidFill>
                <a:latin typeface="Calibri" panose="020F0502020204030204" pitchFamily="34" charset="0"/>
                <a:ea typeface="Calibri" panose="020F0502020204030204" pitchFamily="34" charset="0"/>
                <a:cs typeface="Times New Roman" panose="02020603050405020304" pitchFamily="18" charset="0"/>
              </a:rPr>
              <a:t>- I</a:t>
            </a:r>
            <a:r>
              <a:rPr lang="da-DK" sz="1200" b="1" dirty="0">
                <a:solidFill>
                  <a:srgbClr val="D9D9D9"/>
                </a:solidFill>
                <a:effectLst/>
                <a:latin typeface="Calibri" panose="020F0502020204030204" pitchFamily="34" charset="0"/>
                <a:ea typeface="Calibri" panose="020F0502020204030204" pitchFamily="34" charset="0"/>
                <a:cs typeface="Times New Roman" panose="02020603050405020304" pitchFamily="18" charset="0"/>
              </a:rPr>
              <a:t>sær for børn med særlige behov (men kan gavne alle)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AE6EACB1-0AB1-9A3D-74C3-825AB17120E1}"/>
              </a:ext>
            </a:extLst>
          </p:cNvPr>
          <p:cNvSpPr/>
          <p:nvPr/>
        </p:nvSpPr>
        <p:spPr>
          <a:xfrm>
            <a:off x="15875" y="1751821"/>
            <a:ext cx="1951357" cy="346146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Påbegynde førskole arbejdet (for alle/nogen børn) august/sept.: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Skole som naturlig samarbejdspartner ind i storbørnsgruppen fra start eks. ved:</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Observationer </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Faglig snak med forældre og børnehave om hvad man kan øve</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da-DK" sz="800" kern="100" dirty="0">
                <a:effectLst/>
                <a:latin typeface="Calibri" panose="020F0502020204030204" pitchFamily="34" charset="0"/>
                <a:ea typeface="Calibri" panose="020F0502020204030204" pitchFamily="34" charset="0"/>
                <a:cs typeface="Times New Roman" panose="02020603050405020304" pitchFamily="18" charset="0"/>
              </a:rPr>
              <a:t>Storbørnsgruppe på besøg i skolen /legeplads allerede fra om efteråret</a:t>
            </a:r>
            <a:endParaRPr lang="da-DK" sz="1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Det giver;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Større kendskab for skolen til de kommende skole startere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Større kendskab og tryghed for både børn og forældre til skolen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Et større kendskab til hinandens faglighed mellem børnehave og skole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BB311F39-0C70-FB33-C6C8-42BBC2980BD7}"/>
              </a:ext>
            </a:extLst>
          </p:cNvPr>
          <p:cNvSpPr/>
          <p:nvPr/>
        </p:nvSpPr>
        <p:spPr>
          <a:xfrm>
            <a:off x="19686" y="5289151"/>
            <a:ext cx="1898650" cy="1533510"/>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Forventningsafstemning mellem skole og børnehave: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Hvad er hinandens roller, hvad forventer vi af hinanden, har vi samme forståelse af skoleparat og det at lave skoleforberedende arbejde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Billedforklaring: nedadgående pil 7">
            <a:extLst>
              <a:ext uri="{FF2B5EF4-FFF2-40B4-BE49-F238E27FC236}">
                <a16:creationId xmlns:a16="http://schemas.microsoft.com/office/drawing/2014/main" id="{27063697-E843-EE36-D7DF-E065C5B55CAD}"/>
              </a:ext>
            </a:extLst>
          </p:cNvPr>
          <p:cNvSpPr/>
          <p:nvPr/>
        </p:nvSpPr>
        <p:spPr>
          <a:xfrm>
            <a:off x="225107" y="652984"/>
            <a:ext cx="1456055" cy="328930"/>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Førskolesamarbejdet</a:t>
            </a:r>
            <a:endParaRPr lang="da-DK" sz="1100" dirty="0">
              <a:effectLst/>
              <a:ea typeface="Calibri" panose="020F0502020204030204" pitchFamily="34" charset="0"/>
              <a:cs typeface="Times New Roman" panose="02020603050405020304" pitchFamily="18" charset="0"/>
            </a:endParaRPr>
          </a:p>
        </p:txBody>
      </p:sp>
      <p:sp>
        <p:nvSpPr>
          <p:cNvPr id="9" name="Billedforklaring: nedadgående pil 8">
            <a:extLst>
              <a:ext uri="{FF2B5EF4-FFF2-40B4-BE49-F238E27FC236}">
                <a16:creationId xmlns:a16="http://schemas.microsoft.com/office/drawing/2014/main" id="{07254361-09A0-3F55-BEBB-E3ACDAB9E9A9}"/>
              </a:ext>
            </a:extLst>
          </p:cNvPr>
          <p:cNvSpPr/>
          <p:nvPr/>
        </p:nvSpPr>
        <p:spPr>
          <a:xfrm>
            <a:off x="5943600" y="4984115"/>
            <a:ext cx="4549775" cy="406400"/>
          </a:xfrm>
          <a:prstGeom prst="downArrowCallout">
            <a:avLst>
              <a:gd name="adj1" fmla="val 18077"/>
              <a:gd name="adj2" fmla="val 17588"/>
              <a:gd name="adj3" fmla="val 25000"/>
              <a:gd name="adj4" fmla="val 5929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Den gode overgang (forår – skolestart)</a:t>
            </a:r>
            <a:endParaRPr lang="da-DK" sz="1100" dirty="0">
              <a:effectLst/>
              <a:ea typeface="Calibri" panose="020F0502020204030204" pitchFamily="34" charset="0"/>
              <a:cs typeface="Times New Roman" panose="02020603050405020304" pitchFamily="18" charset="0"/>
            </a:endParaRPr>
          </a:p>
        </p:txBody>
      </p:sp>
      <p:sp>
        <p:nvSpPr>
          <p:cNvPr id="10" name="Rektangel: afrundede hjørner 9">
            <a:extLst>
              <a:ext uri="{FF2B5EF4-FFF2-40B4-BE49-F238E27FC236}">
                <a16:creationId xmlns:a16="http://schemas.microsoft.com/office/drawing/2014/main" id="{35837BDB-ADDD-4F3A-1865-5EACA1ADA608}"/>
              </a:ext>
            </a:extLst>
          </p:cNvPr>
          <p:cNvSpPr/>
          <p:nvPr/>
        </p:nvSpPr>
        <p:spPr>
          <a:xfrm>
            <a:off x="5520212" y="5313282"/>
            <a:ext cx="2139949" cy="151884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Øget kendskab til skole (både rammer og personale)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Personale i børnehaveklasse ofte på besøg i børnehave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Storbørnsgruppen ofte på besøg på skole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Vished om hvem man skal gå i klasse med, så man kan få billeder af klasse og voksne med i ferien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ktangel: afrundede hjørner 10">
            <a:extLst>
              <a:ext uri="{FF2B5EF4-FFF2-40B4-BE49-F238E27FC236}">
                <a16:creationId xmlns:a16="http://schemas.microsoft.com/office/drawing/2014/main" id="{4EA956A1-56A2-C977-D498-4253D5A9B31B}"/>
              </a:ext>
            </a:extLst>
          </p:cNvPr>
          <p:cNvSpPr/>
          <p:nvPr/>
        </p:nvSpPr>
        <p:spPr>
          <a:xfrm>
            <a:off x="3689985" y="5334749"/>
            <a:ext cx="1800383" cy="149737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Tidlig involvering af forældre</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800" dirty="0">
                <a:effectLst/>
                <a:latin typeface="Calibri" panose="020F0502020204030204" pitchFamily="34" charset="0"/>
                <a:ea typeface="Calibri" panose="020F0502020204030204" pitchFamily="34" charset="0"/>
                <a:cs typeface="Times New Roman" panose="02020603050405020304" pitchFamily="18" charset="0"/>
              </a:rPr>
              <a:t>Involvere forældrene tidligt i forhold til skolevalg. Information om hvilke skoler, som kan være det rette. Og have distriktsskole med ind tidligt i denne dialog. Dilemma: Brug for at kunne guide og informere forældre, så de kan træffe det rette skolevalg – men så ikke garantere de får plads.</a:t>
            </a:r>
          </a:p>
        </p:txBody>
      </p:sp>
      <p:sp>
        <p:nvSpPr>
          <p:cNvPr id="12" name="Billedforklaring: nedadgående pil 11">
            <a:extLst>
              <a:ext uri="{FF2B5EF4-FFF2-40B4-BE49-F238E27FC236}">
                <a16:creationId xmlns:a16="http://schemas.microsoft.com/office/drawing/2014/main" id="{715E8052-2CCF-7D0D-B181-D0C9DFDA4813}"/>
              </a:ext>
            </a:extLst>
          </p:cNvPr>
          <p:cNvSpPr/>
          <p:nvPr/>
        </p:nvSpPr>
        <p:spPr>
          <a:xfrm>
            <a:off x="2261711" y="4984115"/>
            <a:ext cx="2930525" cy="386715"/>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Forældresamarbejde</a:t>
            </a:r>
            <a:endParaRPr lang="da-DK" sz="1100" dirty="0">
              <a:effectLst/>
              <a:ea typeface="Calibri" panose="020F0502020204030204" pitchFamily="34" charset="0"/>
              <a:cs typeface="Times New Roman" panose="02020603050405020304" pitchFamily="18" charset="0"/>
            </a:endParaRPr>
          </a:p>
        </p:txBody>
      </p:sp>
      <p:sp>
        <p:nvSpPr>
          <p:cNvPr id="13" name="Rektangel: afrundede hjørner 12">
            <a:extLst>
              <a:ext uri="{FF2B5EF4-FFF2-40B4-BE49-F238E27FC236}">
                <a16:creationId xmlns:a16="http://schemas.microsoft.com/office/drawing/2014/main" id="{B8C3CC98-238A-89F3-0833-ED4881223646}"/>
              </a:ext>
            </a:extLst>
          </p:cNvPr>
          <p:cNvSpPr/>
          <p:nvPr/>
        </p:nvSpPr>
        <p:spPr>
          <a:xfrm>
            <a:off x="7690005" y="5456329"/>
            <a:ext cx="1920720" cy="136633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Overgangsvoksne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800" dirty="0">
                <a:effectLst/>
                <a:latin typeface="Calibri" panose="020F0502020204030204" pitchFamily="34" charset="0"/>
                <a:ea typeface="Calibri" panose="020F0502020204030204" pitchFamily="34" charset="0"/>
                <a:cs typeface="Times New Roman" panose="02020603050405020304" pitchFamily="18" charset="0"/>
              </a:rPr>
              <a:t>Børnehave afsætter en voksen fra storbørnsgruppen ind i SFO/skole 1 uge/14 dage efter ferien og inden skolestart. Det giver tryghed for børn og forældre– men også mulighed for råd og vejledning mellem de voksne (OBS start i SFO fra uge 31 men skole starter først uge 33.).</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ktangel: afrundede hjørner 13">
            <a:extLst>
              <a:ext uri="{FF2B5EF4-FFF2-40B4-BE49-F238E27FC236}">
                <a16:creationId xmlns:a16="http://schemas.microsoft.com/office/drawing/2014/main" id="{5174F40E-B21F-BA67-8DC5-31F91AB99AB0}"/>
              </a:ext>
            </a:extLst>
          </p:cNvPr>
          <p:cNvSpPr/>
          <p:nvPr/>
        </p:nvSpPr>
        <p:spPr>
          <a:xfrm>
            <a:off x="9640569" y="5315957"/>
            <a:ext cx="2466340" cy="1542043"/>
          </a:xfrm>
          <a:prstGeom prst="roundRect">
            <a:avLst>
              <a:gd name="adj" fmla="val 21057"/>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07000"/>
              </a:lnSpc>
            </a:pPr>
            <a:r>
              <a:rPr lang="da-DK" sz="800" b="1" dirty="0">
                <a:effectLst/>
                <a:latin typeface="Calibri" panose="020F0502020204030204" pitchFamily="34" charset="0"/>
                <a:ea typeface="Calibri" panose="020F0502020204030204" pitchFamily="34" charset="0"/>
                <a:cs typeface="Times New Roman" panose="02020603050405020304" pitchFamily="18" charset="0"/>
              </a:rPr>
              <a:t>Opfordre til at starte i SFO ugen/ugerne op til skolestart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Alle børn bør starte i SFO efter ferien inden skolestart. Det giver en stille start hvor der kan etableres en fysisk og relationel tryghed.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Der bør være et program og faste rammer for </a:t>
            </a:r>
            <a:r>
              <a:rPr lang="da-DK" sz="8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800" dirty="0">
                <a:effectLst/>
                <a:latin typeface="Calibri" panose="020F0502020204030204" pitchFamily="34" charset="0"/>
                <a:ea typeface="Calibri" panose="020F0502020204030204" pitchFamily="34" charset="0"/>
                <a:cs typeface="Times New Roman" panose="02020603050405020304" pitchFamily="18" charset="0"/>
              </a:rPr>
              <a:t> i SFO så det ikke er for løst. </a:t>
            </a:r>
            <a:endParaRPr lang="da-DK"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800" dirty="0">
                <a:effectLst/>
                <a:latin typeface="Calibri" panose="020F0502020204030204" pitchFamily="34" charset="0"/>
                <a:ea typeface="Calibri" panose="020F0502020204030204" pitchFamily="34" charset="0"/>
                <a:cs typeface="Times New Roman" panose="02020603050405020304" pitchFamily="18" charset="0"/>
              </a:rPr>
              <a:t>Der bør være lokaler kun for </a:t>
            </a:r>
            <a:r>
              <a:rPr lang="da-DK" sz="800" dirty="0" err="1">
                <a:effectLst/>
                <a:latin typeface="Calibri" panose="020F0502020204030204" pitchFamily="34" charset="0"/>
                <a:ea typeface="Calibri" panose="020F0502020204030204" pitchFamily="34" charset="0"/>
                <a:cs typeface="Times New Roman" panose="02020603050405020304" pitchFamily="18" charset="0"/>
              </a:rPr>
              <a:t>skolestartere</a:t>
            </a: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Billedforklaring: nedadgående pil 14">
            <a:extLst>
              <a:ext uri="{FF2B5EF4-FFF2-40B4-BE49-F238E27FC236}">
                <a16:creationId xmlns:a16="http://schemas.microsoft.com/office/drawing/2014/main" id="{47A2BA40-C53C-4EA8-F951-62716B2085F7}"/>
              </a:ext>
            </a:extLst>
          </p:cNvPr>
          <p:cNvSpPr/>
          <p:nvPr/>
        </p:nvSpPr>
        <p:spPr>
          <a:xfrm>
            <a:off x="10429081" y="769294"/>
            <a:ext cx="1452720" cy="619775"/>
          </a:xfrm>
          <a:prstGeom prst="downArrowCallout">
            <a:avLst>
              <a:gd name="adj1" fmla="val 9431"/>
              <a:gd name="adj2" fmla="val 13668"/>
              <a:gd name="adj3" fmla="val 25000"/>
              <a:gd name="adj4" fmla="val 64977"/>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900" b="1" dirty="0">
                <a:solidFill>
                  <a:srgbClr val="000000"/>
                </a:solidFill>
                <a:effectLst/>
                <a:ea typeface="Calibri" panose="020F0502020204030204" pitchFamily="34" charset="0"/>
                <a:cs typeface="Times New Roman" panose="02020603050405020304" pitchFamily="18" charset="0"/>
              </a:rPr>
              <a:t>Individuel evaluering for nogen børn</a:t>
            </a:r>
            <a:endParaRPr lang="da-DK" sz="1100" dirty="0">
              <a:effectLst/>
              <a:ea typeface="Calibri" panose="020F0502020204030204" pitchFamily="34" charset="0"/>
              <a:cs typeface="Times New Roman" panose="02020603050405020304" pitchFamily="18" charset="0"/>
            </a:endParaRPr>
          </a:p>
        </p:txBody>
      </p:sp>
      <p:sp>
        <p:nvSpPr>
          <p:cNvPr id="16" name="Rektangel: afrundede hjørner 15">
            <a:extLst>
              <a:ext uri="{FF2B5EF4-FFF2-40B4-BE49-F238E27FC236}">
                <a16:creationId xmlns:a16="http://schemas.microsoft.com/office/drawing/2014/main" id="{56FF12F4-C5B6-7BCC-3EEC-6332FBE2881D}"/>
              </a:ext>
            </a:extLst>
          </p:cNvPr>
          <p:cNvSpPr/>
          <p:nvPr/>
        </p:nvSpPr>
        <p:spPr>
          <a:xfrm>
            <a:off x="10359709" y="1454883"/>
            <a:ext cx="1747200" cy="1790548"/>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Der evalueres generelt. Men der bør være mulighed for med samtykke at evaluere på individer og inddrage børnehave i forhold til sparring og lave justeringer i læringsmiljø m.m. ud fra deres kendskab til barnet og dets kontekst (tidlig justering for barnets bedste).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afrundede hjørner 18">
            <a:extLst>
              <a:ext uri="{FF2B5EF4-FFF2-40B4-BE49-F238E27FC236}">
                <a16:creationId xmlns:a16="http://schemas.microsoft.com/office/drawing/2014/main" id="{E6616728-D981-AEAE-B23A-19AA5FDEB598}"/>
              </a:ext>
            </a:extLst>
          </p:cNvPr>
          <p:cNvSpPr/>
          <p:nvPr/>
        </p:nvSpPr>
        <p:spPr>
          <a:xfrm>
            <a:off x="1948181" y="5289152"/>
            <a:ext cx="1711959" cy="1542972"/>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Skole deltager fast på forældremøde i børnehave (for alle årgange</a:t>
            </a:r>
            <a:r>
              <a:rPr lang="da-DK" sz="800" dirty="0">
                <a:effectLst/>
                <a:latin typeface="Calibri" panose="020F0502020204030204" pitchFamily="34" charset="0"/>
                <a:ea typeface="Calibri" panose="020F0502020204030204" pitchFamily="34" charset="0"/>
                <a:cs typeface="Times New Roman" panose="02020603050405020304" pitchFamily="18" charset="0"/>
              </a:rPr>
              <a:t>)</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Her fortæller skolen om hvordan de arbejder, så forældre tidligt har kendskab til hvad skolen kan tilbyde og samarbejdet mellem skole og børnehave(r)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Forbindelse: buet 16">
            <a:extLst>
              <a:ext uri="{FF2B5EF4-FFF2-40B4-BE49-F238E27FC236}">
                <a16:creationId xmlns:a16="http://schemas.microsoft.com/office/drawing/2014/main" id="{6BB1AEA8-4EDC-78C6-D899-5B290D1231F7}"/>
              </a:ext>
            </a:extLst>
          </p:cNvPr>
          <p:cNvCxnSpPr>
            <a:cxnSpLocks/>
          </p:cNvCxnSpPr>
          <p:nvPr/>
        </p:nvCxnSpPr>
        <p:spPr>
          <a:xfrm rot="10800000">
            <a:off x="8567741" y="4189320"/>
            <a:ext cx="1791969" cy="268380"/>
          </a:xfrm>
          <a:prstGeom prst="curvedConnector3">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ktangel: afrundede hjørner 21">
            <a:extLst>
              <a:ext uri="{FF2B5EF4-FFF2-40B4-BE49-F238E27FC236}">
                <a16:creationId xmlns:a16="http://schemas.microsoft.com/office/drawing/2014/main" id="{BAB77D84-7C0D-96E8-EAB7-A7D08EAA575F}"/>
              </a:ext>
            </a:extLst>
          </p:cNvPr>
          <p:cNvSpPr/>
          <p:nvPr/>
        </p:nvSpPr>
        <p:spPr>
          <a:xfrm>
            <a:off x="10429081" y="3528295"/>
            <a:ext cx="1677828" cy="1420606"/>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800" b="1" dirty="0">
                <a:effectLst/>
                <a:latin typeface="Calibri" panose="020F0502020204030204" pitchFamily="34" charset="0"/>
                <a:ea typeface="Calibri" panose="020F0502020204030204" pitchFamily="34" charset="0"/>
                <a:cs typeface="Times New Roman" panose="02020603050405020304" pitchFamily="18" charset="0"/>
              </a:rPr>
              <a:t>De gode beskrivelser:</a:t>
            </a:r>
          </a:p>
          <a:p>
            <a:pPr algn="ctr">
              <a:lnSpc>
                <a:spcPct val="107000"/>
              </a:lnSpc>
              <a:spcAft>
                <a:spcPts val="800"/>
              </a:spcAft>
            </a:pPr>
            <a:r>
              <a:rPr lang="da-DK" sz="800" dirty="0">
                <a:latin typeface="Calibri" panose="020F0502020204030204" pitchFamily="34" charset="0"/>
                <a:ea typeface="Calibri" panose="020F0502020204030204" pitchFamily="34" charset="0"/>
                <a:cs typeface="Times New Roman" panose="02020603050405020304" pitchFamily="18" charset="0"/>
              </a:rPr>
              <a:t>Fokus på barnets potentialer og udfordringer . Men vigtigt også med fokus på den kontekst barnet er i og hvad der lykkes godt her (videndeling)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Grafik 17" descr="Forstørrelsesglas med massiv udfyldning">
            <a:extLst>
              <a:ext uri="{FF2B5EF4-FFF2-40B4-BE49-F238E27FC236}">
                <a16:creationId xmlns:a16="http://schemas.microsoft.com/office/drawing/2014/main" id="{8FB90490-FF4E-B087-813A-3174BAB88F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3951" y="-53634"/>
            <a:ext cx="2734171" cy="2734171"/>
          </a:xfrm>
          <a:prstGeom prst="rect">
            <a:avLst/>
          </a:prstGeom>
        </p:spPr>
      </p:pic>
      <p:sp>
        <p:nvSpPr>
          <p:cNvPr id="2" name="Pladsholder til slidenummer 1">
            <a:extLst>
              <a:ext uri="{FF2B5EF4-FFF2-40B4-BE49-F238E27FC236}">
                <a16:creationId xmlns:a16="http://schemas.microsoft.com/office/drawing/2014/main" id="{B0919D4D-709C-4B18-A9BF-23380B3D8BA6}"/>
              </a:ext>
            </a:extLst>
          </p:cNvPr>
          <p:cNvSpPr>
            <a:spLocks noGrp="1"/>
          </p:cNvSpPr>
          <p:nvPr>
            <p:ph type="sldNum" sz="quarter" idx="12"/>
          </p:nvPr>
        </p:nvSpPr>
        <p:spPr/>
        <p:txBody>
          <a:bodyPr/>
          <a:lstStyle/>
          <a:p>
            <a:fld id="{7CB0BF90-AB65-4868-B7F7-2D7D088B758C}" type="slidenum">
              <a:rPr lang="da-DK" smtClean="0"/>
              <a:t>28</a:t>
            </a:fld>
            <a:endParaRPr lang="da-DK"/>
          </a:p>
        </p:txBody>
      </p:sp>
    </p:spTree>
    <p:extLst>
      <p:ext uri="{BB962C8B-B14F-4D97-AF65-F5344CB8AC3E}">
        <p14:creationId xmlns:p14="http://schemas.microsoft.com/office/powerpoint/2010/main" val="11880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lledforklaring: nedadgående pil 2">
            <a:extLst>
              <a:ext uri="{FF2B5EF4-FFF2-40B4-BE49-F238E27FC236}">
                <a16:creationId xmlns:a16="http://schemas.microsoft.com/office/drawing/2014/main" id="{31B2BC81-93AC-1A8D-B69F-C2307BDE53D4}"/>
              </a:ext>
            </a:extLst>
          </p:cNvPr>
          <p:cNvSpPr/>
          <p:nvPr/>
        </p:nvSpPr>
        <p:spPr>
          <a:xfrm>
            <a:off x="329876" y="2107349"/>
            <a:ext cx="4746943" cy="722630"/>
          </a:xfrm>
          <a:prstGeom prst="downArrowCallou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a-DK" sz="1500" b="1" dirty="0">
                <a:solidFill>
                  <a:srgbClr val="000000"/>
                </a:solidFill>
                <a:effectLst/>
                <a:ea typeface="Calibri" panose="020F0502020204030204" pitchFamily="34" charset="0"/>
                <a:cs typeface="Times New Roman" panose="02020603050405020304" pitchFamily="18" charset="0"/>
              </a:rPr>
              <a:t>Individuel evaluering for nogen børn</a:t>
            </a:r>
            <a:endParaRPr lang="da-DK" sz="1500" dirty="0">
              <a:effectLst/>
              <a:ea typeface="Calibri" panose="020F050202020403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090BCA75-D4C2-74F6-4C19-C96F5F0FA3E2}"/>
              </a:ext>
            </a:extLst>
          </p:cNvPr>
          <p:cNvSpPr/>
          <p:nvPr/>
        </p:nvSpPr>
        <p:spPr>
          <a:xfrm>
            <a:off x="6336184" y="1800227"/>
            <a:ext cx="5143500" cy="3295645"/>
          </a:xfrm>
          <a:prstGeom prst="roundRect">
            <a:avLst/>
          </a:prstGeom>
          <a:ln w="19050">
            <a:solidFill>
              <a:schemeClr val="tx2">
                <a:lumMod val="60000"/>
                <a:lumOff val="40000"/>
              </a:schemeClr>
            </a:solidFill>
            <a:prstDash val="dash"/>
          </a:ln>
        </p:spPr>
        <p:style>
          <a:lnRef idx="2">
            <a:schemeClr val="accent1"/>
          </a:lnRef>
          <a:fillRef idx="1">
            <a:schemeClr val="lt1"/>
          </a:fillRef>
          <a:effectRef idx="0">
            <a:schemeClr val="accent1"/>
          </a:effectRef>
          <a:fontRef idx="minor">
            <a:schemeClr val="dk1"/>
          </a:fontRef>
        </p:style>
        <p:txBody>
          <a:bodyPr rtlCol="0" anchor="ctr"/>
          <a:lstStyle/>
          <a:p>
            <a:r>
              <a:rPr lang="da-DK" sz="1200" dirty="0"/>
              <a:t>Der er mange børnehaver og skoler, som evaluerer på overgangssamarbejdet generelt og måske også børnegruppen generelt. Men der bør også være fokus på/mulighed for at evaluere på individniveau i samarbejde med børnehaven. </a:t>
            </a:r>
          </a:p>
          <a:p>
            <a:endParaRPr lang="da-DK" sz="1200" dirty="0"/>
          </a:p>
          <a:p>
            <a:r>
              <a:rPr lang="da-DK" sz="1200" dirty="0"/>
              <a:t>Dette så børnehaven kan bidrage med sparring og gode råd i forhold til det videre arbejde, justeringer af læringsmiljø m.m. så der tidligt bliver lavet de rette tiltag. </a:t>
            </a:r>
          </a:p>
          <a:p>
            <a:endParaRPr lang="da-DK" sz="1200" dirty="0"/>
          </a:p>
          <a:p>
            <a:r>
              <a:rPr lang="da-DK" sz="1200" dirty="0"/>
              <a:t>Der kan være elementer der er svære at overlevere kun forud for skolestart, da barnet ikke har været i en skolekontekst før. Derfor kan det være gavnligt for både barnet og de professionelle omkring barnet, at der er mulighed for et evalueringsmøde eksempelvis 2-3 måneder efter skolestart. (Det kunne eksempelvis være efter første runde trivsel på tværs, hvor man så har mulighed for at invitere en fra børnehaven med på et møde med forældrene også).</a:t>
            </a:r>
          </a:p>
        </p:txBody>
      </p:sp>
      <p:sp>
        <p:nvSpPr>
          <p:cNvPr id="2" name="Rektangel: afrundede hjørner 1">
            <a:extLst>
              <a:ext uri="{FF2B5EF4-FFF2-40B4-BE49-F238E27FC236}">
                <a16:creationId xmlns:a16="http://schemas.microsoft.com/office/drawing/2014/main" id="{3C9BB957-4665-9904-F7A7-0E9B627B7B57}"/>
              </a:ext>
            </a:extLst>
          </p:cNvPr>
          <p:cNvSpPr/>
          <p:nvPr/>
        </p:nvSpPr>
        <p:spPr>
          <a:xfrm>
            <a:off x="215576" y="2917063"/>
            <a:ext cx="4975545" cy="1199561"/>
          </a:xfrm>
          <a:prstGeom prst="roundRect">
            <a:avLst/>
          </a:prstGeom>
          <a:solidFill>
            <a:srgbClr val="8AD4DF">
              <a:lumMod val="5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Der evalueres generelt. Men der bør være mulighed for med samtykke at </a:t>
            </a:r>
            <a:r>
              <a:rPr lang="da-DK" sz="1200" dirty="0">
                <a:latin typeface="Calibri" panose="020F0502020204030204" pitchFamily="34" charset="0"/>
                <a:ea typeface="Calibri" panose="020F0502020204030204" pitchFamily="34" charset="0"/>
                <a:cs typeface="Times New Roman" panose="02020603050405020304" pitchFamily="18" charset="0"/>
              </a:rPr>
              <a:t>evaluere på overgange</a:t>
            </a:r>
            <a:r>
              <a:rPr lang="da-DK" sz="1200" dirty="0">
                <a:effectLst/>
                <a:latin typeface="Calibri" panose="020F0502020204030204" pitchFamily="34" charset="0"/>
                <a:ea typeface="Calibri" panose="020F0502020204030204" pitchFamily="34" charset="0"/>
                <a:cs typeface="Times New Roman" panose="02020603050405020304" pitchFamily="18" charset="0"/>
              </a:rPr>
              <a:t> på individer og inddrage børnehave i forhold til sparring og lave justeringer i læringsmiljø m.m. ud fra deres kendskab til barnet og dets kontekst (tidlig justering for barnets bedste). </a:t>
            </a:r>
          </a:p>
          <a:p>
            <a:pPr marL="228600">
              <a:lnSpc>
                <a:spcPct val="107000"/>
              </a:lnSpc>
              <a:spcAft>
                <a:spcPts val="800"/>
              </a:spcAft>
            </a:pPr>
            <a:r>
              <a:rPr lang="da-DK" sz="800" dirty="0">
                <a:effectLst/>
                <a:latin typeface="Calibri" panose="020F0502020204030204" pitchFamily="34" charset="0"/>
                <a:ea typeface="Calibri" panose="020F0502020204030204" pitchFamily="34" charset="0"/>
                <a:cs typeface="Times New Roman" panose="02020603050405020304" pitchFamily="18" charset="0"/>
              </a:rPr>
              <a:t> </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Lige forbindelse 4">
            <a:extLst>
              <a:ext uri="{FF2B5EF4-FFF2-40B4-BE49-F238E27FC236}">
                <a16:creationId xmlns:a16="http://schemas.microsoft.com/office/drawing/2014/main" id="{8549D46D-441A-AD96-1AA0-D91639C5707E}"/>
              </a:ext>
            </a:extLst>
          </p:cNvPr>
          <p:cNvCxnSpPr>
            <a:cxnSpLocks/>
          </p:cNvCxnSpPr>
          <p:nvPr/>
        </p:nvCxnSpPr>
        <p:spPr>
          <a:xfrm>
            <a:off x="5252230" y="3547091"/>
            <a:ext cx="1022845" cy="0"/>
          </a:xfrm>
          <a:prstGeom prst="line">
            <a:avLst/>
          </a:prstGeom>
          <a:ln w="1905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slidenummer 3">
            <a:extLst>
              <a:ext uri="{FF2B5EF4-FFF2-40B4-BE49-F238E27FC236}">
                <a16:creationId xmlns:a16="http://schemas.microsoft.com/office/drawing/2014/main" id="{84620074-51BD-6BC9-43CD-A02C057F4E72}"/>
              </a:ext>
            </a:extLst>
          </p:cNvPr>
          <p:cNvSpPr>
            <a:spLocks noGrp="1"/>
          </p:cNvSpPr>
          <p:nvPr>
            <p:ph type="sldNum" sz="quarter" idx="12"/>
          </p:nvPr>
        </p:nvSpPr>
        <p:spPr/>
        <p:txBody>
          <a:bodyPr/>
          <a:lstStyle/>
          <a:p>
            <a:fld id="{7CB0BF90-AB65-4868-B7F7-2D7D088B758C}" type="slidenum">
              <a:rPr lang="da-DK" smtClean="0"/>
              <a:t>29</a:t>
            </a:fld>
            <a:endParaRPr lang="da-DK"/>
          </a:p>
        </p:txBody>
      </p:sp>
    </p:spTree>
    <p:extLst>
      <p:ext uri="{BB962C8B-B14F-4D97-AF65-F5344CB8AC3E}">
        <p14:creationId xmlns:p14="http://schemas.microsoft.com/office/powerpoint/2010/main" val="235648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14E1D6AA-B14B-F299-9251-AB0792F6FFB8}"/>
              </a:ext>
            </a:extLst>
          </p:cNvPr>
          <p:cNvSpPr txBox="1"/>
          <p:nvPr/>
        </p:nvSpPr>
        <p:spPr>
          <a:xfrm>
            <a:off x="341327" y="1387385"/>
            <a:ext cx="11791950" cy="3691332"/>
          </a:xfrm>
          <a:prstGeom prst="rect">
            <a:avLst/>
          </a:prstGeom>
          <a:noFill/>
        </p:spPr>
        <p:txBody>
          <a:bodyPr wrap="square">
            <a:spAutoFit/>
          </a:bodyPr>
          <a:lstStyle/>
          <a:p>
            <a:pPr>
              <a:lnSpc>
                <a:spcPct val="107000"/>
              </a:lnSpc>
              <a:spcAft>
                <a:spcPts val="800"/>
              </a:spcAft>
            </a:pPr>
            <a:r>
              <a:rPr lang="da-DK" sz="2000" b="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F</a:t>
            </a:r>
            <a:r>
              <a:rPr lang="da-DK" sz="2000" b="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ormål med dagen i dag: </a:t>
            </a:r>
          </a:p>
          <a:p>
            <a:pPr marL="285750" indent="-285750">
              <a:lnSpc>
                <a:spcPct val="107000"/>
              </a:lnSpc>
              <a:spcAft>
                <a:spcPts val="800"/>
              </a:spcAft>
              <a:buFont typeface="Wingdings" panose="05000000000000000000" pitchFamily="2" charset="2"/>
              <a:buChar char="q"/>
            </a:pPr>
            <a:r>
              <a:rPr lang="da-DK" dirty="0">
                <a:effectLst/>
                <a:latin typeface="Calibri" panose="020F0502020204030204" pitchFamily="34" charset="0"/>
                <a:ea typeface="Calibri" panose="020F0502020204030204" pitchFamily="34" charset="0"/>
                <a:cs typeface="Times New Roman" panose="02020603050405020304" pitchFamily="18" charset="0"/>
              </a:rPr>
              <a:t>Temamødet </a:t>
            </a:r>
            <a:r>
              <a:rPr lang="da-DK" dirty="0">
                <a:latin typeface="Calibri" panose="020F0502020204030204" pitchFamily="34" charset="0"/>
                <a:ea typeface="Calibri" panose="020F0502020204030204" pitchFamily="34" charset="0"/>
                <a:cs typeface="Times New Roman" panose="02020603050405020304" pitchFamily="18" charset="0"/>
              </a:rPr>
              <a:t>har fokus </a:t>
            </a:r>
            <a:r>
              <a:rPr lang="da-DK"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på de anbefalinger undersøgelsen og arbejdsgruppen peger på i forhold til at styrke overgange fra børnehave til skole for børn med særlige behov. </a:t>
            </a:r>
          </a:p>
          <a:p>
            <a:pPr marL="285750" indent="-285750">
              <a:lnSpc>
                <a:spcPct val="107000"/>
              </a:lnSpc>
              <a:spcAft>
                <a:spcPts val="800"/>
              </a:spcAft>
              <a:buFont typeface="Wingdings" panose="05000000000000000000" pitchFamily="2" charset="2"/>
              <a:buChar char="q"/>
            </a:pPr>
            <a:endParaRPr lang="da-DK"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da-D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Disse anbefalinger </a:t>
            </a:r>
            <a:r>
              <a:rPr lang="da-DK" dirty="0">
                <a:solidFill>
                  <a:srgbClr val="000000"/>
                </a:solidFill>
                <a:latin typeface="Calibri" panose="020F0502020204030204" pitchFamily="34" charset="0"/>
                <a:ea typeface="Calibri" panose="020F0502020204030204" pitchFamily="34" charset="0"/>
                <a:cs typeface="Times New Roman" panose="02020603050405020304" pitchFamily="18" charset="0"/>
              </a:rPr>
              <a:t>skal skabe baggrund for temamødets primære formål, </a:t>
            </a:r>
            <a:r>
              <a:rPr lang="da-DK"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nemlig drøftelser og refleksioner om egen praksis samt samarbejde på tværs</a:t>
            </a:r>
            <a:r>
              <a:rPr lang="da-DK" dirty="0">
                <a:solidFill>
                  <a:srgbClr val="000000"/>
                </a:solidFill>
                <a:latin typeface="Calibri" panose="020F0502020204030204" pitchFamily="34" charset="0"/>
                <a:ea typeface="Calibri" panose="020F0502020204030204" pitchFamily="34" charset="0"/>
                <a:cs typeface="Times New Roman" panose="02020603050405020304" pitchFamily="18" charset="0"/>
              </a:rPr>
              <a:t>. I</a:t>
            </a:r>
            <a:r>
              <a:rPr lang="da-D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vil blive sat sammen på tværs af børnehaver og skoler ud fra jeres primære samarbejder, så </a:t>
            </a:r>
            <a:r>
              <a:rPr lang="da-DK" dirty="0">
                <a:solidFill>
                  <a:srgbClr val="000000"/>
                </a:solidFill>
                <a:latin typeface="Calibri" panose="020F0502020204030204" pitchFamily="34" charset="0"/>
                <a:ea typeface="Calibri" panose="020F0502020204030204" pitchFamily="34" charset="0"/>
                <a:cs typeface="Times New Roman" panose="02020603050405020304" pitchFamily="18" charset="0"/>
              </a:rPr>
              <a:t>I</a:t>
            </a:r>
            <a:r>
              <a:rPr lang="da-D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får mulighed for i samarbejde at kigge på;  </a:t>
            </a:r>
          </a:p>
          <a:p>
            <a:pPr marL="800100" lvl="1" indent="-342900">
              <a:lnSpc>
                <a:spcPct val="107000"/>
              </a:lnSpc>
              <a:spcAft>
                <a:spcPts val="800"/>
              </a:spcAft>
              <a:buFont typeface="Wingdings" panose="05000000000000000000" pitchFamily="2" charset="2"/>
              <a:buChar char="Ø"/>
            </a:pPr>
            <a:r>
              <a:rPr lang="da-DK"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Egen praksis i forhold til overgange </a:t>
            </a:r>
          </a:p>
          <a:p>
            <a:pPr marL="800100" lvl="1" indent="-342900">
              <a:lnSpc>
                <a:spcPct val="107000"/>
              </a:lnSpc>
              <a:spcAft>
                <a:spcPts val="800"/>
              </a:spcAft>
              <a:buFont typeface="Wingdings" panose="05000000000000000000" pitchFamily="2" charset="2"/>
              <a:buChar char="Ø"/>
            </a:pPr>
            <a:r>
              <a:rPr lang="da-DK"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
            </a:r>
            <a:r>
              <a:rPr lang="da-DK"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røfte hvad der kan justeres/gøres mere af for at styrke overgange.</a:t>
            </a:r>
          </a:p>
          <a:p>
            <a:pPr marL="285750" indent="-285750">
              <a:lnSpc>
                <a:spcPct val="107000"/>
              </a:lnSpc>
              <a:spcAft>
                <a:spcPts val="800"/>
              </a:spcAft>
              <a:buFont typeface="Wingdings" panose="05000000000000000000" pitchFamily="2" charset="2"/>
              <a:buChar char="Ø"/>
            </a:pPr>
            <a:endParaRPr lang="da-D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ktangel 3">
            <a:extLst>
              <a:ext uri="{FF2B5EF4-FFF2-40B4-BE49-F238E27FC236}">
                <a16:creationId xmlns:a16="http://schemas.microsoft.com/office/drawing/2014/main" id="{E4C28849-50C6-5353-07A9-A7FD138E2A5D}"/>
              </a:ext>
            </a:extLst>
          </p:cNvPr>
          <p:cNvSpPr/>
          <p:nvPr/>
        </p:nvSpPr>
        <p:spPr>
          <a:xfrm>
            <a:off x="166687" y="1387384"/>
            <a:ext cx="11858625" cy="3394166"/>
          </a:xfrm>
          <a:prstGeom prst="rect">
            <a:avLst/>
          </a:prstGeom>
          <a:noFill/>
          <a:ln w="3810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id="{851CCE14-EF05-407E-3A4F-6BFE5A24006B}"/>
              </a:ext>
            </a:extLst>
          </p:cNvPr>
          <p:cNvSpPr/>
          <p:nvPr/>
        </p:nvSpPr>
        <p:spPr>
          <a:xfrm>
            <a:off x="0" y="746620"/>
            <a:ext cx="12192000" cy="1258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felt 8">
            <a:extLst>
              <a:ext uri="{FF2B5EF4-FFF2-40B4-BE49-F238E27FC236}">
                <a16:creationId xmlns:a16="http://schemas.microsoft.com/office/drawing/2014/main" id="{03D83353-65FE-7999-820B-CB5CBE51A3C2}"/>
              </a:ext>
            </a:extLst>
          </p:cNvPr>
          <p:cNvSpPr txBox="1"/>
          <p:nvPr/>
        </p:nvSpPr>
        <p:spPr>
          <a:xfrm>
            <a:off x="2800679" y="5411348"/>
            <a:ext cx="7518915" cy="945002"/>
          </a:xfrm>
          <a:prstGeom prst="rect">
            <a:avLst/>
          </a:prstGeom>
          <a:noFill/>
        </p:spPr>
        <p:txBody>
          <a:bodyPr wrap="square">
            <a:spAutoFit/>
          </a:bodyPr>
          <a:lstStyle/>
          <a:p>
            <a:pPr lvl="1">
              <a:lnSpc>
                <a:spcPct val="107000"/>
              </a:lnSpc>
              <a:spcAft>
                <a:spcPts val="800"/>
              </a:spcAft>
            </a:pPr>
            <a:r>
              <a:rPr lang="da-DK" i="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”Der kan være langt fra </a:t>
            </a:r>
            <a:r>
              <a:rPr lang="da-DK"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kommunale beskrivelser af overgangsarbejde og så det konkret levede hverdagsliv i børnehaver, </a:t>
            </a:r>
            <a:r>
              <a:rPr lang="da-DK" i="1"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SFOer</a:t>
            </a:r>
            <a:r>
              <a:rPr lang="da-DK"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og skoler..”  </a:t>
            </a:r>
          </a:p>
          <a:p>
            <a:pPr lvl="1">
              <a:lnSpc>
                <a:spcPct val="107000"/>
              </a:lnSpc>
              <a:spcAft>
                <a:spcPts val="800"/>
              </a:spcAft>
            </a:pPr>
            <a:r>
              <a:rPr lang="da-DK" sz="10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rPr>
              <a:t>Fra rapporten ”Børneparat skole og skoleparate børn” v. SDU og BUPL </a:t>
            </a:r>
            <a:endParaRPr lang="da-DK" sz="10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dsholder til slidenummer 1">
            <a:extLst>
              <a:ext uri="{FF2B5EF4-FFF2-40B4-BE49-F238E27FC236}">
                <a16:creationId xmlns:a16="http://schemas.microsoft.com/office/drawing/2014/main" id="{19ABD1D1-78B6-C472-8795-38084A0A9215}"/>
              </a:ext>
            </a:extLst>
          </p:cNvPr>
          <p:cNvSpPr>
            <a:spLocks noGrp="1"/>
          </p:cNvSpPr>
          <p:nvPr>
            <p:ph type="sldNum" sz="quarter" idx="12"/>
          </p:nvPr>
        </p:nvSpPr>
        <p:spPr/>
        <p:txBody>
          <a:bodyPr/>
          <a:lstStyle/>
          <a:p>
            <a:fld id="{7CB0BF90-AB65-4868-B7F7-2D7D088B758C}" type="slidenum">
              <a:rPr lang="da-DK" smtClean="0"/>
              <a:t>3</a:t>
            </a:fld>
            <a:endParaRPr lang="da-DK"/>
          </a:p>
        </p:txBody>
      </p:sp>
    </p:spTree>
    <p:extLst>
      <p:ext uri="{BB962C8B-B14F-4D97-AF65-F5344CB8AC3E}">
        <p14:creationId xmlns:p14="http://schemas.microsoft.com/office/powerpoint/2010/main" val="2364084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Forstørrelsesglas med massiv udfyldning">
            <a:extLst>
              <a:ext uri="{FF2B5EF4-FFF2-40B4-BE49-F238E27FC236}">
                <a16:creationId xmlns:a16="http://schemas.microsoft.com/office/drawing/2014/main" id="{C531EDC8-8CF1-A17A-533D-284E7CE99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3011" y="53484"/>
            <a:ext cx="3274408" cy="3274408"/>
          </a:xfrm>
          <a:prstGeom prst="rect">
            <a:avLst/>
          </a:prstGeom>
        </p:spPr>
      </p:pic>
      <p:sp>
        <p:nvSpPr>
          <p:cNvPr id="2" name="Titel 1">
            <a:extLst>
              <a:ext uri="{FF2B5EF4-FFF2-40B4-BE49-F238E27FC236}">
                <a16:creationId xmlns:a16="http://schemas.microsoft.com/office/drawing/2014/main" id="{3D193C44-BE30-1501-0DBB-47211F140B15}"/>
              </a:ext>
            </a:extLst>
          </p:cNvPr>
          <p:cNvSpPr>
            <a:spLocks noGrp="1"/>
          </p:cNvSpPr>
          <p:nvPr>
            <p:ph type="title"/>
          </p:nvPr>
        </p:nvSpPr>
        <p:spPr/>
        <p:txBody>
          <a:bodyPr/>
          <a:lstStyle/>
          <a:p>
            <a:r>
              <a:rPr lang="da-DK" dirty="0"/>
              <a:t>Undersøgende på egen praksis </a:t>
            </a:r>
          </a:p>
        </p:txBody>
      </p:sp>
      <p:sp>
        <p:nvSpPr>
          <p:cNvPr id="3" name="Tekstfelt 2">
            <a:extLst>
              <a:ext uri="{FF2B5EF4-FFF2-40B4-BE49-F238E27FC236}">
                <a16:creationId xmlns:a16="http://schemas.microsoft.com/office/drawing/2014/main" id="{1AB60647-07C0-CF5E-C7C8-DA11C67FBB03}"/>
              </a:ext>
            </a:extLst>
          </p:cNvPr>
          <p:cNvSpPr txBox="1"/>
          <p:nvPr/>
        </p:nvSpPr>
        <p:spPr>
          <a:xfrm>
            <a:off x="433849" y="2430224"/>
            <a:ext cx="11562408" cy="4278094"/>
          </a:xfrm>
          <a:prstGeom prst="rect">
            <a:avLst/>
          </a:prstGeom>
          <a:noFill/>
        </p:spPr>
        <p:txBody>
          <a:bodyPr wrap="square" rtlCol="0">
            <a:spAutoFit/>
          </a:bodyPr>
          <a:lstStyle/>
          <a:p>
            <a:endParaRPr lang="da-DK" dirty="0">
              <a:latin typeface="Calibri" panose="020F0502020204030204" pitchFamily="34" charset="0"/>
              <a:cs typeface="Times New Roman" panose="02020603050405020304" pitchFamily="18" charset="0"/>
            </a:endParaRPr>
          </a:p>
          <a:p>
            <a:pPr marL="342900" indent="-342900">
              <a:buAutoNum type="arabicPeriod"/>
            </a:pPr>
            <a:r>
              <a:rPr lang="da-DK" dirty="0">
                <a:latin typeface="Calibri" panose="020F0502020204030204" pitchFamily="34" charset="0"/>
                <a:cs typeface="Times New Roman" panose="02020603050405020304" pitchFamily="18" charset="0"/>
              </a:rPr>
              <a:t>Find ud i grupperne (se oversigt på slides). Der vil være kaffe og kage i grupperummene </a:t>
            </a:r>
            <a:r>
              <a:rPr lang="da-DK" dirty="0">
                <a:latin typeface="Calibri" panose="020F0502020204030204" pitchFamily="34" charset="0"/>
                <a:cs typeface="Times New Roman" panose="02020603050405020304" pitchFamily="18" charset="0"/>
                <a:sym typeface="Wingdings" panose="05000000000000000000" pitchFamily="2" charset="2"/>
              </a:rPr>
              <a:t></a:t>
            </a:r>
            <a:endParaRPr lang="da-DK" dirty="0">
              <a:latin typeface="Calibri" panose="020F0502020204030204" pitchFamily="34" charset="0"/>
              <a:cs typeface="Times New Roman" panose="02020603050405020304" pitchFamily="18" charset="0"/>
            </a:endParaRPr>
          </a:p>
          <a:p>
            <a:pPr marL="342900" indent="-342900">
              <a:buAutoNum type="arabicPeriod"/>
            </a:pPr>
            <a:endParaRPr lang="da-DK" dirty="0">
              <a:latin typeface="Calibri" panose="020F0502020204030204" pitchFamily="34" charset="0"/>
              <a:cs typeface="Times New Roman" panose="02020603050405020304" pitchFamily="18" charset="0"/>
            </a:endParaRPr>
          </a:p>
          <a:p>
            <a:pPr marL="342900" indent="-342900">
              <a:buAutoNum type="arabicPeriod"/>
            </a:pPr>
            <a:r>
              <a:rPr lang="da-DK" dirty="0">
                <a:latin typeface="Calibri" panose="020F0502020204030204" pitchFamily="34" charset="0"/>
                <a:cs typeface="Times New Roman" panose="02020603050405020304" pitchFamily="18" charset="0"/>
              </a:rPr>
              <a:t>Ved hvert bord er der er ”materialemappe”, hvori der indgår: </a:t>
            </a:r>
            <a:endParaRPr lang="da-DK" sz="1400" dirty="0"/>
          </a:p>
          <a:p>
            <a:pPr marL="742950" lvl="1" indent="-285750">
              <a:buFont typeface="Arial" panose="020B0604020202020204" pitchFamily="34" charset="0"/>
              <a:buChar char="•"/>
            </a:pPr>
            <a:r>
              <a:rPr lang="da-DK" sz="1400" dirty="0"/>
              <a:t>Oversigt over proces i grupperne</a:t>
            </a:r>
          </a:p>
          <a:p>
            <a:pPr marL="742950" lvl="1" indent="-285750">
              <a:buFont typeface="Arial" panose="020B0604020202020204" pitchFamily="34" charset="0"/>
              <a:buChar char="•"/>
            </a:pPr>
            <a:r>
              <a:rPr lang="da-DK" sz="1400" dirty="0"/>
              <a:t>Dagens slides</a:t>
            </a:r>
          </a:p>
          <a:p>
            <a:pPr marL="742950" lvl="1" indent="-285750">
              <a:buFont typeface="Arial" panose="020B0604020202020204" pitchFamily="34" charset="0"/>
              <a:buChar char="•"/>
            </a:pPr>
            <a:r>
              <a:rPr lang="da-DK" sz="1400" dirty="0" err="1"/>
              <a:t>Flowchart</a:t>
            </a:r>
            <a:r>
              <a:rPr lang="da-DK" sz="1400" dirty="0"/>
              <a:t> inkl. anbefalinger (A3) </a:t>
            </a:r>
          </a:p>
          <a:p>
            <a:pPr marL="742950" lvl="1" indent="-285750">
              <a:buFont typeface="Arial" panose="020B0604020202020204" pitchFamily="34" charset="0"/>
              <a:buChar char="•"/>
            </a:pPr>
            <a:r>
              <a:rPr lang="da-DK" sz="1400" dirty="0"/>
              <a:t>Drøftelsesspørgsmål</a:t>
            </a:r>
          </a:p>
          <a:p>
            <a:pPr marL="742950" lvl="1" indent="-285750">
              <a:buFont typeface="Arial" panose="020B0604020202020204" pitchFamily="34" charset="0"/>
              <a:buChar char="•"/>
            </a:pPr>
            <a:r>
              <a:rPr lang="da-DK" sz="1400" dirty="0"/>
              <a:t>Ark til udfyldelse med ”Videre arbejde/samarbejde herfra”</a:t>
            </a:r>
          </a:p>
          <a:p>
            <a:pPr lvl="1"/>
            <a:r>
              <a:rPr lang="da-DK" sz="1400" b="1" dirty="0">
                <a:latin typeface="Calibri" panose="020F0502020204030204" pitchFamily="34" charset="0"/>
                <a:cs typeface="Times New Roman" panose="02020603050405020304" pitchFamily="18" charset="0"/>
              </a:rPr>
              <a:t>OBS: </a:t>
            </a:r>
            <a:r>
              <a:rPr lang="da-DK" sz="1400" dirty="0">
                <a:latin typeface="Calibri" panose="020F0502020204030204" pitchFamily="34" charset="0"/>
                <a:cs typeface="Times New Roman" panose="02020603050405020304" pitchFamily="18" charset="0"/>
              </a:rPr>
              <a:t>Dagens slides, rapport samt alt det ovenstående kan også findes på </a:t>
            </a:r>
            <a:r>
              <a:rPr lang="da-DK" sz="1400" dirty="0">
                <a:latin typeface="Calibri" panose="020F0502020204030204" pitchFamily="34" charset="0"/>
                <a:cs typeface="Times New Roman" panose="02020603050405020304" pitchFamily="18" charset="0"/>
                <a:hlinkClick r:id="rId4"/>
              </a:rPr>
              <a:t>skoleudvikling.dk på forsiden og under pædagogisk praksis</a:t>
            </a:r>
            <a:endParaRPr lang="da-DK" sz="1400" dirty="0">
              <a:latin typeface="Calibri" panose="020F0502020204030204" pitchFamily="34" charset="0"/>
              <a:cs typeface="Times New Roman" panose="02020603050405020304" pitchFamily="18" charset="0"/>
            </a:endParaRPr>
          </a:p>
          <a:p>
            <a:pPr lvl="1"/>
            <a:endParaRPr lang="da-DK" sz="1400" dirty="0"/>
          </a:p>
          <a:p>
            <a:r>
              <a:rPr lang="da-DK" dirty="0">
                <a:latin typeface="Calibri" panose="020F0502020204030204" pitchFamily="34" charset="0"/>
                <a:cs typeface="Times New Roman" panose="02020603050405020304" pitchFamily="18" charset="0"/>
              </a:rPr>
              <a:t>3. Proces i grupperne:</a:t>
            </a:r>
          </a:p>
          <a:p>
            <a:pPr marL="742950" lvl="1" indent="-285750">
              <a:buFont typeface="Arial" panose="020B0604020202020204" pitchFamily="34" charset="0"/>
              <a:buChar char="•"/>
            </a:pPr>
            <a:r>
              <a:rPr lang="da-DK" sz="1400" dirty="0">
                <a:latin typeface="Calibri" panose="020F0502020204030204" pitchFamily="34" charset="0"/>
                <a:cs typeface="Times New Roman" panose="02020603050405020304" pitchFamily="18" charset="0"/>
              </a:rPr>
              <a:t>a) </a:t>
            </a:r>
            <a:r>
              <a:rPr lang="da-DK" sz="1400" b="1" dirty="0">
                <a:latin typeface="Calibri" panose="020F0502020204030204" pitchFamily="34" charset="0"/>
                <a:cs typeface="Times New Roman" panose="02020603050405020304" pitchFamily="18" charset="0"/>
              </a:rPr>
              <a:t>Træk spørgsmålskortene </a:t>
            </a:r>
            <a:r>
              <a:rPr lang="da-DK" sz="1400" dirty="0">
                <a:latin typeface="Calibri" panose="020F0502020204030204" pitchFamily="34" charset="0"/>
                <a:cs typeface="Times New Roman" panose="02020603050405020304" pitchFamily="18" charset="0"/>
              </a:rPr>
              <a:t>i den rækkefølge de er, og vurder selv hvor lang tid I vil bruge ved hvert</a:t>
            </a:r>
          </a:p>
          <a:p>
            <a:pPr marL="742950" lvl="1" indent="-285750">
              <a:buFont typeface="Arial" panose="020B0604020202020204" pitchFamily="34" charset="0"/>
              <a:buChar char="•"/>
            </a:pPr>
            <a:r>
              <a:rPr lang="da-DK" sz="1400" dirty="0">
                <a:latin typeface="Calibri" panose="020F0502020204030204" pitchFamily="34" charset="0"/>
                <a:cs typeface="Times New Roman" panose="02020603050405020304" pitchFamily="18" charset="0"/>
              </a:rPr>
              <a:t>spørgsmål. D</a:t>
            </a:r>
            <a:r>
              <a:rPr lang="da-DK" sz="1400" dirty="0"/>
              <a:t>væl ved det, som I synes er vigtigst i jeres kontekst og samarbejde at få drøftet, justeret, reflekteret omkring. Brug slides og oplæg til inspiration. </a:t>
            </a:r>
          </a:p>
          <a:p>
            <a:pPr marL="742950" lvl="1" indent="-285750">
              <a:buFont typeface="Arial" panose="020B0604020202020204" pitchFamily="34" charset="0"/>
              <a:buChar char="•"/>
            </a:pPr>
            <a:r>
              <a:rPr lang="da-DK" sz="1400" dirty="0">
                <a:latin typeface="Calibri" panose="020F0502020204030204" pitchFamily="34" charset="0"/>
                <a:cs typeface="Times New Roman" panose="02020603050405020304" pitchFamily="18" charset="0"/>
              </a:rPr>
              <a:t>b) Omkring kl. 15.00: </a:t>
            </a:r>
            <a:r>
              <a:rPr lang="da-DK" sz="1400" b="1" dirty="0">
                <a:latin typeface="Calibri" panose="020F0502020204030204" pitchFamily="34" charset="0"/>
                <a:cs typeface="Times New Roman" panose="02020603050405020304" pitchFamily="18" charset="0"/>
              </a:rPr>
              <a:t>Afslut med at udfylde arket ”Videre arbejde/samarbejde herfra” </a:t>
            </a:r>
            <a:r>
              <a:rPr lang="da-DK" sz="1400" dirty="0">
                <a:latin typeface="Calibri" panose="020F0502020204030204" pitchFamily="34" charset="0"/>
                <a:cs typeface="Times New Roman" panose="02020603050405020304" pitchFamily="18" charset="0"/>
              </a:rPr>
              <a:t>(der er flere ark, så I kan udfylde pr. skole/dagtilbud. </a:t>
            </a:r>
            <a:r>
              <a:rPr lang="da-DK" sz="1400" dirty="0"/>
              <a:t>– noget vi nysgerrige på at skulle hjem og gøre mere af selv/i samarbejd</a:t>
            </a:r>
            <a:endParaRPr lang="da-DK" sz="1400" dirty="0">
              <a:latin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da-DK" sz="1400" dirty="0">
                <a:latin typeface="Calibri" panose="020F0502020204030204" pitchFamily="34" charset="0"/>
                <a:cs typeface="Times New Roman" panose="02020603050405020304" pitchFamily="18" charset="0"/>
              </a:rPr>
              <a:t>c) 15.15 kommer enten Siff, Mette eller jeg op i jeres lokale og laver en </a:t>
            </a:r>
            <a:r>
              <a:rPr lang="da-DK" sz="1400" b="1" dirty="0">
                <a:latin typeface="Calibri" panose="020F0502020204030204" pitchFamily="34" charset="0"/>
                <a:cs typeface="Times New Roman" panose="02020603050405020304" pitchFamily="18" charset="0"/>
              </a:rPr>
              <a:t>afrunding</a:t>
            </a:r>
            <a:r>
              <a:rPr lang="da-DK" sz="1400" dirty="0">
                <a:latin typeface="Calibri" panose="020F0502020204030204" pitchFamily="34" charset="0"/>
                <a:cs typeface="Times New Roman" panose="02020603050405020304" pitchFamily="18" charset="0"/>
              </a:rPr>
              <a:t> sammen med jer.</a:t>
            </a:r>
          </a:p>
        </p:txBody>
      </p:sp>
      <p:sp>
        <p:nvSpPr>
          <p:cNvPr id="5" name="Tekstfelt 4">
            <a:extLst>
              <a:ext uri="{FF2B5EF4-FFF2-40B4-BE49-F238E27FC236}">
                <a16:creationId xmlns:a16="http://schemas.microsoft.com/office/drawing/2014/main" id="{379781AB-86E5-4CF1-FFEA-53DA35F86D39}"/>
              </a:ext>
            </a:extLst>
          </p:cNvPr>
          <p:cNvSpPr txBox="1"/>
          <p:nvPr/>
        </p:nvSpPr>
        <p:spPr>
          <a:xfrm>
            <a:off x="433849" y="1424188"/>
            <a:ext cx="6731174" cy="844847"/>
          </a:xfrm>
          <a:prstGeom prst="rect">
            <a:avLst/>
          </a:prstGeom>
          <a:noFill/>
        </p:spPr>
        <p:txBody>
          <a:bodyPr wrap="square">
            <a:spAutoFit/>
          </a:bodyPr>
          <a:lstStyle/>
          <a:p>
            <a:pPr lvl="1">
              <a:lnSpc>
                <a:spcPct val="107000"/>
              </a:lnSpc>
              <a:spcAft>
                <a:spcPts val="800"/>
              </a:spcAft>
            </a:pPr>
            <a:r>
              <a:rPr lang="da-DK" sz="1400" i="1"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”Der kan være langt fra </a:t>
            </a:r>
            <a:r>
              <a:rPr lang="da-DK" sz="14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kommunale beskrivelser af overgangsarbejde og så det konkret levede hverdagsliv i børnehaver, </a:t>
            </a:r>
            <a:r>
              <a:rPr lang="da-DK" sz="1400" i="1"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SFOer</a:t>
            </a:r>
            <a:r>
              <a:rPr lang="da-DK" sz="14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og skoler..”  </a:t>
            </a:r>
          </a:p>
          <a:p>
            <a:pPr lvl="1">
              <a:lnSpc>
                <a:spcPct val="107000"/>
              </a:lnSpc>
              <a:spcAft>
                <a:spcPts val="800"/>
              </a:spcAft>
            </a:pPr>
            <a:r>
              <a:rPr lang="da-DK" sz="10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rPr>
              <a:t>Fra rapporten ”Børneparat skole og skoleparate børn” v. SDU og BUPL </a:t>
            </a:r>
            <a:endParaRPr lang="da-DK" sz="10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ladsholder til slidenummer 5">
            <a:extLst>
              <a:ext uri="{FF2B5EF4-FFF2-40B4-BE49-F238E27FC236}">
                <a16:creationId xmlns:a16="http://schemas.microsoft.com/office/drawing/2014/main" id="{71247F48-7EC3-289B-D75D-A0E5915C48C2}"/>
              </a:ext>
            </a:extLst>
          </p:cNvPr>
          <p:cNvSpPr>
            <a:spLocks noGrp="1"/>
          </p:cNvSpPr>
          <p:nvPr>
            <p:ph type="sldNum" sz="quarter" idx="12"/>
          </p:nvPr>
        </p:nvSpPr>
        <p:spPr/>
        <p:txBody>
          <a:bodyPr/>
          <a:lstStyle/>
          <a:p>
            <a:fld id="{7CB0BF90-AB65-4868-B7F7-2D7D088B758C}" type="slidenum">
              <a:rPr lang="da-DK" smtClean="0"/>
              <a:t>30</a:t>
            </a:fld>
            <a:endParaRPr lang="da-DK"/>
          </a:p>
        </p:txBody>
      </p:sp>
    </p:spTree>
    <p:extLst>
      <p:ext uri="{BB962C8B-B14F-4D97-AF65-F5344CB8AC3E}">
        <p14:creationId xmlns:p14="http://schemas.microsoft.com/office/powerpoint/2010/main" val="88772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BE486-E585-1A04-0577-FFBADC37C13D}"/>
              </a:ext>
            </a:extLst>
          </p:cNvPr>
          <p:cNvSpPr>
            <a:spLocks noGrp="1"/>
          </p:cNvSpPr>
          <p:nvPr>
            <p:ph type="title"/>
          </p:nvPr>
        </p:nvSpPr>
        <p:spPr>
          <a:xfrm>
            <a:off x="99969" y="1"/>
            <a:ext cx="2886512" cy="343947"/>
          </a:xfrm>
        </p:spPr>
        <p:txBody>
          <a:bodyPr>
            <a:noAutofit/>
          </a:bodyPr>
          <a:lstStyle/>
          <a:p>
            <a:pPr algn="ctr"/>
            <a:r>
              <a:rPr lang="da-DK" sz="2500" b="1" dirty="0"/>
              <a:t>SAL A</a:t>
            </a:r>
          </a:p>
        </p:txBody>
      </p:sp>
      <p:pic>
        <p:nvPicPr>
          <p:cNvPr id="5" name="Billede 4">
            <a:extLst>
              <a:ext uri="{FF2B5EF4-FFF2-40B4-BE49-F238E27FC236}">
                <a16:creationId xmlns:a16="http://schemas.microsoft.com/office/drawing/2014/main" id="{CECA3615-9441-5D0A-2121-76764FE40593}"/>
              </a:ext>
            </a:extLst>
          </p:cNvPr>
          <p:cNvPicPr>
            <a:picLocks noChangeAspect="1"/>
          </p:cNvPicPr>
          <p:nvPr/>
        </p:nvPicPr>
        <p:blipFill>
          <a:blip r:embed="rId2"/>
          <a:stretch>
            <a:fillRect/>
          </a:stretch>
        </p:blipFill>
        <p:spPr>
          <a:xfrm>
            <a:off x="261553" y="343948"/>
            <a:ext cx="2497866" cy="6514051"/>
          </a:xfrm>
          <a:prstGeom prst="rect">
            <a:avLst/>
          </a:prstGeom>
        </p:spPr>
      </p:pic>
      <p:sp>
        <p:nvSpPr>
          <p:cNvPr id="6" name="Titel 1">
            <a:extLst>
              <a:ext uri="{FF2B5EF4-FFF2-40B4-BE49-F238E27FC236}">
                <a16:creationId xmlns:a16="http://schemas.microsoft.com/office/drawing/2014/main" id="{B38E9D80-F6BD-B55F-50DF-73BB21925D72}"/>
              </a:ext>
            </a:extLst>
          </p:cNvPr>
          <p:cNvSpPr txBox="1">
            <a:spLocks/>
          </p:cNvSpPr>
          <p:nvPr/>
        </p:nvSpPr>
        <p:spPr>
          <a:xfrm>
            <a:off x="4071959" y="16777"/>
            <a:ext cx="2886512" cy="343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500" b="1" dirty="0"/>
              <a:t>SAL B</a:t>
            </a:r>
          </a:p>
        </p:txBody>
      </p:sp>
      <p:sp>
        <p:nvSpPr>
          <p:cNvPr id="7" name="Titel 1">
            <a:extLst>
              <a:ext uri="{FF2B5EF4-FFF2-40B4-BE49-F238E27FC236}">
                <a16:creationId xmlns:a16="http://schemas.microsoft.com/office/drawing/2014/main" id="{16EF122F-B904-08CF-5446-F982F8A803D0}"/>
              </a:ext>
            </a:extLst>
          </p:cNvPr>
          <p:cNvSpPr txBox="1">
            <a:spLocks/>
          </p:cNvSpPr>
          <p:nvPr/>
        </p:nvSpPr>
        <p:spPr>
          <a:xfrm>
            <a:off x="8089084" y="8387"/>
            <a:ext cx="2886512" cy="3439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2500" b="1" dirty="0"/>
              <a:t>SAL C</a:t>
            </a:r>
          </a:p>
        </p:txBody>
      </p:sp>
      <p:pic>
        <p:nvPicPr>
          <p:cNvPr id="13" name="Billede 12">
            <a:extLst>
              <a:ext uri="{FF2B5EF4-FFF2-40B4-BE49-F238E27FC236}">
                <a16:creationId xmlns:a16="http://schemas.microsoft.com/office/drawing/2014/main" id="{C9E0E61D-18E6-780D-3FCD-DBF69582AAA8}"/>
              </a:ext>
            </a:extLst>
          </p:cNvPr>
          <p:cNvPicPr>
            <a:picLocks noChangeAspect="1"/>
          </p:cNvPicPr>
          <p:nvPr/>
        </p:nvPicPr>
        <p:blipFill rotWithShape="1">
          <a:blip r:embed="rId3"/>
          <a:srcRect t="3602"/>
          <a:stretch/>
        </p:blipFill>
        <p:spPr>
          <a:xfrm>
            <a:off x="4227133" y="433212"/>
            <a:ext cx="2828925" cy="3167761"/>
          </a:xfrm>
          <a:prstGeom prst="rect">
            <a:avLst/>
          </a:prstGeom>
        </p:spPr>
      </p:pic>
      <p:pic>
        <p:nvPicPr>
          <p:cNvPr id="15" name="Billede 14">
            <a:extLst>
              <a:ext uri="{FF2B5EF4-FFF2-40B4-BE49-F238E27FC236}">
                <a16:creationId xmlns:a16="http://schemas.microsoft.com/office/drawing/2014/main" id="{0EFFBF18-9C41-277A-D31D-0EDFF4F4B2E2}"/>
              </a:ext>
            </a:extLst>
          </p:cNvPr>
          <p:cNvPicPr>
            <a:picLocks noChangeAspect="1"/>
          </p:cNvPicPr>
          <p:nvPr/>
        </p:nvPicPr>
        <p:blipFill>
          <a:blip r:embed="rId4"/>
          <a:stretch>
            <a:fillRect/>
          </a:stretch>
        </p:blipFill>
        <p:spPr>
          <a:xfrm>
            <a:off x="8167469" y="360724"/>
            <a:ext cx="3105150" cy="4848225"/>
          </a:xfrm>
          <a:prstGeom prst="rect">
            <a:avLst/>
          </a:prstGeom>
        </p:spPr>
      </p:pic>
      <p:sp>
        <p:nvSpPr>
          <p:cNvPr id="16" name="Tekstfelt 15">
            <a:extLst>
              <a:ext uri="{FF2B5EF4-FFF2-40B4-BE49-F238E27FC236}">
                <a16:creationId xmlns:a16="http://schemas.microsoft.com/office/drawing/2014/main" id="{D127CB1E-21AF-E90F-47A9-E7BB2A805B1A}"/>
              </a:ext>
            </a:extLst>
          </p:cNvPr>
          <p:cNvSpPr txBox="1"/>
          <p:nvPr/>
        </p:nvSpPr>
        <p:spPr>
          <a:xfrm>
            <a:off x="3294890" y="4193286"/>
            <a:ext cx="4337108" cy="2031325"/>
          </a:xfrm>
          <a:prstGeom prst="rect">
            <a:avLst/>
          </a:prstGeom>
          <a:noFill/>
          <a:ln w="19050">
            <a:solidFill>
              <a:schemeClr val="accent1">
                <a:lumMod val="60000"/>
                <a:lumOff val="40000"/>
              </a:schemeClr>
            </a:solidFill>
          </a:ln>
        </p:spPr>
        <p:txBody>
          <a:bodyPr wrap="square" rtlCol="0">
            <a:spAutoFit/>
          </a:bodyPr>
          <a:lstStyle/>
          <a:p>
            <a:pPr marL="342900" indent="-342900">
              <a:buAutoNum type="arabicPeriod"/>
            </a:pPr>
            <a:r>
              <a:rPr lang="da-DK" dirty="0"/>
              <a:t>Find ud i jeres lokaler </a:t>
            </a:r>
          </a:p>
          <a:p>
            <a:pPr marL="342900" indent="-342900">
              <a:buAutoNum type="arabicPeriod"/>
            </a:pPr>
            <a:r>
              <a:rPr lang="da-DK" dirty="0"/>
              <a:t>Find jeres bord, hvor der er de materialer I skal bruge </a:t>
            </a:r>
          </a:p>
          <a:p>
            <a:endParaRPr lang="da-DK" dirty="0"/>
          </a:p>
          <a:p>
            <a:pPr algn="ctr"/>
            <a:r>
              <a:rPr lang="da-DK" b="1" dirty="0"/>
              <a:t>Der er kaffe og kage ude i lokalerne</a:t>
            </a:r>
          </a:p>
          <a:p>
            <a:endParaRPr lang="da-DK" dirty="0"/>
          </a:p>
          <a:p>
            <a:endParaRPr lang="da-DK" dirty="0"/>
          </a:p>
        </p:txBody>
      </p:sp>
      <p:pic>
        <p:nvPicPr>
          <p:cNvPr id="18" name="Grafik 17" descr="Kaffe med massiv udfyldning">
            <a:extLst>
              <a:ext uri="{FF2B5EF4-FFF2-40B4-BE49-F238E27FC236}">
                <a16:creationId xmlns:a16="http://schemas.microsoft.com/office/drawing/2014/main" id="{E740179F-5A38-42AD-8313-6302E96611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5059" y="5546040"/>
            <a:ext cx="914400" cy="914400"/>
          </a:xfrm>
          <a:prstGeom prst="rect">
            <a:avLst/>
          </a:prstGeom>
        </p:spPr>
      </p:pic>
      <p:sp>
        <p:nvSpPr>
          <p:cNvPr id="3" name="Pladsholder til slidenummer 2">
            <a:extLst>
              <a:ext uri="{FF2B5EF4-FFF2-40B4-BE49-F238E27FC236}">
                <a16:creationId xmlns:a16="http://schemas.microsoft.com/office/drawing/2014/main" id="{BC030ED8-F244-E8B1-E66D-8CF280139843}"/>
              </a:ext>
            </a:extLst>
          </p:cNvPr>
          <p:cNvSpPr>
            <a:spLocks noGrp="1"/>
          </p:cNvSpPr>
          <p:nvPr>
            <p:ph type="sldNum" sz="quarter" idx="12"/>
          </p:nvPr>
        </p:nvSpPr>
        <p:spPr/>
        <p:txBody>
          <a:bodyPr/>
          <a:lstStyle/>
          <a:p>
            <a:fld id="{7CB0BF90-AB65-4868-B7F7-2D7D088B758C}" type="slidenum">
              <a:rPr lang="da-DK" smtClean="0"/>
              <a:t>31</a:t>
            </a:fld>
            <a:endParaRPr lang="da-DK"/>
          </a:p>
        </p:txBody>
      </p:sp>
    </p:spTree>
    <p:extLst>
      <p:ext uri="{BB962C8B-B14F-4D97-AF65-F5344CB8AC3E}">
        <p14:creationId xmlns:p14="http://schemas.microsoft.com/office/powerpoint/2010/main" val="3554530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0C16D1EF-5E2F-25EE-92EB-009F568ABEED}"/>
              </a:ext>
            </a:extLst>
          </p:cNvPr>
          <p:cNvPicPr>
            <a:picLocks noChangeAspect="1"/>
          </p:cNvPicPr>
          <p:nvPr/>
        </p:nvPicPr>
        <p:blipFill>
          <a:blip r:embed="rId2"/>
          <a:stretch>
            <a:fillRect/>
          </a:stretch>
        </p:blipFill>
        <p:spPr>
          <a:xfrm>
            <a:off x="895927" y="91479"/>
            <a:ext cx="10377182" cy="6660303"/>
          </a:xfrm>
          <a:prstGeom prst="rect">
            <a:avLst/>
          </a:prstGeom>
        </p:spPr>
      </p:pic>
      <p:sp>
        <p:nvSpPr>
          <p:cNvPr id="2" name="Pladsholder til slidenummer 1">
            <a:extLst>
              <a:ext uri="{FF2B5EF4-FFF2-40B4-BE49-F238E27FC236}">
                <a16:creationId xmlns:a16="http://schemas.microsoft.com/office/drawing/2014/main" id="{7DC9E01C-3491-EE9D-A43B-F424E9D3D6FA}"/>
              </a:ext>
            </a:extLst>
          </p:cNvPr>
          <p:cNvSpPr>
            <a:spLocks noGrp="1"/>
          </p:cNvSpPr>
          <p:nvPr>
            <p:ph type="sldNum" sz="quarter" idx="12"/>
          </p:nvPr>
        </p:nvSpPr>
        <p:spPr/>
        <p:txBody>
          <a:bodyPr/>
          <a:lstStyle/>
          <a:p>
            <a:fld id="{7CB0BF90-AB65-4868-B7F7-2D7D088B758C}" type="slidenum">
              <a:rPr lang="da-DK" smtClean="0"/>
              <a:t>32</a:t>
            </a:fld>
            <a:endParaRPr lang="da-DK"/>
          </a:p>
        </p:txBody>
      </p:sp>
    </p:spTree>
    <p:extLst>
      <p:ext uri="{BB962C8B-B14F-4D97-AF65-F5344CB8AC3E}">
        <p14:creationId xmlns:p14="http://schemas.microsoft.com/office/powerpoint/2010/main" val="2700861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E069-74F9-C73F-67DA-AC9843076058}"/>
              </a:ext>
            </a:extLst>
          </p:cNvPr>
          <p:cNvSpPr>
            <a:spLocks noGrp="1"/>
          </p:cNvSpPr>
          <p:nvPr>
            <p:ph type="ctrTitle"/>
          </p:nvPr>
        </p:nvSpPr>
        <p:spPr/>
        <p:txBody>
          <a:bodyPr>
            <a:noAutofit/>
          </a:bodyPr>
          <a:lstStyle/>
          <a:p>
            <a:br>
              <a:rPr lang="da-DK" sz="5400" dirty="0">
                <a:latin typeface="+mn-lt"/>
              </a:rPr>
            </a:br>
            <a:r>
              <a:rPr lang="da-DK" sz="5400" dirty="0">
                <a:latin typeface="+mn-lt"/>
              </a:rPr>
              <a:t>Anbefalinger til det videre arbejde</a:t>
            </a:r>
            <a:br>
              <a:rPr lang="da-DK" sz="5400" b="1" dirty="0">
                <a:solidFill>
                  <a:srgbClr val="000000"/>
                </a:solidFill>
                <a:effectLst/>
                <a:latin typeface="+mn-lt"/>
                <a:ea typeface="Times New Roman" panose="02020603050405020304" pitchFamily="18" charset="0"/>
                <a:cs typeface="Times New Roman" panose="02020603050405020304" pitchFamily="18" charset="0"/>
              </a:rPr>
            </a:br>
            <a:endParaRPr lang="da-DK" sz="5400" b="1" dirty="0">
              <a:latin typeface="+mn-lt"/>
            </a:endParaRPr>
          </a:p>
        </p:txBody>
      </p:sp>
      <p:sp>
        <p:nvSpPr>
          <p:cNvPr id="3" name="Undertitel 2">
            <a:extLst>
              <a:ext uri="{FF2B5EF4-FFF2-40B4-BE49-F238E27FC236}">
                <a16:creationId xmlns:a16="http://schemas.microsoft.com/office/drawing/2014/main" id="{AA59FD9D-9F29-4A2E-81B1-F962D6D3A99F}"/>
              </a:ext>
            </a:extLst>
          </p:cNvPr>
          <p:cNvSpPr>
            <a:spLocks noGrp="1"/>
          </p:cNvSpPr>
          <p:nvPr>
            <p:ph type="subTitle" idx="1"/>
          </p:nvPr>
        </p:nvSpPr>
        <p:spPr>
          <a:xfrm>
            <a:off x="771525" y="3270250"/>
            <a:ext cx="10896599" cy="2349500"/>
          </a:xfrm>
        </p:spPr>
        <p:txBody>
          <a:bodyPr>
            <a:normAutofit/>
          </a:bodyPr>
          <a:lstStyle/>
          <a:p>
            <a:pPr algn="l"/>
            <a:r>
              <a:rPr lang="da-DK" sz="18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Anbefalinger til: </a:t>
            </a:r>
          </a:p>
          <a:p>
            <a:pPr algn="l"/>
            <a:endParaRPr lang="da-DK" sz="1800"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marL="514350" indent="-514350" algn="l">
              <a:buAutoNum type="arabicParenR"/>
            </a:pPr>
            <a:r>
              <a:rPr lang="da-DK" sz="1800" dirty="0">
                <a:effectLst/>
                <a:latin typeface="Verdana" panose="020B0604030504040204" pitchFamily="34" charset="0"/>
                <a:ea typeface="Verdana" panose="020B0604030504040204" pitchFamily="34" charset="0"/>
                <a:cs typeface="Times New Roman" panose="02020603050405020304" pitchFamily="18" charset="0"/>
              </a:rPr>
              <a:t>Hvad der med fordel kunne udvikles på/være nysgerrige på for at flere begynder i den lokale skole fremfor i specialtilbud? </a:t>
            </a:r>
          </a:p>
          <a:p>
            <a:pPr marL="514350" indent="-514350" algn="l">
              <a:buAutoNum type="arabicParenR"/>
            </a:pPr>
            <a:endParaRPr lang="da-DK" sz="1800" dirty="0">
              <a:effectLst/>
              <a:latin typeface="Verdana" panose="020B0604030504040204" pitchFamily="34" charset="0"/>
              <a:ea typeface="Verdana" panose="020B0604030504040204" pitchFamily="34" charset="0"/>
              <a:cs typeface="Times New Roman" panose="02020603050405020304" pitchFamily="18" charset="0"/>
            </a:endParaRPr>
          </a:p>
          <a:p>
            <a:pPr marL="457200" indent="-457200" algn="l">
              <a:buAutoNum type="arabicParenR"/>
            </a:pPr>
            <a:r>
              <a:rPr lang="da-DK" sz="1800" dirty="0">
                <a:latin typeface="Verdana" panose="020B0604030504040204" pitchFamily="34" charset="0"/>
                <a:ea typeface="Verdana" panose="020B0604030504040204" pitchFamily="34" charset="0"/>
                <a:cs typeface="Times New Roman" panose="02020603050405020304" pitchFamily="18" charset="0"/>
              </a:rPr>
              <a:t>H</a:t>
            </a:r>
            <a:r>
              <a:rPr lang="da-DK" sz="1800" dirty="0">
                <a:effectLst/>
                <a:latin typeface="Verdana" panose="020B0604030504040204" pitchFamily="34" charset="0"/>
                <a:ea typeface="Verdana" panose="020B0604030504040204" pitchFamily="34" charset="0"/>
                <a:cs typeface="Times New Roman" panose="02020603050405020304" pitchFamily="18" charset="0"/>
              </a:rPr>
              <a:t>vad der med fordel kunne udvikles på/være nysgerrige på for at sikre en endnu bedre overgang fra børnehave til skole for børn med særlige behov? </a:t>
            </a:r>
          </a:p>
          <a:p>
            <a:endParaRPr lang="da-DK" sz="3000" dirty="0"/>
          </a:p>
        </p:txBody>
      </p:sp>
      <p:sp>
        <p:nvSpPr>
          <p:cNvPr id="4" name="Rektangel 3">
            <a:extLst>
              <a:ext uri="{FF2B5EF4-FFF2-40B4-BE49-F238E27FC236}">
                <a16:creationId xmlns:a16="http://schemas.microsoft.com/office/drawing/2014/main" id="{D3A6BC72-EAD9-7358-9DD2-33EBD55BDEBC}"/>
              </a:ext>
            </a:extLst>
          </p:cNvPr>
          <p:cNvSpPr/>
          <p:nvPr/>
        </p:nvSpPr>
        <p:spPr>
          <a:xfrm>
            <a:off x="0" y="2886075"/>
            <a:ext cx="12192000" cy="2571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felt 4">
            <a:extLst>
              <a:ext uri="{FF2B5EF4-FFF2-40B4-BE49-F238E27FC236}">
                <a16:creationId xmlns:a16="http://schemas.microsoft.com/office/drawing/2014/main" id="{7E161AC9-31A4-5233-67AB-8914C7C60CE7}"/>
              </a:ext>
            </a:extLst>
          </p:cNvPr>
          <p:cNvSpPr txBox="1"/>
          <p:nvPr/>
        </p:nvSpPr>
        <p:spPr>
          <a:xfrm>
            <a:off x="771524" y="6067425"/>
            <a:ext cx="9324975" cy="369332"/>
          </a:xfrm>
          <a:prstGeom prst="rect">
            <a:avLst/>
          </a:prstGeom>
          <a:noFill/>
        </p:spPr>
        <p:txBody>
          <a:bodyPr wrap="square" rtlCol="0">
            <a:spAutoFit/>
          </a:bodyPr>
          <a:lstStyle/>
          <a:p>
            <a:r>
              <a:rPr lang="da-DK" i="1" dirty="0"/>
              <a:t>Der er anbefalinger der overlapper/kan bruges ved det videre arbejde mht. begge spørgsmål</a:t>
            </a:r>
          </a:p>
        </p:txBody>
      </p:sp>
      <p:pic>
        <p:nvPicPr>
          <p:cNvPr id="6" name="Billede 5">
            <a:extLst>
              <a:ext uri="{FF2B5EF4-FFF2-40B4-BE49-F238E27FC236}">
                <a16:creationId xmlns:a16="http://schemas.microsoft.com/office/drawing/2014/main" id="{705DD1E5-DC5B-199D-24AD-2C08117D4162}"/>
              </a:ext>
            </a:extLst>
          </p:cNvPr>
          <p:cNvPicPr>
            <a:picLocks noChangeAspect="1"/>
          </p:cNvPicPr>
          <p:nvPr/>
        </p:nvPicPr>
        <p:blipFill>
          <a:blip r:embed="rId2"/>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2806169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A963C-996B-8796-805E-85620F415481}"/>
              </a:ext>
            </a:extLst>
          </p:cNvPr>
          <p:cNvSpPr>
            <a:spLocks noGrp="1"/>
          </p:cNvSpPr>
          <p:nvPr>
            <p:ph type="title"/>
          </p:nvPr>
        </p:nvSpPr>
        <p:spPr/>
        <p:txBody>
          <a:bodyPr/>
          <a:lstStyle/>
          <a:p>
            <a:r>
              <a:rPr lang="da-DK" sz="1800" dirty="0">
                <a:effectLst/>
                <a:latin typeface="Verdana" panose="020B0604030504040204" pitchFamily="34" charset="0"/>
                <a:ea typeface="Verdana" panose="020B0604030504040204" pitchFamily="34" charset="0"/>
                <a:cs typeface="Times New Roman" panose="02020603050405020304" pitchFamily="18" charset="0"/>
              </a:rPr>
              <a:t>Anbefalinger til, hvad der med fordel kunne udvikles på/være nysgerrige på for at flere begynder i den lokale skole fremfor i specialtilbud? </a:t>
            </a:r>
            <a:endParaRPr lang="da-DK" dirty="0"/>
          </a:p>
        </p:txBody>
      </p:sp>
      <p:sp>
        <p:nvSpPr>
          <p:cNvPr id="5" name="Rektangel: afrundede hjørner 4">
            <a:extLst>
              <a:ext uri="{FF2B5EF4-FFF2-40B4-BE49-F238E27FC236}">
                <a16:creationId xmlns:a16="http://schemas.microsoft.com/office/drawing/2014/main" id="{D78EA2E1-55C5-782B-7E75-D247C1043897}"/>
              </a:ext>
            </a:extLst>
          </p:cNvPr>
          <p:cNvSpPr/>
          <p:nvPr/>
        </p:nvSpPr>
        <p:spPr>
          <a:xfrm>
            <a:off x="737235" y="1690688"/>
            <a:ext cx="10359390"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Flere ressourcer til at løfte opgaven</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Flere uddannede medarbejdere i skole/institution</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Ressourcer til flere medarbejdere, mere støtte, bedre indretning, flere mellemformer </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Der skal følge ressourcer med barnet</a:t>
            </a:r>
          </a:p>
        </p:txBody>
      </p:sp>
      <p:sp>
        <p:nvSpPr>
          <p:cNvPr id="6" name="Rektangel: afrundede hjørner 5">
            <a:extLst>
              <a:ext uri="{FF2B5EF4-FFF2-40B4-BE49-F238E27FC236}">
                <a16:creationId xmlns:a16="http://schemas.microsoft.com/office/drawing/2014/main" id="{B2ECCEB2-26FE-3659-34C8-5A5491836C20}"/>
              </a:ext>
            </a:extLst>
          </p:cNvPr>
          <p:cNvSpPr/>
          <p:nvPr/>
        </p:nvSpPr>
        <p:spPr>
          <a:xfrm>
            <a:off x="737235" y="2907506"/>
            <a:ext cx="10359390"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kompetenceudvikling</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Efteruddannelse af lærere og pædagoger</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Pædagogfaglig specialviden hos pædagoger og lærere </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Fælles uddannelse og fælles mindset</a:t>
            </a:r>
          </a:p>
        </p:txBody>
      </p:sp>
      <p:sp>
        <p:nvSpPr>
          <p:cNvPr id="7" name="Rektangel: afrundede hjørner 6">
            <a:extLst>
              <a:ext uri="{FF2B5EF4-FFF2-40B4-BE49-F238E27FC236}">
                <a16:creationId xmlns:a16="http://schemas.microsoft.com/office/drawing/2014/main" id="{70DE879E-22D3-E085-A493-47DFEFE64DAD}"/>
              </a:ext>
            </a:extLst>
          </p:cNvPr>
          <p:cNvSpPr/>
          <p:nvPr/>
        </p:nvSpPr>
        <p:spPr>
          <a:xfrm>
            <a:off x="737235" y="4124325"/>
            <a:ext cx="10359390" cy="1192742"/>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Fokus på et stærkere samarbejde og kendskab på tværs </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Samle 0-18 års området </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Koordineret og struktureret inddragelse og samarbejde ml. relevante faggrupper (fra fødsel til skolestart) </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Åbenhed ml. dagtilbud og skole omkring barnets behov – hvordan øver vi i dagtilbud og tilpasser i skole</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Systematik dialog m. forældre, skole og dagtilbud </a:t>
            </a:r>
          </a:p>
        </p:txBody>
      </p:sp>
      <p:sp>
        <p:nvSpPr>
          <p:cNvPr id="8" name="Rektangel: afrundede hjørner 7">
            <a:extLst>
              <a:ext uri="{FF2B5EF4-FFF2-40B4-BE49-F238E27FC236}">
                <a16:creationId xmlns:a16="http://schemas.microsoft.com/office/drawing/2014/main" id="{932840E5-3F6D-858A-2EC3-4278BC413226}"/>
              </a:ext>
            </a:extLst>
          </p:cNvPr>
          <p:cNvSpPr/>
          <p:nvPr/>
        </p:nvSpPr>
        <p:spPr>
          <a:xfrm>
            <a:off x="737235" y="5490899"/>
            <a:ext cx="10359390"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Fokus på et tidligere samarbejde på tværs</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Tidlig samarbejde ml.  Dagtilbud, skole og forældre </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Tidlig afklaring af barnets udfordringer og kompetencer – så vi øver os, arbejder med det rigtige, tilpasser omgivelser m.m. Efteruddannelse af lærere og pædagoger</a:t>
            </a:r>
          </a:p>
        </p:txBody>
      </p:sp>
      <p:sp>
        <p:nvSpPr>
          <p:cNvPr id="3" name="Pladsholder til slidenummer 2">
            <a:extLst>
              <a:ext uri="{FF2B5EF4-FFF2-40B4-BE49-F238E27FC236}">
                <a16:creationId xmlns:a16="http://schemas.microsoft.com/office/drawing/2014/main" id="{08B8D06E-CD89-4DC1-D281-31A05545D804}"/>
              </a:ext>
            </a:extLst>
          </p:cNvPr>
          <p:cNvSpPr>
            <a:spLocks noGrp="1"/>
          </p:cNvSpPr>
          <p:nvPr>
            <p:ph type="sldNum" sz="quarter" idx="12"/>
          </p:nvPr>
        </p:nvSpPr>
        <p:spPr/>
        <p:txBody>
          <a:bodyPr/>
          <a:lstStyle/>
          <a:p>
            <a:fld id="{7CB0BF90-AB65-4868-B7F7-2D7D088B758C}" type="slidenum">
              <a:rPr lang="da-DK" smtClean="0"/>
              <a:t>34</a:t>
            </a:fld>
            <a:endParaRPr lang="da-DK"/>
          </a:p>
        </p:txBody>
      </p:sp>
    </p:spTree>
    <p:extLst>
      <p:ext uri="{BB962C8B-B14F-4D97-AF65-F5344CB8AC3E}">
        <p14:creationId xmlns:p14="http://schemas.microsoft.com/office/powerpoint/2010/main" val="280586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A963C-996B-8796-805E-85620F415481}"/>
              </a:ext>
            </a:extLst>
          </p:cNvPr>
          <p:cNvSpPr>
            <a:spLocks noGrp="1"/>
          </p:cNvSpPr>
          <p:nvPr>
            <p:ph type="title"/>
          </p:nvPr>
        </p:nvSpPr>
        <p:spPr>
          <a:xfrm>
            <a:off x="76200" y="33339"/>
            <a:ext cx="10515600" cy="711200"/>
          </a:xfrm>
        </p:spPr>
        <p:txBody>
          <a:bodyPr>
            <a:normAutofit/>
          </a:bodyPr>
          <a:lstStyle/>
          <a:p>
            <a:r>
              <a:rPr lang="da-DK" sz="1200" b="1" dirty="0">
                <a:solidFill>
                  <a:schemeClr val="bg1">
                    <a:lumMod val="65000"/>
                  </a:schemeClr>
                </a:solidFill>
                <a:effectLst/>
                <a:latin typeface="Verdana" panose="020B0604030504040204" pitchFamily="34" charset="0"/>
                <a:ea typeface="Verdana" panose="020B0604030504040204" pitchFamily="34" charset="0"/>
                <a:cs typeface="Times New Roman" panose="02020603050405020304" pitchFamily="18" charset="0"/>
              </a:rPr>
              <a:t>Anbefalinger til, hvad der med fordel kunne udvikles på/være nysgerrige på for at flere begynder i den lokale skole fremfor i specialtilbud? </a:t>
            </a:r>
            <a:endParaRPr lang="da-DK" sz="1200" b="1" dirty="0">
              <a:solidFill>
                <a:schemeClr val="bg1">
                  <a:lumMod val="65000"/>
                </a:schemeClr>
              </a:solidFill>
            </a:endParaRPr>
          </a:p>
        </p:txBody>
      </p:sp>
      <p:sp>
        <p:nvSpPr>
          <p:cNvPr id="5" name="Rektangel: afrundede hjørner 4">
            <a:extLst>
              <a:ext uri="{FF2B5EF4-FFF2-40B4-BE49-F238E27FC236}">
                <a16:creationId xmlns:a16="http://schemas.microsoft.com/office/drawing/2014/main" id="{D78EA2E1-55C5-782B-7E75-D247C1043897}"/>
              </a:ext>
            </a:extLst>
          </p:cNvPr>
          <p:cNvSpPr/>
          <p:nvPr/>
        </p:nvSpPr>
        <p:spPr>
          <a:xfrm>
            <a:off x="737235" y="981607"/>
            <a:ext cx="11031432"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Arbejde med forældrenes forståelsesramme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Udvide forståelsesramme om, at det ikke er en</a:t>
            </a:r>
            <a:r>
              <a:rPr lang="da-DK" sz="1000" kern="0" dirty="0">
                <a:solidFill>
                  <a:srgbClr val="002546"/>
                </a:solidFill>
                <a:latin typeface="Verdana"/>
                <a:ea typeface="Verdana" panose="020B0604030504040204" pitchFamily="34" charset="0"/>
                <a:cs typeface="Times New Roman" panose="02020603050405020304" pitchFamily="18" charset="0"/>
              </a:rPr>
              <a:t>ten eller – enten fuld integreret i almen ellers i inklusionscenter. </a:t>
            </a:r>
            <a:endPar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Udvide forståelsesrammen</a:t>
            </a:r>
            <a:r>
              <a:rPr lang="da-DK" sz="1000" kern="0" dirty="0">
                <a:solidFill>
                  <a:srgbClr val="002546"/>
                </a:solidFill>
                <a:latin typeface="Verdana"/>
                <a:ea typeface="Verdana" panose="020B0604030504040204" pitchFamily="34" charset="0"/>
                <a:cs typeface="Times New Roman" panose="02020603050405020304" pitchFamily="18" charset="0"/>
              </a:rPr>
              <a:t> generelt i forhold til, hvad folkeskolen skal rumme – så der er et øget samarbejde fra alle forældre om at lykkes med opgaven</a:t>
            </a:r>
            <a:endPar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B2ECCEB2-26FE-3659-34C8-5A5491836C20}"/>
              </a:ext>
            </a:extLst>
          </p:cNvPr>
          <p:cNvSpPr/>
          <p:nvPr/>
        </p:nvSpPr>
        <p:spPr>
          <a:xfrm>
            <a:off x="737235" y="2359556"/>
            <a:ext cx="10912898" cy="82073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Få spredt de gode historier ”hvor vi lykkes”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Få spredt de gode historier ud fra skoler: Mellemformer, deltagelsesmuligheder m.m. – især også til </a:t>
            </a:r>
            <a:r>
              <a:rPr kumimoji="0" lang="da-DK" sz="1000" b="0" i="0" u="none" strike="noStrike" kern="0" cap="none" spc="0" normalizeH="0" baseline="0" noProof="0" dirty="0" err="1">
                <a:ln>
                  <a:noFill/>
                </a:ln>
                <a:solidFill>
                  <a:srgbClr val="002546"/>
                </a:solidFill>
                <a:effectLst/>
                <a:uLnTx/>
                <a:uFillTx/>
                <a:latin typeface="Verdana"/>
                <a:ea typeface="Verdana" panose="020B0604030504040204" pitchFamily="34" charset="0"/>
                <a:cs typeface="Times New Roman" panose="02020603050405020304" pitchFamily="18" charset="0"/>
              </a:rPr>
              <a:t>foældre</a:t>
            </a: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a:t>
            </a:r>
          </a:p>
        </p:txBody>
      </p:sp>
      <p:sp>
        <p:nvSpPr>
          <p:cNvPr id="7" name="Rektangel: afrundede hjørner 6">
            <a:extLst>
              <a:ext uri="{FF2B5EF4-FFF2-40B4-BE49-F238E27FC236}">
                <a16:creationId xmlns:a16="http://schemas.microsoft.com/office/drawing/2014/main" id="{70DE879E-22D3-E085-A493-47DFEFE64DAD}"/>
              </a:ext>
            </a:extLst>
          </p:cNvPr>
          <p:cNvSpPr/>
          <p:nvPr/>
        </p:nvSpPr>
        <p:spPr>
          <a:xfrm>
            <a:off x="737235" y="3441039"/>
            <a:ext cx="11031432" cy="1192742"/>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100" b="1" dirty="0">
                <a:solidFill>
                  <a:srgbClr val="002546"/>
                </a:solidFill>
                <a:effectLst/>
                <a:latin typeface="Verdana" panose="020B0604030504040204" pitchFamily="34" charset="0"/>
                <a:ea typeface="Verdana" panose="020B0604030504040204" pitchFamily="34" charset="0"/>
                <a:cs typeface="Times New Roman" panose="02020603050405020304" pitchFamily="18" charset="0"/>
              </a:rPr>
              <a:t>Fælles forståelse og mindset blandt medarbejdere i skole, dagtilbud, PPL og forældre  </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Hvad er normalitetsbegrebet? Hvad er skoleparat? Eller skal vi snakke om skolemoden? Hvilke parametre måler vi på?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Den fælles </a:t>
            </a:r>
            <a:r>
              <a:rPr lang="da-DK" sz="1000" kern="0" dirty="0">
                <a:solidFill>
                  <a:srgbClr val="002546"/>
                </a:solidFill>
                <a:latin typeface="Verdana"/>
                <a:ea typeface="Verdana" panose="020B0604030504040204" pitchFamily="34" charset="0"/>
                <a:cs typeface="Times New Roman" panose="02020603050405020304" pitchFamily="18" charset="0"/>
              </a:rPr>
              <a:t>opgave: </a:t>
            </a: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En tydelighed for personale og forældre – hvad er det for en opgave folkeskolen har ”med plads til</a:t>
            </a:r>
            <a:r>
              <a:rPr lang="da-DK" sz="1000" kern="0" dirty="0">
                <a:solidFill>
                  <a:srgbClr val="002546"/>
                </a:solidFill>
                <a:latin typeface="Verdana"/>
                <a:ea typeface="Verdana" panose="020B0604030504040204" pitchFamily="34" charset="0"/>
                <a:cs typeface="Times New Roman" panose="02020603050405020304" pitchFamily="18" charset="0"/>
              </a:rPr>
              <a:t> alle” – og hvad betyder det. </a:t>
            </a:r>
            <a:endPar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p:txBody>
      </p:sp>
      <p:sp>
        <p:nvSpPr>
          <p:cNvPr id="8" name="Rektangel: afrundede hjørner 7">
            <a:extLst>
              <a:ext uri="{FF2B5EF4-FFF2-40B4-BE49-F238E27FC236}">
                <a16:creationId xmlns:a16="http://schemas.microsoft.com/office/drawing/2014/main" id="{932840E5-3F6D-858A-2EC3-4278BC413226}"/>
              </a:ext>
            </a:extLst>
          </p:cNvPr>
          <p:cNvSpPr/>
          <p:nvPr/>
        </p:nvSpPr>
        <p:spPr>
          <a:xfrm>
            <a:off x="737235" y="4968743"/>
            <a:ext cx="11031431"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Mere direkte fokus på den gode overgang</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Tryghed og genkendelighed i overgangen (</a:t>
            </a:r>
            <a:r>
              <a:rPr lang="da-DK" sz="1000" kern="0" dirty="0">
                <a:solidFill>
                  <a:srgbClr val="002546"/>
                </a:solidFill>
                <a:latin typeface="Verdana"/>
                <a:ea typeface="Verdana" panose="020B0604030504040204" pitchFamily="34" charset="0"/>
                <a:cs typeface="Times New Roman" panose="02020603050405020304" pitchFamily="18" charset="0"/>
              </a:rPr>
              <a:t>både mennesker og ikke mindst redskaber) </a:t>
            </a:r>
          </a:p>
          <a:p>
            <a:pPr marL="628650" lvl="1" indent="-171450">
              <a:spcAft>
                <a:spcPts val="6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Handleplan og det rigtige tilbud fra start – hvad skal der ske og hvordan. </a:t>
            </a: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Fokus på mestring</a:t>
            </a:r>
            <a:r>
              <a:rPr lang="da-DK" sz="1000" kern="0" dirty="0">
                <a:solidFill>
                  <a:srgbClr val="002546"/>
                </a:solidFill>
                <a:latin typeface="Verdana"/>
                <a:ea typeface="Verdana" panose="020B0604030504040204" pitchFamily="34" charset="0"/>
                <a:cs typeface="Times New Roman" panose="02020603050405020304" pitchFamily="18" charset="0"/>
              </a:rPr>
              <a:t>, så der ikke opleves nederlag fra start</a:t>
            </a:r>
          </a:p>
        </p:txBody>
      </p:sp>
      <p:sp>
        <p:nvSpPr>
          <p:cNvPr id="3" name="Pladsholder til slidenummer 2">
            <a:extLst>
              <a:ext uri="{FF2B5EF4-FFF2-40B4-BE49-F238E27FC236}">
                <a16:creationId xmlns:a16="http://schemas.microsoft.com/office/drawing/2014/main" id="{A4867B7E-31B5-22FF-6644-E11F51106C3C}"/>
              </a:ext>
            </a:extLst>
          </p:cNvPr>
          <p:cNvSpPr>
            <a:spLocks noGrp="1"/>
          </p:cNvSpPr>
          <p:nvPr>
            <p:ph type="sldNum" sz="quarter" idx="12"/>
          </p:nvPr>
        </p:nvSpPr>
        <p:spPr/>
        <p:txBody>
          <a:bodyPr/>
          <a:lstStyle/>
          <a:p>
            <a:fld id="{7CB0BF90-AB65-4868-B7F7-2D7D088B758C}" type="slidenum">
              <a:rPr lang="da-DK" smtClean="0"/>
              <a:t>35</a:t>
            </a:fld>
            <a:endParaRPr lang="da-DK"/>
          </a:p>
        </p:txBody>
      </p:sp>
    </p:spTree>
    <p:extLst>
      <p:ext uri="{BB962C8B-B14F-4D97-AF65-F5344CB8AC3E}">
        <p14:creationId xmlns:p14="http://schemas.microsoft.com/office/powerpoint/2010/main" val="211308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A963C-996B-8796-805E-85620F415481}"/>
              </a:ext>
            </a:extLst>
          </p:cNvPr>
          <p:cNvSpPr>
            <a:spLocks noGrp="1"/>
          </p:cNvSpPr>
          <p:nvPr>
            <p:ph type="title"/>
          </p:nvPr>
        </p:nvSpPr>
        <p:spPr>
          <a:xfrm>
            <a:off x="76200" y="33339"/>
            <a:ext cx="10515600" cy="711200"/>
          </a:xfrm>
        </p:spPr>
        <p:txBody>
          <a:bodyPr>
            <a:normAutofit/>
          </a:bodyPr>
          <a:lstStyle/>
          <a:p>
            <a:r>
              <a:rPr lang="da-DK" sz="1200" b="1" dirty="0">
                <a:solidFill>
                  <a:schemeClr val="bg1">
                    <a:lumMod val="65000"/>
                  </a:schemeClr>
                </a:solidFill>
                <a:effectLst/>
                <a:latin typeface="Verdana" panose="020B0604030504040204" pitchFamily="34" charset="0"/>
                <a:ea typeface="Verdana" panose="020B0604030504040204" pitchFamily="34" charset="0"/>
                <a:cs typeface="Times New Roman" panose="02020603050405020304" pitchFamily="18" charset="0"/>
              </a:rPr>
              <a:t>Anbefalinger til, hvad der med fordel kunne udvikles på/være nysgerrige på for at flere begynder i den lokale skole fremfor i specialtilbud? </a:t>
            </a:r>
            <a:endParaRPr lang="da-DK" sz="1200" b="1" dirty="0">
              <a:solidFill>
                <a:schemeClr val="bg1">
                  <a:lumMod val="65000"/>
                </a:schemeClr>
              </a:solidFill>
            </a:endParaRPr>
          </a:p>
        </p:txBody>
      </p:sp>
      <p:sp>
        <p:nvSpPr>
          <p:cNvPr id="5" name="Rektangel: afrundede hjørner 4">
            <a:extLst>
              <a:ext uri="{FF2B5EF4-FFF2-40B4-BE49-F238E27FC236}">
                <a16:creationId xmlns:a16="http://schemas.microsoft.com/office/drawing/2014/main" id="{D78EA2E1-55C5-782B-7E75-D247C1043897}"/>
              </a:ext>
            </a:extLst>
          </p:cNvPr>
          <p:cNvSpPr/>
          <p:nvPr/>
        </p:nvSpPr>
        <p:spPr>
          <a:xfrm>
            <a:off x="737235" y="981607"/>
            <a:ext cx="11031432"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At skolerne har mulighed for at tilpasse læringsmiljø til den børnegruppe de får fra dag 1</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Mulighed for mindre klasser/mindre sammenhænge i både undervisning, SFO og frikvarterer</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sz="1000" kern="0" dirty="0">
                <a:solidFill>
                  <a:srgbClr val="002546"/>
                </a:solidFill>
                <a:latin typeface="Verdana"/>
                <a:ea typeface="Verdana" panose="020B0604030504040204" pitchFamily="34" charset="0"/>
                <a:cs typeface="Times New Roman" panose="02020603050405020304" pitchFamily="18" charset="0"/>
              </a:rPr>
              <a:t>Fleksibel tilpasning af læringsmiljøer så de passer til børnenes forudsætninger og behov </a:t>
            </a:r>
            <a:endPar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Mulighed for mellemformer fra dag 1 i 0. klasse – uden det sluger alle skolens midler til mellemformer </a:t>
            </a:r>
          </a:p>
        </p:txBody>
      </p:sp>
      <p:sp>
        <p:nvSpPr>
          <p:cNvPr id="6" name="Rektangel: afrundede hjørner 5">
            <a:extLst>
              <a:ext uri="{FF2B5EF4-FFF2-40B4-BE49-F238E27FC236}">
                <a16:creationId xmlns:a16="http://schemas.microsoft.com/office/drawing/2014/main" id="{B2ECCEB2-26FE-3659-34C8-5A5491836C20}"/>
              </a:ext>
            </a:extLst>
          </p:cNvPr>
          <p:cNvSpPr/>
          <p:nvPr/>
        </p:nvSpPr>
        <p:spPr>
          <a:xfrm>
            <a:off x="737235" y="2359556"/>
            <a:ext cx="10912898" cy="1057405"/>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Skoleudsættelse som en aktiv mulighed </a:t>
            </a:r>
          </a:p>
          <a:p>
            <a:pPr marL="628650" lvl="1" indent="-171450">
              <a:lnSpc>
                <a:spcPct val="115000"/>
              </a:lnSpc>
              <a:spcAft>
                <a:spcPts val="1000"/>
              </a:spcAft>
              <a:buFont typeface="Arial" panose="020B0604020202020204" pitchFamily="34" charset="0"/>
              <a:buChar cha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Skoleudsættelse kan for de yngste (november/december børn) gøre dem mere parat till skole. </a:t>
            </a:r>
          </a:p>
          <a:p>
            <a:pPr marL="628650" lvl="1" indent="-171450">
              <a:lnSpc>
                <a:spcPct val="115000"/>
              </a:lnSpc>
              <a:spcAft>
                <a:spcPts val="1000"/>
              </a:spcAft>
              <a:buFont typeface="Arial" panose="020B0604020202020204" pitchFamily="34" charset="0"/>
              <a:buChar char="•"/>
            </a:pPr>
            <a:r>
              <a:rPr lang="da-DK" sz="1000" kern="0" dirty="0">
                <a:solidFill>
                  <a:srgbClr val="002546"/>
                </a:solidFill>
                <a:latin typeface="Verdana"/>
                <a:ea typeface="Verdana" panose="020B0604030504040204" pitchFamily="34" charset="0"/>
                <a:cs typeface="Times New Roman" panose="02020603050405020304" pitchFamily="18" charset="0"/>
              </a:rPr>
              <a:t>ADHD kan sætte et barn op til 1,5 år tilbage i udvikling</a:t>
            </a:r>
            <a:endPar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70DE879E-22D3-E085-A493-47DFEFE64DAD}"/>
              </a:ext>
            </a:extLst>
          </p:cNvPr>
          <p:cNvSpPr/>
          <p:nvPr/>
        </p:nvSpPr>
        <p:spPr>
          <a:xfrm>
            <a:off x="737234" y="3640665"/>
            <a:ext cx="11031432" cy="1192742"/>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100" b="1" dirty="0">
                <a:solidFill>
                  <a:srgbClr val="002546"/>
                </a:solidFill>
                <a:effectLst/>
                <a:latin typeface="Verdana" panose="020B0604030504040204" pitchFamily="34" charset="0"/>
                <a:ea typeface="Verdana" panose="020B0604030504040204" pitchFamily="34" charset="0"/>
                <a:cs typeface="Times New Roman" panose="02020603050405020304" pitchFamily="18" charset="0"/>
              </a:rPr>
              <a:t>Lave et flowchart, så det passer til børn med særlige behov </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15000"/>
              </a:lnSpc>
              <a:spcAft>
                <a:spcPts val="10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For at sikre en ensretning på tværs af kommunen og sikre, at der bliver lavet de mest kvalificerede overgange for børnene, så bør der laves et flowchart i forhold til overgange for børn med særlige behov. Heri, hvilke roller og ansvar både dagtilbud og skole har. Det er vigtigt i dette arbejde at være nysgerrig på de steder, hvor det går godt og lærer af dette.</a:t>
            </a:r>
          </a:p>
        </p:txBody>
      </p:sp>
      <p:sp>
        <p:nvSpPr>
          <p:cNvPr id="3" name="Pladsholder til slidenummer 2">
            <a:extLst>
              <a:ext uri="{FF2B5EF4-FFF2-40B4-BE49-F238E27FC236}">
                <a16:creationId xmlns:a16="http://schemas.microsoft.com/office/drawing/2014/main" id="{B3428ED9-A207-C885-2CDD-A95AAA7203AE}"/>
              </a:ext>
            </a:extLst>
          </p:cNvPr>
          <p:cNvSpPr>
            <a:spLocks noGrp="1"/>
          </p:cNvSpPr>
          <p:nvPr>
            <p:ph type="sldNum" sz="quarter" idx="12"/>
          </p:nvPr>
        </p:nvSpPr>
        <p:spPr/>
        <p:txBody>
          <a:bodyPr/>
          <a:lstStyle/>
          <a:p>
            <a:fld id="{7CB0BF90-AB65-4868-B7F7-2D7D088B758C}" type="slidenum">
              <a:rPr lang="da-DK" smtClean="0"/>
              <a:t>36</a:t>
            </a:fld>
            <a:endParaRPr lang="da-DK"/>
          </a:p>
        </p:txBody>
      </p:sp>
    </p:spTree>
    <p:extLst>
      <p:ext uri="{BB962C8B-B14F-4D97-AF65-F5344CB8AC3E}">
        <p14:creationId xmlns:p14="http://schemas.microsoft.com/office/powerpoint/2010/main" val="52904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A963C-996B-8796-805E-85620F415481}"/>
              </a:ext>
            </a:extLst>
          </p:cNvPr>
          <p:cNvSpPr>
            <a:spLocks noGrp="1"/>
          </p:cNvSpPr>
          <p:nvPr>
            <p:ph type="title"/>
          </p:nvPr>
        </p:nvSpPr>
        <p:spPr>
          <a:xfrm>
            <a:off x="838200" y="168279"/>
            <a:ext cx="10515600" cy="1325563"/>
          </a:xfrm>
        </p:spPr>
        <p:txBody>
          <a:bodyPr/>
          <a:lstStyle/>
          <a:p>
            <a:r>
              <a:rPr lang="da-DK" sz="1800" dirty="0">
                <a:effectLst/>
                <a:latin typeface="Verdana" panose="020B0604030504040204" pitchFamily="34" charset="0"/>
                <a:ea typeface="Verdana" panose="020B0604030504040204" pitchFamily="34" charset="0"/>
                <a:cs typeface="Times New Roman" panose="02020603050405020304" pitchFamily="18" charset="0"/>
              </a:rPr>
              <a:t>Anbefalinger til, hvad der med fordel kan udvikles på/være nysgerrige på for at sikre en endnu bedre overgang fra børnehave til skole for børn med særlige behov? </a:t>
            </a:r>
            <a:endParaRPr lang="da-DK" dirty="0"/>
          </a:p>
        </p:txBody>
      </p:sp>
      <p:sp>
        <p:nvSpPr>
          <p:cNvPr id="5" name="Rektangel: afrundede hjørner 4">
            <a:extLst>
              <a:ext uri="{FF2B5EF4-FFF2-40B4-BE49-F238E27FC236}">
                <a16:creationId xmlns:a16="http://schemas.microsoft.com/office/drawing/2014/main" id="{D78EA2E1-55C5-782B-7E75-D247C1043897}"/>
              </a:ext>
            </a:extLst>
          </p:cNvPr>
          <p:cNvSpPr/>
          <p:nvPr/>
        </p:nvSpPr>
        <p:spPr>
          <a:xfrm>
            <a:off x="737235" y="1276486"/>
            <a:ext cx="10616564"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da-DK" sz="1100" b="1" dirty="0">
                <a:solidFill>
                  <a:srgbClr val="002546"/>
                </a:solidFill>
                <a:effectLst/>
                <a:latin typeface="Verdana" panose="020B0604030504040204" pitchFamily="34" charset="0"/>
                <a:ea typeface="Verdana" panose="020B0604030504040204" pitchFamily="34" charset="0"/>
                <a:cs typeface="Times New Roman" panose="02020603050405020304" pitchFamily="18" charset="0"/>
              </a:rPr>
              <a:t>Fokus på et tidligere og stærkere samarbejde og kendskab på tværs </a:t>
            </a:r>
            <a:endPar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Større viden om hinandens hverdag/arbejdsmetoder/praksis – nemmere at samarbejde, lære af hinanden og overføre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a-DK" sz="1000" kern="0" dirty="0">
                <a:solidFill>
                  <a:srgbClr val="002546"/>
                </a:solidFill>
                <a:latin typeface="Verdana"/>
                <a:ea typeface="Verdana" panose="020B0604030504040204" pitchFamily="34" charset="0"/>
                <a:cs typeface="Times New Roman" panose="02020603050405020304" pitchFamily="18" charset="0"/>
              </a:rPr>
              <a:t>Tydelig struktur for et formaliseret arbejde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Starte et førskole samarbejde tidligere med systematiske møder med deltagelse af skoler</a:t>
            </a:r>
          </a:p>
        </p:txBody>
      </p:sp>
      <p:sp>
        <p:nvSpPr>
          <p:cNvPr id="6" name="Rektangel: afrundede hjørner 5">
            <a:extLst>
              <a:ext uri="{FF2B5EF4-FFF2-40B4-BE49-F238E27FC236}">
                <a16:creationId xmlns:a16="http://schemas.microsoft.com/office/drawing/2014/main" id="{B2ECCEB2-26FE-3659-34C8-5A5491836C20}"/>
              </a:ext>
            </a:extLst>
          </p:cNvPr>
          <p:cNvSpPr/>
          <p:nvPr/>
        </p:nvSpPr>
        <p:spPr>
          <a:xfrm>
            <a:off x="737234" y="3605342"/>
            <a:ext cx="10721342" cy="820209"/>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Sikre en viden rundt om hele barnet</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Vi skal sikre at viden ikke går tabt og vi har viden rundt om hele barnet – fra fødsel til skolestart </a:t>
            </a:r>
            <a:r>
              <a:rPr lang="da-DK" sz="1000" kern="0" dirty="0">
                <a:solidFill>
                  <a:srgbClr val="002546"/>
                </a:solidFill>
                <a:latin typeface="Verdana"/>
                <a:ea typeface="Verdana" panose="020B0604030504040204" pitchFamily="34" charset="0"/>
                <a:cs typeface="Times New Roman" panose="02020603050405020304" pitchFamily="18" charset="0"/>
              </a:rPr>
              <a:t>(forældrenes ressourcer, omgivelserne, opvækst m.m.)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Åbne op for IT s</a:t>
            </a:r>
            <a:r>
              <a:rPr lang="da-DK" sz="1000" kern="0" dirty="0" err="1">
                <a:solidFill>
                  <a:srgbClr val="002546"/>
                </a:solidFill>
                <a:latin typeface="Verdana"/>
                <a:ea typeface="Verdana" panose="020B0604030504040204" pitchFamily="34" charset="0"/>
                <a:cs typeface="Times New Roman" panose="02020603050405020304" pitchFamily="18" charset="0"/>
              </a:rPr>
              <a:t>ystemer</a:t>
            </a:r>
            <a:r>
              <a:rPr lang="da-DK" sz="1000" kern="0" dirty="0">
                <a:solidFill>
                  <a:srgbClr val="002546"/>
                </a:solidFill>
                <a:latin typeface="Verdana"/>
                <a:ea typeface="Verdana" panose="020B0604030504040204" pitchFamily="34" charset="0"/>
                <a:cs typeface="Times New Roman" panose="02020603050405020304" pitchFamily="18" charset="0"/>
              </a:rPr>
              <a:t>, så man nemmere kan få en bred forståelse af barnet og dets </a:t>
            </a:r>
            <a:r>
              <a:rPr lang="da-DK" sz="1000" kern="0" dirty="0" err="1">
                <a:solidFill>
                  <a:srgbClr val="002546"/>
                </a:solidFill>
                <a:latin typeface="Verdana"/>
                <a:ea typeface="Verdana" panose="020B0604030504040204" pitchFamily="34" charset="0"/>
                <a:cs typeface="Times New Roman" panose="02020603050405020304" pitchFamily="18" charset="0"/>
              </a:rPr>
              <a:t>kontekat</a:t>
            </a:r>
            <a:r>
              <a:rPr lang="da-DK" sz="1000" kern="0" dirty="0">
                <a:solidFill>
                  <a:srgbClr val="002546"/>
                </a:solidFill>
                <a:latin typeface="Verdana"/>
                <a:ea typeface="Verdana" panose="020B0604030504040204" pitchFamily="34" charset="0"/>
                <a:cs typeface="Times New Roman" panose="02020603050405020304" pitchFamily="18" charset="0"/>
              </a:rPr>
              <a:t> </a:t>
            </a:r>
            <a:endPar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70DE879E-22D3-E085-A493-47DFEFE64DAD}"/>
              </a:ext>
            </a:extLst>
          </p:cNvPr>
          <p:cNvSpPr/>
          <p:nvPr/>
        </p:nvSpPr>
        <p:spPr>
          <a:xfrm>
            <a:off x="737234" y="4543950"/>
            <a:ext cx="10721341" cy="820208"/>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Arbejde med differentierede overgange</a:t>
            </a:r>
          </a:p>
          <a:p>
            <a:pPr marL="628650" lvl="1" indent="-171450">
              <a:lnSpc>
                <a:spcPct val="115000"/>
              </a:lnSpc>
              <a:spcAft>
                <a:spcPts val="1000"/>
              </a:spcAft>
              <a:buFont typeface="Arial" panose="020B0604020202020204" pitchFamily="34" charset="0"/>
              <a:buChar char="•"/>
            </a:pPr>
            <a:r>
              <a:rPr lang="da-DK" sz="1000" dirty="0">
                <a:latin typeface="Verdana" panose="020B0604030504040204" pitchFamily="34" charset="0"/>
                <a:ea typeface="Verdana" panose="020B0604030504040204" pitchFamily="34" charset="0"/>
                <a:cs typeface="Times New Roman" panose="02020603050405020304" pitchFamily="18" charset="0"/>
              </a:rPr>
              <a:t>N</a:t>
            </a:r>
            <a:r>
              <a:rPr lang="da-DK" sz="1000" dirty="0">
                <a:effectLst/>
                <a:latin typeface="Verdana" panose="020B0604030504040204" pitchFamily="34" charset="0"/>
                <a:ea typeface="Verdana" panose="020B0604030504040204" pitchFamily="34" charset="0"/>
                <a:cs typeface="Times New Roman" panose="02020603050405020304" pitchFamily="18" charset="0"/>
              </a:rPr>
              <a:t>ogle brug for et ekstra møde med personale i skole, flere besøg, overgangsarbejde med noget personale i både daginstitution og skole. </a:t>
            </a:r>
          </a:p>
        </p:txBody>
      </p:sp>
      <p:sp>
        <p:nvSpPr>
          <p:cNvPr id="8" name="Rektangel: afrundede hjørner 7">
            <a:extLst>
              <a:ext uri="{FF2B5EF4-FFF2-40B4-BE49-F238E27FC236}">
                <a16:creationId xmlns:a16="http://schemas.microsoft.com/office/drawing/2014/main" id="{932840E5-3F6D-858A-2EC3-4278BC413226}"/>
              </a:ext>
            </a:extLst>
          </p:cNvPr>
          <p:cNvSpPr/>
          <p:nvPr/>
        </p:nvSpPr>
        <p:spPr>
          <a:xfrm>
            <a:off x="737235" y="5533227"/>
            <a:ext cx="10721340"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Mere glidende overgange mellem børnehave og skole</a:t>
            </a:r>
          </a:p>
          <a:p>
            <a:pPr marL="800100" lvl="1" indent="-342900">
              <a:lnSpc>
                <a:spcPts val="1400"/>
              </a:lnSpc>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Mere sammenhæng fra ”fri leg” til ”læringsparathed” – det er et fokus der skifter. Men en fælles forståelse for, hvad det betyder og hvad der er børnehave, 0. klasse og 1. klasses opgave. </a:t>
            </a:r>
          </a:p>
          <a:p>
            <a:pPr marL="800100" lvl="1" indent="-342900">
              <a:lnSpc>
                <a:spcPts val="1400"/>
              </a:lnSpc>
              <a:spcAft>
                <a:spcPts val="10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Mere glidende overgang mellem dagtilbud og skole (dermed nemmere også at få stilladset omkring barnet med” </a:t>
            </a:r>
          </a:p>
        </p:txBody>
      </p:sp>
      <p:sp>
        <p:nvSpPr>
          <p:cNvPr id="3" name="Rektangel: afrundede hjørner 2">
            <a:extLst>
              <a:ext uri="{FF2B5EF4-FFF2-40B4-BE49-F238E27FC236}">
                <a16:creationId xmlns:a16="http://schemas.microsoft.com/office/drawing/2014/main" id="{945BF33E-6A38-DAA2-1669-5CBD269559CA}"/>
              </a:ext>
            </a:extLst>
          </p:cNvPr>
          <p:cNvSpPr/>
          <p:nvPr/>
        </p:nvSpPr>
        <p:spPr>
          <a:xfrm>
            <a:off x="737234" y="2524457"/>
            <a:ext cx="10616565" cy="820208"/>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100" b="1" dirty="0">
                <a:solidFill>
                  <a:srgbClr val="002546"/>
                </a:solidFill>
                <a:latin typeface="Verdana" panose="020B0604030504040204" pitchFamily="34" charset="0"/>
                <a:ea typeface="Verdana" panose="020B0604030504040204" pitchFamily="34" charset="0"/>
                <a:cs typeface="Times New Roman" panose="02020603050405020304" pitchFamily="18" charset="0"/>
              </a:rPr>
              <a:t>M</a:t>
            </a:r>
            <a:r>
              <a:rPr lang="da-DK" sz="1100" b="1" dirty="0">
                <a:solidFill>
                  <a:srgbClr val="002546"/>
                </a:solidFill>
                <a:effectLst/>
                <a:latin typeface="Verdana" panose="020B0604030504040204" pitchFamily="34" charset="0"/>
                <a:ea typeface="Verdana" panose="020B0604030504040204" pitchFamily="34" charset="0"/>
                <a:cs typeface="Times New Roman" panose="02020603050405020304" pitchFamily="18" charset="0"/>
              </a:rPr>
              <a:t>ulighed for en hel åben og faglig snak skole og dagtilbud imellem uden forældrene </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da-DK" sz="1000" dirty="0">
                <a:latin typeface="Verdana" panose="020B0604030504040204" pitchFamily="34" charset="0"/>
                <a:ea typeface="Verdana" panose="020B0604030504040204" pitchFamily="34" charset="0"/>
                <a:cs typeface="Times New Roman" panose="02020603050405020304" pitchFamily="18" charset="0"/>
              </a:rPr>
              <a:t>Dilemmafyldt som skole på den ene side at have brug for at vide alt om barnet (kompetencer og udfordringer) og have en ærlig dialog omkring dette og samtidig gøre forældre trygge i at starte på skolen.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A9E0EB1D-E224-6DDE-8430-965F928D2BC1}"/>
              </a:ext>
            </a:extLst>
          </p:cNvPr>
          <p:cNvSpPr>
            <a:spLocks noGrp="1"/>
          </p:cNvSpPr>
          <p:nvPr>
            <p:ph type="sldNum" sz="quarter" idx="12"/>
          </p:nvPr>
        </p:nvSpPr>
        <p:spPr/>
        <p:txBody>
          <a:bodyPr/>
          <a:lstStyle/>
          <a:p>
            <a:fld id="{7CB0BF90-AB65-4868-B7F7-2D7D088B758C}" type="slidenum">
              <a:rPr lang="da-DK" smtClean="0"/>
              <a:t>37</a:t>
            </a:fld>
            <a:endParaRPr lang="da-DK"/>
          </a:p>
        </p:txBody>
      </p:sp>
    </p:spTree>
    <p:extLst>
      <p:ext uri="{BB962C8B-B14F-4D97-AF65-F5344CB8AC3E}">
        <p14:creationId xmlns:p14="http://schemas.microsoft.com/office/powerpoint/2010/main" val="41965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A963C-996B-8796-805E-85620F415481}"/>
              </a:ext>
            </a:extLst>
          </p:cNvPr>
          <p:cNvSpPr>
            <a:spLocks noGrp="1"/>
          </p:cNvSpPr>
          <p:nvPr>
            <p:ph type="title"/>
          </p:nvPr>
        </p:nvSpPr>
        <p:spPr>
          <a:xfrm>
            <a:off x="123825" y="186267"/>
            <a:ext cx="10515600" cy="680766"/>
          </a:xfrm>
        </p:spPr>
        <p:txBody>
          <a:bodyPr>
            <a:normAutofit/>
          </a:bodyPr>
          <a:lstStyle/>
          <a:p>
            <a:r>
              <a:rPr lang="da-DK" sz="1200" b="1" dirty="0">
                <a:solidFill>
                  <a:schemeClr val="bg1">
                    <a:lumMod val="65000"/>
                  </a:schemeClr>
                </a:solidFill>
                <a:effectLst/>
                <a:latin typeface="Verdana" panose="020B0604030504040204" pitchFamily="34" charset="0"/>
                <a:ea typeface="Verdana" panose="020B0604030504040204" pitchFamily="34" charset="0"/>
                <a:cs typeface="Times New Roman" panose="02020603050405020304" pitchFamily="18" charset="0"/>
              </a:rPr>
              <a:t>Anbefalinger til, hvad der med fordel kan udvikles på/være nysgerrige på for at sikre en endnu bedre overgang fra børnehave til skole for børn med særlige behov? </a:t>
            </a:r>
            <a:endParaRPr lang="da-DK" sz="1200" b="1" dirty="0">
              <a:solidFill>
                <a:schemeClr val="bg1">
                  <a:lumMod val="65000"/>
                </a:schemeClr>
              </a:solidFill>
            </a:endParaRPr>
          </a:p>
        </p:txBody>
      </p:sp>
      <p:sp>
        <p:nvSpPr>
          <p:cNvPr id="5" name="Rektangel: afrundede hjørner 4">
            <a:extLst>
              <a:ext uri="{FF2B5EF4-FFF2-40B4-BE49-F238E27FC236}">
                <a16:creationId xmlns:a16="http://schemas.microsoft.com/office/drawing/2014/main" id="{D78EA2E1-55C5-782B-7E75-D247C1043897}"/>
              </a:ext>
            </a:extLst>
          </p:cNvPr>
          <p:cNvSpPr/>
          <p:nvPr/>
        </p:nvSpPr>
        <p:spPr>
          <a:xfrm>
            <a:off x="737235" y="1019439"/>
            <a:ext cx="10359390"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100" b="1" i="0" u="none" strike="noStrike" kern="1200" cap="none" spc="0" normalizeH="0" baseline="0" noProof="0" dirty="0">
                <a:ln>
                  <a:noFill/>
                </a:ln>
                <a:solidFill>
                  <a:srgbClr val="002546"/>
                </a:solidFill>
                <a:effectLst/>
                <a:uLnTx/>
                <a:uFillTx/>
                <a:latin typeface="Verdana" panose="020B0604030504040204" pitchFamily="34" charset="0"/>
                <a:ea typeface="Verdana" panose="020B0604030504040204" pitchFamily="34" charset="0"/>
                <a:cs typeface="Times New Roman" panose="02020603050405020304" pitchFamily="18" charset="0"/>
              </a:rPr>
              <a:t>Gennemgående personer i overgangen fra børnehave til skole</a:t>
            </a:r>
          </a:p>
          <a:p>
            <a:pPr marL="628650" lvl="1" indent="-171450">
              <a:spcAft>
                <a:spcPts val="600"/>
              </a:spcAft>
              <a:buFont typeface="Arial" panose="020B0604020202020204" pitchFamily="34" charset="0"/>
              <a:buChar char="•"/>
            </a:pPr>
            <a:r>
              <a:rPr kumimoji="0" lang="da-DK" sz="1000" i="0" u="none" strike="noStrike" kern="0" cap="none" spc="0" normalizeH="0" baseline="0" noProof="0" dirty="0">
                <a:ln>
                  <a:noFill/>
                </a:ln>
                <a:solidFill>
                  <a:srgbClr val="002546"/>
                </a:solidFill>
                <a:effectLst/>
                <a:uLnTx/>
                <a:uFillTx/>
                <a:latin typeface="Verdana" panose="020B0604030504040204" pitchFamily="34" charset="0"/>
                <a:ea typeface="Verdana" panose="020B0604030504040204" pitchFamily="34" charset="0"/>
                <a:cs typeface="Times New Roman" panose="02020603050405020304" pitchFamily="18" charset="0"/>
              </a:rPr>
              <a:t>Kigge på den gamle aftale mellem børnehave og skole/SFO – medarbejder i børnehave med til at modtage børn i skolen mandag i uge 31. </a:t>
            </a:r>
          </a:p>
          <a:p>
            <a:pPr marL="628650" lvl="1" indent="-171450">
              <a:spcAft>
                <a:spcPts val="600"/>
              </a:spcAft>
              <a:buFont typeface="Arial" panose="020B0604020202020204" pitchFamily="34" charset="0"/>
              <a:buChar char="•"/>
            </a:pPr>
            <a:r>
              <a:rPr lang="da-DK" sz="1000" kern="0" dirty="0">
                <a:solidFill>
                  <a:srgbClr val="002546"/>
                </a:solidFill>
                <a:latin typeface="Verdana" panose="020B0604030504040204" pitchFamily="34" charset="0"/>
                <a:ea typeface="Verdana" panose="020B0604030504040204" pitchFamily="34" charset="0"/>
                <a:cs typeface="Times New Roman" panose="02020603050405020304" pitchFamily="18" charset="0"/>
              </a:rPr>
              <a:t>Gennemgående nøglepersoner på tværs af skole og dagtilbud (0-18 års perspektiv) – eks. samme PPL medarbejdere </a:t>
            </a:r>
          </a:p>
          <a:p>
            <a:pPr marL="628650" lvl="1" indent="-171450">
              <a:spcAft>
                <a:spcPts val="600"/>
              </a:spcAft>
              <a:buFont typeface="Arial" panose="020B0604020202020204" pitchFamily="34" charset="0"/>
              <a:buChar char="•"/>
            </a:pPr>
            <a:r>
              <a:rPr kumimoji="0" lang="da-DK" sz="1000" i="0" u="none" strike="noStrike" kern="0" cap="none" spc="0" normalizeH="0" baseline="0" noProof="0" dirty="0">
                <a:ln>
                  <a:noFill/>
                </a:ln>
                <a:solidFill>
                  <a:srgbClr val="002546"/>
                </a:solidFill>
                <a:effectLst/>
                <a:uLnTx/>
                <a:uFillTx/>
                <a:latin typeface="Verdana" panose="020B0604030504040204" pitchFamily="34" charset="0"/>
                <a:ea typeface="Verdana" panose="020B0604030504040204" pitchFamily="34" charset="0"/>
                <a:cs typeface="Times New Roman" panose="02020603050405020304" pitchFamily="18" charset="0"/>
              </a:rPr>
              <a:t>Ressourcer til overgangsvoksen der kan hjælpe med at få </a:t>
            </a:r>
            <a:r>
              <a:rPr lang="da-DK" sz="1000" kern="0" dirty="0">
                <a:solidFill>
                  <a:srgbClr val="002546"/>
                </a:solidFill>
                <a:latin typeface="Verdana" panose="020B0604030504040204" pitchFamily="34" charset="0"/>
                <a:ea typeface="Verdana" panose="020B0604030504040204" pitchFamily="34" charset="0"/>
                <a:cs typeface="Times New Roman" panose="02020603050405020304" pitchFamily="18" charset="0"/>
              </a:rPr>
              <a:t>stilladserne bygget op i skolen (læringsvejleder, tværgående medarbejder, medarbejder fra børnehave med den første tid i skole m.m.) </a:t>
            </a:r>
            <a:endParaRPr kumimoji="0" lang="da-DK" sz="100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p:txBody>
      </p:sp>
      <p:sp>
        <p:nvSpPr>
          <p:cNvPr id="6" name="Rektangel: afrundede hjørner 5">
            <a:extLst>
              <a:ext uri="{FF2B5EF4-FFF2-40B4-BE49-F238E27FC236}">
                <a16:creationId xmlns:a16="http://schemas.microsoft.com/office/drawing/2014/main" id="{B2ECCEB2-26FE-3659-34C8-5A5491836C20}"/>
              </a:ext>
            </a:extLst>
          </p:cNvPr>
          <p:cNvSpPr/>
          <p:nvPr/>
        </p:nvSpPr>
        <p:spPr>
          <a:xfrm>
            <a:off x="737235" y="2321186"/>
            <a:ext cx="10359390" cy="820209"/>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da-DK" sz="1100" b="1" dirty="0">
                <a:solidFill>
                  <a:srgbClr val="002546"/>
                </a:solidFill>
                <a:effectLst/>
                <a:latin typeface="Verdana" panose="020B0604030504040204" pitchFamily="34" charset="0"/>
                <a:ea typeface="Verdana" panose="020B0604030504040204" pitchFamily="34" charset="0"/>
                <a:cs typeface="Times New Roman" panose="02020603050405020304" pitchFamily="18" charset="0"/>
              </a:rPr>
              <a:t>Formaliseret arbejde mellem vejledningspædagoger i dagtilbud og læringsvejledere i skole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Et formaliseret arbejde </a:t>
            </a:r>
            <a:r>
              <a:rPr lang="da-DK" sz="1000" kern="0" dirty="0">
                <a:solidFill>
                  <a:srgbClr val="002546"/>
                </a:solidFill>
                <a:latin typeface="Verdana"/>
                <a:ea typeface="Verdana" panose="020B0604030504040204" pitchFamily="34" charset="0"/>
                <a:cs typeface="Times New Roman" panose="02020603050405020304" pitchFamily="18" charset="0"/>
              </a:rPr>
              <a:t>her kan være med til at bygge bro børnehave og skole imellem, da de ofte har centrale roller i overgangen</a:t>
            </a:r>
            <a:endParaRPr kumimoji="0" lang="da-DK" sz="1000" b="0"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endParaRPr>
          </a:p>
        </p:txBody>
      </p:sp>
      <p:sp>
        <p:nvSpPr>
          <p:cNvPr id="7" name="Rektangel: afrundede hjørner 6">
            <a:extLst>
              <a:ext uri="{FF2B5EF4-FFF2-40B4-BE49-F238E27FC236}">
                <a16:creationId xmlns:a16="http://schemas.microsoft.com/office/drawing/2014/main" id="{70DE879E-22D3-E085-A493-47DFEFE64DAD}"/>
              </a:ext>
            </a:extLst>
          </p:cNvPr>
          <p:cNvSpPr/>
          <p:nvPr/>
        </p:nvSpPr>
        <p:spPr>
          <a:xfrm>
            <a:off x="737235" y="3306502"/>
            <a:ext cx="10359390" cy="820208"/>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Evaluering på tidligere</a:t>
            </a:r>
            <a:r>
              <a:rPr lang="da-DK" sz="1100" b="1" kern="0" dirty="0">
                <a:solidFill>
                  <a:srgbClr val="002546"/>
                </a:solidFill>
                <a:latin typeface="Verdana"/>
                <a:ea typeface="Verdana" panose="020B0604030504040204" pitchFamily="34" charset="0"/>
                <a:cs typeface="Times New Roman" panose="02020603050405020304" pitchFamily="18" charset="0"/>
              </a:rPr>
              <a:t> </a:t>
            </a: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overgange</a:t>
            </a:r>
          </a:p>
          <a:p>
            <a:pPr marL="628650" lvl="1" indent="-171450">
              <a:lnSpc>
                <a:spcPct val="115000"/>
              </a:lnSpc>
              <a:spcAft>
                <a:spcPts val="10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Evaluering/Feedback på tidligere overgange ml. børnehave og skole – evt. forældre (evaluering på hvordan det er gået med de svære overgange – børn med særlige behov).</a:t>
            </a:r>
            <a:endParaRPr kumimoji="0" lang="da-DK"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8" name="Rektangel: afrundede hjørner 7">
            <a:extLst>
              <a:ext uri="{FF2B5EF4-FFF2-40B4-BE49-F238E27FC236}">
                <a16:creationId xmlns:a16="http://schemas.microsoft.com/office/drawing/2014/main" id="{932840E5-3F6D-858A-2EC3-4278BC413226}"/>
              </a:ext>
            </a:extLst>
          </p:cNvPr>
          <p:cNvSpPr/>
          <p:nvPr/>
        </p:nvSpPr>
        <p:spPr>
          <a:xfrm>
            <a:off x="737235" y="4410342"/>
            <a:ext cx="10359390" cy="1042987"/>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100" b="1" dirty="0">
                <a:solidFill>
                  <a:srgbClr val="002546"/>
                </a:solidFill>
                <a:effectLst/>
                <a:latin typeface="Verdana" panose="020B0604030504040204" pitchFamily="34" charset="0"/>
                <a:ea typeface="Verdana" panose="020B0604030504040204" pitchFamily="34" charset="0"/>
                <a:cs typeface="Times New Roman" panose="02020603050405020304" pitchFamily="18" charset="0"/>
              </a:rPr>
              <a:t>Fokus på den gode og genkendelige overgang (før, under og efter)</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ts val="1400"/>
              </a:lnSpc>
              <a:buFont typeface="Arial" panose="020B0604020202020204" pitchFamily="34" charset="0"/>
              <a:buChar char="•"/>
            </a:pPr>
            <a:r>
              <a:rPr lang="da-DK" sz="1000" dirty="0">
                <a:solidFill>
                  <a:prstClr val="black"/>
                </a:solidFill>
                <a:latin typeface="Verdana" panose="020B0604030504040204" pitchFamily="34" charset="0"/>
                <a:ea typeface="Verdana" panose="020B0604030504040204" pitchFamily="34" charset="0"/>
                <a:cs typeface="Times New Roman" panose="02020603050405020304" pitchFamily="18" charset="0"/>
              </a:rPr>
              <a:t>Overgangsmarkører for alle (der bruges eks. de samme piktogrammer, morgensang m.m. i børnehave/skole)</a:t>
            </a:r>
            <a:r>
              <a:rPr kumimoji="0" lang="da-DK"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endParaRPr lang="da-DK" sz="10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ts val="1400"/>
              </a:lnSpc>
              <a:buFont typeface="Arial" panose="020B0604020202020204" pitchFamily="34" charset="0"/>
              <a:buChar char="•"/>
            </a:pPr>
            <a:r>
              <a:rPr kumimoji="0" lang="da-DK"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Hand</a:t>
            </a:r>
            <a:r>
              <a:rPr lang="da-DK" sz="1000" dirty="0" err="1">
                <a:solidFill>
                  <a:prstClr val="black"/>
                </a:solidFill>
                <a:latin typeface="Verdana" panose="020B0604030504040204" pitchFamily="34" charset="0"/>
                <a:ea typeface="Verdana" panose="020B0604030504040204" pitchFamily="34" charset="0"/>
                <a:cs typeface="Times New Roman" panose="02020603050405020304" pitchFamily="18" charset="0"/>
              </a:rPr>
              <a:t>leplan</a:t>
            </a:r>
            <a:r>
              <a:rPr lang="da-DK" sz="1000" dirty="0">
                <a:solidFill>
                  <a:prstClr val="black"/>
                </a:solidFill>
                <a:latin typeface="Verdana" panose="020B0604030504040204" pitchFamily="34" charset="0"/>
                <a:ea typeface="Verdana" panose="020B0604030504040204" pitchFamily="34" charset="0"/>
                <a:cs typeface="Times New Roman" panose="02020603050405020304" pitchFamily="18" charset="0"/>
              </a:rPr>
              <a:t> med tiltag fra dag 1 i skolen – hvad og hvem. </a:t>
            </a:r>
          </a:p>
          <a:p>
            <a:pPr marL="800100" lvl="1" indent="-342900">
              <a:lnSpc>
                <a:spcPts val="1400"/>
              </a:lnSpc>
              <a:buFont typeface="Arial" panose="020B0604020202020204" pitchFamily="34" charset="0"/>
              <a:buChar char="•"/>
            </a:pPr>
            <a:r>
              <a:rPr kumimoji="0" lang="da-DK"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Fokus på at der er en transfermulighed i de indsatser der arbejdes med i børnehave – så skole kan ”overtage” – eventuelt indsatser, der går henover overgangen</a:t>
            </a:r>
          </a:p>
        </p:txBody>
      </p:sp>
      <p:sp>
        <p:nvSpPr>
          <p:cNvPr id="3" name="Rektangel: afrundede hjørner 2">
            <a:extLst>
              <a:ext uri="{FF2B5EF4-FFF2-40B4-BE49-F238E27FC236}">
                <a16:creationId xmlns:a16="http://schemas.microsoft.com/office/drawing/2014/main" id="{0998F162-214B-9089-30BF-1E19D3FF1FD0}"/>
              </a:ext>
            </a:extLst>
          </p:cNvPr>
          <p:cNvSpPr/>
          <p:nvPr/>
        </p:nvSpPr>
        <p:spPr>
          <a:xfrm>
            <a:off x="737235" y="5629018"/>
            <a:ext cx="10359390" cy="680765"/>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Kompetenceudvikling af medarbejdere og ledere</a:t>
            </a:r>
          </a:p>
          <a:p>
            <a:pPr marL="628650" lvl="1" indent="-171450">
              <a:lnSpc>
                <a:spcPct val="115000"/>
              </a:lnSpc>
              <a:spcAft>
                <a:spcPts val="10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Både i forhold til mindset, klasserumsledelse og specialpædagogiske viden </a:t>
            </a:r>
            <a:endParaRPr kumimoji="0" lang="da-DK"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9C6C5A6E-C8B2-FA08-6DE3-32DCD75627DC}"/>
              </a:ext>
            </a:extLst>
          </p:cNvPr>
          <p:cNvSpPr>
            <a:spLocks noGrp="1"/>
          </p:cNvSpPr>
          <p:nvPr>
            <p:ph type="sldNum" sz="quarter" idx="12"/>
          </p:nvPr>
        </p:nvSpPr>
        <p:spPr/>
        <p:txBody>
          <a:bodyPr/>
          <a:lstStyle/>
          <a:p>
            <a:fld id="{7CB0BF90-AB65-4868-B7F7-2D7D088B758C}" type="slidenum">
              <a:rPr lang="da-DK" smtClean="0"/>
              <a:t>38</a:t>
            </a:fld>
            <a:endParaRPr lang="da-DK"/>
          </a:p>
        </p:txBody>
      </p:sp>
    </p:spTree>
    <p:extLst>
      <p:ext uri="{BB962C8B-B14F-4D97-AF65-F5344CB8AC3E}">
        <p14:creationId xmlns:p14="http://schemas.microsoft.com/office/powerpoint/2010/main" val="31472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A963C-996B-8796-805E-85620F415481}"/>
              </a:ext>
            </a:extLst>
          </p:cNvPr>
          <p:cNvSpPr>
            <a:spLocks noGrp="1"/>
          </p:cNvSpPr>
          <p:nvPr>
            <p:ph type="title"/>
          </p:nvPr>
        </p:nvSpPr>
        <p:spPr>
          <a:xfrm>
            <a:off x="123825" y="186267"/>
            <a:ext cx="10515600" cy="680766"/>
          </a:xfrm>
        </p:spPr>
        <p:txBody>
          <a:bodyPr>
            <a:normAutofit/>
          </a:bodyPr>
          <a:lstStyle/>
          <a:p>
            <a:r>
              <a:rPr lang="da-DK" sz="1200" b="1" dirty="0">
                <a:solidFill>
                  <a:schemeClr val="bg1">
                    <a:lumMod val="65000"/>
                  </a:schemeClr>
                </a:solidFill>
                <a:effectLst/>
                <a:latin typeface="Verdana" panose="020B0604030504040204" pitchFamily="34" charset="0"/>
                <a:ea typeface="Verdana" panose="020B0604030504040204" pitchFamily="34" charset="0"/>
                <a:cs typeface="Times New Roman" panose="02020603050405020304" pitchFamily="18" charset="0"/>
              </a:rPr>
              <a:t>Anbefalinger til, hvad der med fordel kan udvikles på/være nysgerrige på for at sikre en endnu bedre overgang fra børnehave til skole for børn med særlige behov? </a:t>
            </a:r>
            <a:endParaRPr lang="da-DK" sz="1200" b="1" dirty="0">
              <a:solidFill>
                <a:schemeClr val="bg1">
                  <a:lumMod val="65000"/>
                </a:schemeClr>
              </a:solidFill>
            </a:endParaRPr>
          </a:p>
        </p:txBody>
      </p:sp>
      <p:sp>
        <p:nvSpPr>
          <p:cNvPr id="5" name="Rektangel: afrundede hjørner 4">
            <a:extLst>
              <a:ext uri="{FF2B5EF4-FFF2-40B4-BE49-F238E27FC236}">
                <a16:creationId xmlns:a16="http://schemas.microsoft.com/office/drawing/2014/main" id="{D78EA2E1-55C5-782B-7E75-D247C1043897}"/>
              </a:ext>
            </a:extLst>
          </p:cNvPr>
          <p:cNvSpPr/>
          <p:nvPr/>
        </p:nvSpPr>
        <p:spPr>
          <a:xfrm>
            <a:off x="737235" y="1019440"/>
            <a:ext cx="10359390" cy="820210"/>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100" b="1" dirty="0">
                <a:solidFill>
                  <a:srgbClr val="002546"/>
                </a:solidFill>
                <a:latin typeface="Verdana" panose="020B0604030504040204" pitchFamily="34" charset="0"/>
                <a:ea typeface="Verdana" panose="020B0604030504040204" pitchFamily="34" charset="0"/>
                <a:cs typeface="Times New Roman" panose="02020603050405020304" pitchFamily="18" charset="0"/>
              </a:rPr>
              <a:t>Sikre at </a:t>
            </a:r>
            <a:r>
              <a:rPr kumimoji="0" lang="da-DK" sz="1100" b="1" i="0" u="none" strike="noStrike" kern="1200" cap="none" spc="0" normalizeH="0" baseline="0" noProof="0" dirty="0">
                <a:ln>
                  <a:noFill/>
                </a:ln>
                <a:solidFill>
                  <a:srgbClr val="002546"/>
                </a:solidFill>
                <a:effectLst/>
                <a:uLnTx/>
                <a:uFillTx/>
                <a:latin typeface="Verdana" panose="020B0604030504040204" pitchFamily="34" charset="0"/>
                <a:ea typeface="Verdana" panose="020B0604030504040204" pitchFamily="34" charset="0"/>
                <a:cs typeface="Times New Roman" panose="02020603050405020304" pitchFamily="18" charset="0"/>
              </a:rPr>
              <a:t>skolerne og SFO har mulighed for at tilpasse læringsmiljøerne til den børnegruppe de får fra dag 1</a:t>
            </a:r>
          </a:p>
          <a:p>
            <a:pPr marL="800100" lvl="1" indent="-342900">
              <a:lnSpc>
                <a:spcPts val="1400"/>
              </a:lnSpc>
              <a:spcAft>
                <a:spcPts val="10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Vi skal tale om læringsmiljøerne i større grad og indrette dem efter barnets behov – turde pille ved læringsmiljøet </a:t>
            </a:r>
          </a:p>
        </p:txBody>
      </p:sp>
      <p:sp>
        <p:nvSpPr>
          <p:cNvPr id="6" name="Rektangel: afrundede hjørner 5">
            <a:extLst>
              <a:ext uri="{FF2B5EF4-FFF2-40B4-BE49-F238E27FC236}">
                <a16:creationId xmlns:a16="http://schemas.microsoft.com/office/drawing/2014/main" id="{B2ECCEB2-26FE-3659-34C8-5A5491836C20}"/>
              </a:ext>
            </a:extLst>
          </p:cNvPr>
          <p:cNvSpPr/>
          <p:nvPr/>
        </p:nvSpPr>
        <p:spPr>
          <a:xfrm>
            <a:off x="737235" y="2103434"/>
            <a:ext cx="10359390" cy="820209"/>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100" b="1" i="0" u="none" strike="noStrike" kern="1200" cap="none" spc="0" normalizeH="0" baseline="0" noProof="0" dirty="0">
                <a:ln>
                  <a:noFill/>
                </a:ln>
                <a:solidFill>
                  <a:srgbClr val="002546"/>
                </a:solidFill>
                <a:effectLst/>
                <a:uLnTx/>
                <a:uFillTx/>
                <a:latin typeface="Verdana" panose="020B0604030504040204" pitchFamily="34" charset="0"/>
                <a:ea typeface="Verdana" panose="020B0604030504040204" pitchFamily="34" charset="0"/>
                <a:cs typeface="Times New Roman" panose="02020603050405020304" pitchFamily="18" charset="0"/>
              </a:rPr>
              <a:t>Kigge på hvordan man kan øge samarbejde med og vejledning til forældre</a:t>
            </a:r>
            <a:endParaRPr kumimoji="0" lang="da-DK"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ts val="1400"/>
              </a:lnSpc>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Kvalificere vejledning af forældre – de er en vigtig medspiller i en god overgang (forstå det at gå i skole, være forældre til en i skole) </a:t>
            </a:r>
          </a:p>
          <a:p>
            <a:pPr marL="800100" lvl="1" indent="-342900">
              <a:lnSpc>
                <a:spcPts val="1400"/>
              </a:lnSpc>
              <a:spcAft>
                <a:spcPts val="10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Forældre bør have mulighed for snak med skole om deres barn med særlige behov – eks. initieret af dagtilbud. Kende til skolens muligheder, mindset og tryghed i, at barnet kan rummes der </a:t>
            </a:r>
          </a:p>
        </p:txBody>
      </p:sp>
      <p:sp>
        <p:nvSpPr>
          <p:cNvPr id="7" name="Rektangel: afrundede hjørner 6">
            <a:extLst>
              <a:ext uri="{FF2B5EF4-FFF2-40B4-BE49-F238E27FC236}">
                <a16:creationId xmlns:a16="http://schemas.microsoft.com/office/drawing/2014/main" id="{70DE879E-22D3-E085-A493-47DFEFE64DAD}"/>
              </a:ext>
            </a:extLst>
          </p:cNvPr>
          <p:cNvSpPr/>
          <p:nvPr/>
        </p:nvSpPr>
        <p:spPr>
          <a:xfrm>
            <a:off x="737235" y="3155686"/>
            <a:ext cx="10359390" cy="1051454"/>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100" b="1" i="0" u="none" strike="noStrike" kern="0" cap="none" spc="0" normalizeH="0" baseline="0" noProof="0" dirty="0">
                <a:ln>
                  <a:noFill/>
                </a:ln>
                <a:solidFill>
                  <a:srgbClr val="002546"/>
                </a:solidFill>
                <a:effectLst/>
                <a:uLnTx/>
                <a:uFillTx/>
                <a:latin typeface="Verdana"/>
                <a:ea typeface="Verdana" panose="020B0604030504040204" pitchFamily="34" charset="0"/>
                <a:cs typeface="Times New Roman" panose="02020603050405020304" pitchFamily="18" charset="0"/>
              </a:rPr>
              <a:t>Skoleudsættelse som en aktiv mulighed</a:t>
            </a:r>
          </a:p>
          <a:p>
            <a:pPr marL="800100" lvl="1" indent="-342900">
              <a:lnSpc>
                <a:spcPts val="1400"/>
              </a:lnSpc>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Undersøge mulighed for skoleudsættelse fremfor special – fokuseret indsats 1 år i børnehave. </a:t>
            </a:r>
          </a:p>
          <a:p>
            <a:pPr marL="800100" lvl="1" indent="-342900">
              <a:lnSpc>
                <a:spcPts val="1400"/>
              </a:lnSpc>
              <a:spcAft>
                <a:spcPts val="10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Men der skal være bestemte kriterier for at kunne bruge denne mulighed, så vi ikke bare skoleudsætter for at skoleudsætter – der skal være en kvalificeret grund. </a:t>
            </a:r>
          </a:p>
        </p:txBody>
      </p:sp>
      <p:sp>
        <p:nvSpPr>
          <p:cNvPr id="8" name="Rektangel: afrundede hjørner 7">
            <a:extLst>
              <a:ext uri="{FF2B5EF4-FFF2-40B4-BE49-F238E27FC236}">
                <a16:creationId xmlns:a16="http://schemas.microsoft.com/office/drawing/2014/main" id="{932840E5-3F6D-858A-2EC3-4278BC413226}"/>
              </a:ext>
            </a:extLst>
          </p:cNvPr>
          <p:cNvSpPr/>
          <p:nvPr/>
        </p:nvSpPr>
        <p:spPr>
          <a:xfrm>
            <a:off x="737235" y="4410343"/>
            <a:ext cx="10359390" cy="872858"/>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100" b="1" dirty="0">
                <a:solidFill>
                  <a:srgbClr val="002546"/>
                </a:solidFill>
                <a:effectLst/>
                <a:latin typeface="Verdana" panose="020B0604030504040204" pitchFamily="34" charset="0"/>
                <a:ea typeface="Verdana" panose="020B0604030504040204" pitchFamily="34" charset="0"/>
                <a:cs typeface="Times New Roman" panose="02020603050405020304" pitchFamily="18" charset="0"/>
              </a:rPr>
              <a:t>Kigge på hvad kravene egentlig er til børnehaveklasse/0.klasse</a:t>
            </a:r>
            <a:endParaRPr lang="da-DK" sz="1100" dirty="0">
              <a:effectLst/>
              <a:latin typeface="Verdana" panose="020B0604030504040204" pitchFamily="34" charset="0"/>
              <a:ea typeface="Verdana" panose="020B0604030504040204" pitchFamily="34" charset="0"/>
              <a:cs typeface="Times New Roman" panose="02020603050405020304" pitchFamily="18" charset="0"/>
            </a:endParaRPr>
          </a:p>
          <a:p>
            <a:pPr marL="800100" lvl="1" indent="-342900">
              <a:lnSpc>
                <a:spcPct val="115000"/>
              </a:lnSpc>
              <a:spcAft>
                <a:spcPts val="10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Hvad forventes der i 0. klasse/børnehaveklasse både for børnene, men også for de voksne (mange krav, mål og fagligheder). Fokus skal være: begejstring, motivation og lyst. Så brug for ensretning og fælles forståelse af, hvad børnehaveklasse/0.klasse skal kunne. </a:t>
            </a:r>
          </a:p>
        </p:txBody>
      </p:sp>
      <p:sp>
        <p:nvSpPr>
          <p:cNvPr id="3" name="Rektangel: afrundede hjørner 2">
            <a:extLst>
              <a:ext uri="{FF2B5EF4-FFF2-40B4-BE49-F238E27FC236}">
                <a16:creationId xmlns:a16="http://schemas.microsoft.com/office/drawing/2014/main" id="{0998F162-214B-9089-30BF-1E19D3FF1FD0}"/>
              </a:ext>
            </a:extLst>
          </p:cNvPr>
          <p:cNvSpPr/>
          <p:nvPr/>
        </p:nvSpPr>
        <p:spPr>
          <a:xfrm>
            <a:off x="737235" y="5452532"/>
            <a:ext cx="10759440" cy="1051453"/>
          </a:xfrm>
          <a:prstGeom prst="roundRect">
            <a:avLst/>
          </a:prstGeom>
          <a:gradFill rotWithShape="1">
            <a:gsLst>
              <a:gs pos="0">
                <a:srgbClr val="5A1400">
                  <a:tint val="50000"/>
                  <a:satMod val="300000"/>
                </a:srgbClr>
              </a:gs>
              <a:gs pos="35000">
                <a:srgbClr val="5A1400">
                  <a:tint val="37000"/>
                  <a:satMod val="300000"/>
                </a:srgbClr>
              </a:gs>
              <a:gs pos="100000">
                <a:srgbClr val="5A1400">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100" b="1" dirty="0">
                <a:solidFill>
                  <a:srgbClr val="002546"/>
                </a:solidFill>
                <a:effectLst/>
                <a:latin typeface="Verdana" panose="020B0604030504040204" pitchFamily="34" charset="0"/>
                <a:ea typeface="Verdana" panose="020B0604030504040204" pitchFamily="34" charset="0"/>
                <a:cs typeface="Times New Roman" panose="02020603050405020304" pitchFamily="18" charset="0"/>
              </a:rPr>
              <a:t>Der bør kigges på overgange generelt i hele barnets skolegang</a:t>
            </a:r>
          </a:p>
          <a:p>
            <a:pPr marL="628650" lvl="1" indent="-171450">
              <a:lnSpc>
                <a:spcPct val="115000"/>
              </a:lnSpc>
              <a:spcAft>
                <a:spcPts val="600"/>
              </a:spcAft>
              <a:buFont typeface="Arial" panose="020B0604020202020204" pitchFamily="34" charset="0"/>
              <a:buChar char="•"/>
            </a:pPr>
            <a:r>
              <a:rPr lang="da-DK" sz="1000" dirty="0">
                <a:effectLst/>
                <a:latin typeface="Verdana" panose="020B0604030504040204" pitchFamily="34" charset="0"/>
                <a:ea typeface="Verdana" panose="020B0604030504040204" pitchFamily="34" charset="0"/>
                <a:cs typeface="Times New Roman" panose="02020603050405020304" pitchFamily="18" charset="0"/>
              </a:rPr>
              <a:t>Er det nødvendigt med så mange skift i indskolingen? Det er sårbart, at der allerede er et skift igen i den primære voksne mellem 0 og 1. </a:t>
            </a:r>
            <a:r>
              <a:rPr lang="da-DK" sz="1000" dirty="0" err="1">
                <a:effectLst/>
                <a:latin typeface="Verdana" panose="020B0604030504040204" pitchFamily="34" charset="0"/>
                <a:ea typeface="Verdana" panose="020B0604030504040204" pitchFamily="34" charset="0"/>
                <a:cs typeface="Times New Roman" panose="02020603050405020304" pitchFamily="18" charset="0"/>
              </a:rPr>
              <a:t>klass</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628650" lvl="1" indent="-171450">
              <a:lnSpc>
                <a:spcPct val="115000"/>
              </a:lnSpc>
              <a:spcAft>
                <a:spcPts val="600"/>
              </a:spcAft>
              <a:buFont typeface="Arial" panose="020B0604020202020204" pitchFamily="34" charset="0"/>
              <a:buChar char="•"/>
            </a:pPr>
            <a:r>
              <a:rPr lang="da-DK" sz="1000" dirty="0">
                <a:latin typeface="Verdana" panose="020B0604030504040204" pitchFamily="34" charset="0"/>
                <a:ea typeface="Verdana" panose="020B0604030504040204" pitchFamily="34" charset="0"/>
                <a:cs typeface="Times New Roman" panose="02020603050405020304" pitchFamily="18" charset="0"/>
              </a:rPr>
              <a:t>Sikre at det ikke er i overgangen børn slår sig (både overgange i egen skole til overbygningsskole m.m.) </a:t>
            </a: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endParaRPr lang="da-DK" sz="1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C46AF90B-C3C8-56D1-8C3B-AE581506D23E}"/>
              </a:ext>
            </a:extLst>
          </p:cNvPr>
          <p:cNvSpPr>
            <a:spLocks noGrp="1"/>
          </p:cNvSpPr>
          <p:nvPr>
            <p:ph type="sldNum" sz="quarter" idx="12"/>
          </p:nvPr>
        </p:nvSpPr>
        <p:spPr/>
        <p:txBody>
          <a:bodyPr/>
          <a:lstStyle/>
          <a:p>
            <a:fld id="{7CB0BF90-AB65-4868-B7F7-2D7D088B758C}" type="slidenum">
              <a:rPr lang="da-DK" smtClean="0"/>
              <a:t>39</a:t>
            </a:fld>
            <a:endParaRPr lang="da-DK"/>
          </a:p>
        </p:txBody>
      </p:sp>
    </p:spTree>
    <p:extLst>
      <p:ext uri="{BB962C8B-B14F-4D97-AF65-F5344CB8AC3E}">
        <p14:creationId xmlns:p14="http://schemas.microsoft.com/office/powerpoint/2010/main" val="7133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1B161AEA-DB4D-D313-D72E-A3675F5385E6}"/>
              </a:ext>
            </a:extLst>
          </p:cNvPr>
          <p:cNvSpPr txBox="1">
            <a:spLocks/>
          </p:cNvSpPr>
          <p:nvPr/>
        </p:nvSpPr>
        <p:spPr>
          <a:xfrm>
            <a:off x="1289108" y="330332"/>
            <a:ext cx="9144000" cy="542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dirty="0"/>
              <a:t>Program for temamødet</a:t>
            </a:r>
          </a:p>
        </p:txBody>
      </p:sp>
      <p:sp>
        <p:nvSpPr>
          <p:cNvPr id="4" name="Rektangel 3">
            <a:extLst>
              <a:ext uri="{FF2B5EF4-FFF2-40B4-BE49-F238E27FC236}">
                <a16:creationId xmlns:a16="http://schemas.microsoft.com/office/drawing/2014/main" id="{41CE27FD-87E8-2F8A-0998-E150D1269C90}"/>
              </a:ext>
            </a:extLst>
          </p:cNvPr>
          <p:cNvSpPr/>
          <p:nvPr/>
        </p:nvSpPr>
        <p:spPr>
          <a:xfrm>
            <a:off x="0" y="746620"/>
            <a:ext cx="12192000" cy="1258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felt 5">
            <a:extLst>
              <a:ext uri="{FF2B5EF4-FFF2-40B4-BE49-F238E27FC236}">
                <a16:creationId xmlns:a16="http://schemas.microsoft.com/office/drawing/2014/main" id="{64E98644-91EF-587E-FDFA-0845B747478D}"/>
              </a:ext>
            </a:extLst>
          </p:cNvPr>
          <p:cNvSpPr txBox="1"/>
          <p:nvPr/>
        </p:nvSpPr>
        <p:spPr>
          <a:xfrm>
            <a:off x="276224" y="1288743"/>
            <a:ext cx="11763375" cy="5576783"/>
          </a:xfrm>
          <a:prstGeom prst="rect">
            <a:avLst/>
          </a:prstGeom>
          <a:noFill/>
        </p:spPr>
        <p:txBody>
          <a:bodyPr wrap="square">
            <a:spAutoFit/>
          </a:bodyPr>
          <a:lstStyle/>
          <a:p>
            <a:pPr>
              <a:lnSpc>
                <a:spcPct val="150000"/>
              </a:lnSpc>
              <a:spcAft>
                <a:spcPts val="800"/>
              </a:spcAft>
            </a:pPr>
            <a:r>
              <a:rPr lang="da-DK" sz="20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12.30–12.45:</a:t>
            </a:r>
            <a:r>
              <a:rPr lang="da-DK" sz="20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da-DK"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Velkommen og ramme for dagen v. John og Charlotte</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a-DK" sz="20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12.45-13.15:</a:t>
            </a:r>
            <a:r>
              <a:rPr lang="da-DK" sz="20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da-DK"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Præsentation af baggrund, proces</a:t>
            </a:r>
            <a:r>
              <a:rPr lang="da-DK"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og pointer fra rapport </a:t>
            </a:r>
            <a:r>
              <a:rPr lang="da-DK"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 Signe Skou (Skoleafdelingen)</a:t>
            </a:r>
          </a:p>
          <a:p>
            <a:pPr>
              <a:lnSpc>
                <a:spcPct val="150000"/>
              </a:lnSpc>
              <a:spcAft>
                <a:spcPts val="800"/>
              </a:spcAft>
            </a:pPr>
            <a:r>
              <a:rPr lang="da-DK" sz="20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13.15-13.40</a:t>
            </a:r>
            <a:r>
              <a:rPr lang="da-DK" sz="20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da-DK"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Anbefalinger til at styrke arbejdet/samarbejdet med overgange v. arbejdsgruppen</a:t>
            </a:r>
          </a:p>
          <a:p>
            <a:pPr>
              <a:lnSpc>
                <a:spcPct val="150000"/>
              </a:lnSpc>
              <a:spcAft>
                <a:spcPts val="800"/>
              </a:spcAft>
            </a:pPr>
            <a:r>
              <a:rPr lang="da-DK" sz="20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13.40-13.50: </a:t>
            </a:r>
            <a:r>
              <a:rPr lang="da-DK"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Introduktion til det</a:t>
            </a:r>
            <a:r>
              <a:rPr lang="da-DK"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videre arbejde med drøftelser på tværs af skoler og dagtilbud. Tid til at finde ud i grupperne/lokalerne, som vi har fordelt jer i på forhånd</a:t>
            </a:r>
          </a:p>
          <a:p>
            <a:pPr>
              <a:lnSpc>
                <a:spcPct val="150000"/>
              </a:lnSpc>
              <a:spcAft>
                <a:spcPts val="800"/>
              </a:spcAft>
            </a:pPr>
            <a:r>
              <a:rPr lang="da-DK" sz="2000" b="1"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13.50-15.15:</a:t>
            </a:r>
            <a:r>
              <a:rPr lang="da-DK" sz="20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da-DK"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Arbejde i grupper med fokus på samarbejder og egen praksis i forhold til overgange og drøfte, hvad der med fordel kan justeres/gøres mere af for at styrke overgangene fra dagtilbud til skole</a:t>
            </a:r>
          </a:p>
          <a:p>
            <a:pPr>
              <a:lnSpc>
                <a:spcPct val="150000"/>
              </a:lnSpc>
              <a:spcAft>
                <a:spcPts val="800"/>
              </a:spcAft>
            </a:pPr>
            <a:r>
              <a:rPr lang="da-DK" sz="20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15.15-15.30: </a:t>
            </a:r>
            <a:r>
              <a:rPr lang="da-DK"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Afrunding i de lokaler hvor I sidder</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ladsholder til slidenummer 1">
            <a:extLst>
              <a:ext uri="{FF2B5EF4-FFF2-40B4-BE49-F238E27FC236}">
                <a16:creationId xmlns:a16="http://schemas.microsoft.com/office/drawing/2014/main" id="{43A90E30-E200-2FF6-E66D-1274FA2EB62B}"/>
              </a:ext>
            </a:extLst>
          </p:cNvPr>
          <p:cNvSpPr>
            <a:spLocks noGrp="1"/>
          </p:cNvSpPr>
          <p:nvPr>
            <p:ph type="sldNum" sz="quarter" idx="12"/>
          </p:nvPr>
        </p:nvSpPr>
        <p:spPr/>
        <p:txBody>
          <a:bodyPr/>
          <a:lstStyle/>
          <a:p>
            <a:fld id="{7CB0BF90-AB65-4868-B7F7-2D7D088B758C}" type="slidenum">
              <a:rPr lang="da-DK" smtClean="0"/>
              <a:t>4</a:t>
            </a:fld>
            <a:endParaRPr lang="da-DK"/>
          </a:p>
        </p:txBody>
      </p:sp>
    </p:spTree>
    <p:extLst>
      <p:ext uri="{BB962C8B-B14F-4D97-AF65-F5344CB8AC3E}">
        <p14:creationId xmlns:p14="http://schemas.microsoft.com/office/powerpoint/2010/main" val="17490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E069-74F9-C73F-67DA-AC9843076058}"/>
              </a:ext>
            </a:extLst>
          </p:cNvPr>
          <p:cNvSpPr>
            <a:spLocks noGrp="1"/>
          </p:cNvSpPr>
          <p:nvPr>
            <p:ph type="ctrTitle"/>
          </p:nvPr>
        </p:nvSpPr>
        <p:spPr>
          <a:xfrm>
            <a:off x="1524000" y="949325"/>
            <a:ext cx="9144000" cy="2387600"/>
          </a:xfrm>
        </p:spPr>
        <p:txBody>
          <a:bodyPr>
            <a:normAutofit fontScale="90000"/>
          </a:bodyPr>
          <a:lstStyle/>
          <a:p>
            <a:br>
              <a:rPr lang="da-DK" dirty="0"/>
            </a:br>
            <a:br>
              <a:rPr lang="da-DK" dirty="0"/>
            </a:br>
            <a:br>
              <a:rPr lang="da-DK" dirty="0"/>
            </a:br>
            <a:r>
              <a:rPr lang="da-DK" dirty="0">
                <a:solidFill>
                  <a:srgbClr val="000000"/>
                </a:solidFill>
                <a:latin typeface="Calibri" panose="020F0502020204030204" pitchFamily="34" charset="0"/>
                <a:cs typeface="Times New Roman" panose="02020603050405020304" pitchFamily="18" charset="0"/>
              </a:rPr>
              <a:t>B</a:t>
            </a:r>
            <a:r>
              <a:rPr lang="da-DK" sz="6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aggrund, proces</a:t>
            </a:r>
            <a:r>
              <a:rPr lang="da-DK" sz="6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og pointer</a:t>
            </a:r>
            <a:endParaRPr lang="da-DK" dirty="0"/>
          </a:p>
        </p:txBody>
      </p:sp>
      <p:sp>
        <p:nvSpPr>
          <p:cNvPr id="3" name="Undertitel 2">
            <a:extLst>
              <a:ext uri="{FF2B5EF4-FFF2-40B4-BE49-F238E27FC236}">
                <a16:creationId xmlns:a16="http://schemas.microsoft.com/office/drawing/2014/main" id="{AA59FD9D-9F29-4A2E-81B1-F962D6D3A99F}"/>
              </a:ext>
            </a:extLst>
          </p:cNvPr>
          <p:cNvSpPr>
            <a:spLocks noGrp="1"/>
          </p:cNvSpPr>
          <p:nvPr>
            <p:ph type="subTitle" idx="1"/>
          </p:nvPr>
        </p:nvSpPr>
        <p:spPr>
          <a:xfrm>
            <a:off x="1524000" y="3887788"/>
            <a:ext cx="9144000" cy="1655762"/>
          </a:xfrm>
        </p:spPr>
        <p:txBody>
          <a:bodyPr>
            <a:normAutofit/>
          </a:bodyPr>
          <a:lstStyle/>
          <a:p>
            <a:r>
              <a:rPr lang="da-DK" sz="2400" dirty="0"/>
              <a:t>UNDERSØGELSE AF HVAD DER ER PÅ SPIL I PRAKSIS: OVERGANG FRA DAGTILBUD TIL SKOLE FOR BØRN MED SÆRLIGE BEHOV</a:t>
            </a:r>
            <a:endParaRPr lang="da-DK" sz="3000" dirty="0"/>
          </a:p>
        </p:txBody>
      </p:sp>
      <p:sp>
        <p:nvSpPr>
          <p:cNvPr id="4" name="Rektangel 3">
            <a:extLst>
              <a:ext uri="{FF2B5EF4-FFF2-40B4-BE49-F238E27FC236}">
                <a16:creationId xmlns:a16="http://schemas.microsoft.com/office/drawing/2014/main" id="{D3A6BC72-EAD9-7358-9DD2-33EBD55BDEBC}"/>
              </a:ext>
            </a:extLst>
          </p:cNvPr>
          <p:cNvSpPr/>
          <p:nvPr/>
        </p:nvSpPr>
        <p:spPr>
          <a:xfrm>
            <a:off x="0" y="3429000"/>
            <a:ext cx="12192000" cy="2571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lede 4">
            <a:extLst>
              <a:ext uri="{FF2B5EF4-FFF2-40B4-BE49-F238E27FC236}">
                <a16:creationId xmlns:a16="http://schemas.microsoft.com/office/drawing/2014/main" id="{42F1949C-65F0-B2DF-FC24-480B84D6808C}"/>
              </a:ext>
            </a:extLst>
          </p:cNvPr>
          <p:cNvPicPr>
            <a:picLocks noChangeAspect="1"/>
          </p:cNvPicPr>
          <p:nvPr/>
        </p:nvPicPr>
        <p:blipFill>
          <a:blip r:embed="rId2"/>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192590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810FDDE0-C64C-4447-6EB5-0EED4CE36074}"/>
              </a:ext>
            </a:extLst>
          </p:cNvPr>
          <p:cNvSpPr>
            <a:spLocks noGrp="1"/>
          </p:cNvSpPr>
          <p:nvPr>
            <p:ph type="subTitle" idx="1"/>
          </p:nvPr>
        </p:nvSpPr>
        <p:spPr>
          <a:xfrm>
            <a:off x="1289108" y="330332"/>
            <a:ext cx="9144000" cy="542123"/>
          </a:xfrm>
        </p:spPr>
        <p:txBody>
          <a:bodyPr/>
          <a:lstStyle/>
          <a:p>
            <a:r>
              <a:rPr lang="da-DK" dirty="0"/>
              <a:t>Præsentation af og formål med undersøgelsen</a:t>
            </a:r>
          </a:p>
        </p:txBody>
      </p:sp>
      <p:sp>
        <p:nvSpPr>
          <p:cNvPr id="4" name="Rektangel 3">
            <a:extLst>
              <a:ext uri="{FF2B5EF4-FFF2-40B4-BE49-F238E27FC236}">
                <a16:creationId xmlns:a16="http://schemas.microsoft.com/office/drawing/2014/main" id="{4F1AB2FA-BB9E-FF95-B6CF-8BB13F80059E}"/>
              </a:ext>
            </a:extLst>
          </p:cNvPr>
          <p:cNvSpPr/>
          <p:nvPr/>
        </p:nvSpPr>
        <p:spPr>
          <a:xfrm>
            <a:off x="0" y="746620"/>
            <a:ext cx="12192000" cy="1258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kstfelt 4">
            <a:extLst>
              <a:ext uri="{FF2B5EF4-FFF2-40B4-BE49-F238E27FC236}">
                <a16:creationId xmlns:a16="http://schemas.microsoft.com/office/drawing/2014/main" id="{BE5BE07D-8A5B-6BDE-3601-5D06650688F0}"/>
              </a:ext>
            </a:extLst>
          </p:cNvPr>
          <p:cNvSpPr txBox="1"/>
          <p:nvPr/>
        </p:nvSpPr>
        <p:spPr>
          <a:xfrm>
            <a:off x="234892" y="1149292"/>
            <a:ext cx="11722216"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rPr>
              <a:t>Baggrund for undersøgelsen: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rPr>
              <a:t>Udvalgsmål for 2023: ”Styrkende børnefællesskaber, så alle børn og unge lærer, at trives og udvikles” ønsker Dagtilbuds-, Skole- og Familieudvalget at rette fokus på at </a:t>
            </a:r>
            <a:r>
              <a:rPr kumimoji="0" lang="da-DK" sz="1600" b="1"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styrke samarbejdet i overgangen mellem dagtilbud og skole med fokus på børn med særlige behov</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627E4055-059F-E78F-27FD-D5A7D7A16C25}"/>
              </a:ext>
            </a:extLst>
          </p:cNvPr>
          <p:cNvSpPr/>
          <p:nvPr/>
        </p:nvSpPr>
        <p:spPr>
          <a:xfrm flipV="1">
            <a:off x="318782" y="1481077"/>
            <a:ext cx="2894201" cy="457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felt 8">
            <a:extLst>
              <a:ext uri="{FF2B5EF4-FFF2-40B4-BE49-F238E27FC236}">
                <a16:creationId xmlns:a16="http://schemas.microsoft.com/office/drawing/2014/main" id="{CA65FF8E-E018-66B0-DF9B-A3485B0D9778}"/>
              </a:ext>
            </a:extLst>
          </p:cNvPr>
          <p:cNvSpPr txBox="1"/>
          <p:nvPr/>
        </p:nvSpPr>
        <p:spPr>
          <a:xfrm>
            <a:off x="234892" y="2840886"/>
            <a:ext cx="11722216"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En af udvalgets politiske ambitioner, og dermed et strategisk indsatsområde er, at </a:t>
            </a:r>
            <a:r>
              <a:rPr kumimoji="0" lang="da-DK" sz="1600" b="1"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flere børn/elever forbliver i deres lokalområde</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 Her er Skoleafdelingen såvel som Børne- og Familieafdelingen i gang med processer, der er undersøgende på både organisatorisk, økonomisk og strukturelt at understøtte at flere børn/elever forbliver i deres lokalområde. </a:t>
            </a:r>
            <a:endPar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kstfelt 11">
            <a:extLst>
              <a:ext uri="{FF2B5EF4-FFF2-40B4-BE49-F238E27FC236}">
                <a16:creationId xmlns:a16="http://schemas.microsoft.com/office/drawing/2014/main" id="{B36EA02A-B593-8286-11CB-EAF58DBAEC7C}"/>
              </a:ext>
            </a:extLst>
          </p:cNvPr>
          <p:cNvSpPr txBox="1"/>
          <p:nvPr/>
        </p:nvSpPr>
        <p:spPr>
          <a:xfrm>
            <a:off x="318782" y="4318214"/>
            <a:ext cx="1172221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Nysgerrighed på, at </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der den seneste årrække ses en stigning i andelen af skolestarter, der visiteres direkte til et specialtilbud.</a:t>
            </a:r>
            <a:endPar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kstfelt 12">
            <a:extLst>
              <a:ext uri="{FF2B5EF4-FFF2-40B4-BE49-F238E27FC236}">
                <a16:creationId xmlns:a16="http://schemas.microsoft.com/office/drawing/2014/main" id="{632606CB-1CD1-69EE-CA29-28018E49E145}"/>
              </a:ext>
            </a:extLst>
          </p:cNvPr>
          <p:cNvSpPr txBox="1"/>
          <p:nvPr/>
        </p:nvSpPr>
        <p:spPr>
          <a:xfrm>
            <a:off x="318782" y="5241544"/>
            <a:ext cx="11722216" cy="1218795"/>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Der foreligger allerede </a:t>
            </a:r>
            <a:r>
              <a:rPr kumimoji="0" lang="da-DK" sz="1600" b="1"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flowchart og overgangsbeskrivelser, </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som har til formål at understøtte og styrke samarbejdet i overgangen mellem dagtilbud og skole for </a:t>
            </a:r>
            <a:r>
              <a:rPr kumimoji="0" lang="da-DK" sz="1600" b="1"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alle</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Calibri" panose="020F0502020204030204" pitchFamily="34" charset="0"/>
              </a:rPr>
              <a:t> elever. Men en nysgerrighed på, hvordan de bruges og om der skal andet og mere til i arbejdet med børn med særlige behov? </a:t>
            </a:r>
            <a:endPar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Billede 1">
            <a:extLst>
              <a:ext uri="{FF2B5EF4-FFF2-40B4-BE49-F238E27FC236}">
                <a16:creationId xmlns:a16="http://schemas.microsoft.com/office/drawing/2014/main" id="{76A433EA-76F3-7D5B-6752-958452973119}"/>
              </a:ext>
            </a:extLst>
          </p:cNvPr>
          <p:cNvPicPr>
            <a:picLocks noChangeAspect="1"/>
          </p:cNvPicPr>
          <p:nvPr/>
        </p:nvPicPr>
        <p:blipFill>
          <a:blip r:embed="rId2"/>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19963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FA9C300F-6EAD-3786-C523-60C7E6C0BD34}"/>
              </a:ext>
            </a:extLst>
          </p:cNvPr>
          <p:cNvSpPr txBox="1"/>
          <p:nvPr/>
        </p:nvSpPr>
        <p:spPr>
          <a:xfrm>
            <a:off x="234892" y="936814"/>
            <a:ext cx="11722216" cy="39318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rPr>
              <a:t>Formål og leverancer med projektet: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a:p>
            <a:pPr marR="0" lvl="0" algn="l" defTabSz="914400" rtl="0" eaLnBrk="1" fontAlgn="auto" latinLnBrk="0" hangingPunct="1">
              <a:lnSpc>
                <a:spcPct val="115000"/>
              </a:lnSpc>
              <a:spcBef>
                <a:spcPts val="0"/>
              </a:spcBef>
              <a:spcAft>
                <a:spcPts val="1000"/>
              </a:spcAft>
              <a:buClrTx/>
              <a:buSzPts val="900"/>
              <a:tabLst/>
              <a:defRPr/>
            </a:pPr>
            <a:r>
              <a:rPr kumimoji="0" lang="da-DK"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1. Indblik i </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hvad der er på spil i praksis, som kan gøre os klogere på udviklingsmulighederne i forhold til, at styrke samarbejdet i overgangen mellem dagtilbud og skole med fokus på børn med særlige behov og </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hvad der skal til for, at flere børn/elever ved skolestart begynder i den lokale skole fremfor specialtilbud</a:t>
            </a:r>
          </a:p>
          <a:p>
            <a:pPr marR="0" lvl="0" algn="l" defTabSz="914400" rtl="0" eaLnBrk="1" fontAlgn="auto" latinLnBrk="0" hangingPunct="1">
              <a:lnSpc>
                <a:spcPct val="115000"/>
              </a:lnSpc>
              <a:spcBef>
                <a:spcPts val="0"/>
              </a:spcBef>
              <a:spcAft>
                <a:spcPts val="1000"/>
              </a:spcAft>
              <a:buClrTx/>
              <a:buSzPts val="900"/>
              <a:tabLst/>
              <a:defRPr/>
            </a:pPr>
            <a:r>
              <a:rPr lang="da-DK" sz="1600" dirty="0">
                <a:solidFill>
                  <a:prstClr val="black"/>
                </a:solidFill>
                <a:latin typeface="Verdana" panose="020B0604030504040204" pitchFamily="34" charset="0"/>
                <a:ea typeface="Verdana" panose="020B0604030504040204" pitchFamily="34" charset="0"/>
                <a:cs typeface="Calibri" panose="020F0502020204030204" pitchFamily="34" charset="0"/>
              </a:rPr>
              <a:t>- Leverance: En skriftlig kortlægning af ovenstående</a:t>
            </a:r>
          </a:p>
          <a:p>
            <a:pPr marR="0" lvl="0" algn="l" defTabSz="914400" rtl="0" eaLnBrk="1" fontAlgn="auto" latinLnBrk="0" hangingPunct="1">
              <a:lnSpc>
                <a:spcPct val="115000"/>
              </a:lnSpc>
              <a:spcBef>
                <a:spcPts val="0"/>
              </a:spcBef>
              <a:spcAft>
                <a:spcPts val="1000"/>
              </a:spcAft>
              <a:buClrTx/>
              <a:buSzPts val="900"/>
              <a:tabLst/>
              <a:defRPr/>
            </a:pPr>
            <a:endPar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R="0" lvl="0" algn="l" defTabSz="914400" rtl="0" eaLnBrk="1" fontAlgn="auto" latinLnBrk="0" hangingPunct="1">
              <a:lnSpc>
                <a:spcPct val="115000"/>
              </a:lnSpc>
              <a:spcBef>
                <a:spcPts val="0"/>
              </a:spcBef>
              <a:spcAft>
                <a:spcPts val="1000"/>
              </a:spcAft>
              <a:buClrTx/>
              <a:buSzPts val="900"/>
              <a:tabLst/>
              <a:defRPr/>
            </a:pPr>
            <a:r>
              <a:rPr kumimoji="0" lang="da-DK"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2. Aktørernes anbefalinger til</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hvad der skal til for at</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styrke samarbejdet i overgangen mellem dagtilbud og skole med fokus på børn med særlige behov og for at </a:t>
            </a:r>
            <a:r>
              <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rPr>
              <a:t>flere børn/elever ved skolestart begynder i den lokale skole fremfor specialtilbud</a:t>
            </a:r>
          </a:p>
          <a:p>
            <a:pPr marL="342900" marR="0" lvl="0" indent="-342900" algn="l" defTabSz="914400" rtl="0" eaLnBrk="1" fontAlgn="auto" latinLnBrk="0" hangingPunct="1">
              <a:lnSpc>
                <a:spcPct val="115000"/>
              </a:lnSpc>
              <a:spcBef>
                <a:spcPts val="0"/>
              </a:spcBef>
              <a:spcAft>
                <a:spcPts val="1000"/>
              </a:spcAft>
              <a:buClrTx/>
              <a:buSzPts val="900"/>
              <a:buFont typeface="+mj-lt"/>
              <a:buAutoNum type="arabicPeriod"/>
              <a:tabLst/>
              <a:defRPr/>
            </a:pPr>
            <a:endParaRPr kumimoji="0" lang="da-DK"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sp>
        <p:nvSpPr>
          <p:cNvPr id="7" name="Rektangel 6">
            <a:extLst>
              <a:ext uri="{FF2B5EF4-FFF2-40B4-BE49-F238E27FC236}">
                <a16:creationId xmlns:a16="http://schemas.microsoft.com/office/drawing/2014/main" id="{30150D6E-E1AB-96C2-BDBC-B097B082B6A8}"/>
              </a:ext>
            </a:extLst>
          </p:cNvPr>
          <p:cNvSpPr/>
          <p:nvPr/>
        </p:nvSpPr>
        <p:spPr>
          <a:xfrm flipV="1">
            <a:off x="327171" y="1264362"/>
            <a:ext cx="2894201" cy="457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Billede 1">
            <a:extLst>
              <a:ext uri="{FF2B5EF4-FFF2-40B4-BE49-F238E27FC236}">
                <a16:creationId xmlns:a16="http://schemas.microsoft.com/office/drawing/2014/main" id="{26309562-8860-A53D-3CCA-4380BCC99AC7}"/>
              </a:ext>
            </a:extLst>
          </p:cNvPr>
          <p:cNvPicPr>
            <a:picLocks noChangeAspect="1"/>
          </p:cNvPicPr>
          <p:nvPr/>
        </p:nvPicPr>
        <p:blipFill>
          <a:blip r:embed="rId2"/>
          <a:stretch>
            <a:fillRect/>
          </a:stretch>
        </p:blipFill>
        <p:spPr>
          <a:xfrm>
            <a:off x="10153650" y="6257925"/>
            <a:ext cx="1733550" cy="561975"/>
          </a:xfrm>
          <a:prstGeom prst="rect">
            <a:avLst/>
          </a:prstGeom>
        </p:spPr>
      </p:pic>
      <p:sp>
        <p:nvSpPr>
          <p:cNvPr id="3" name="Pladsholder til slidenummer 2">
            <a:extLst>
              <a:ext uri="{FF2B5EF4-FFF2-40B4-BE49-F238E27FC236}">
                <a16:creationId xmlns:a16="http://schemas.microsoft.com/office/drawing/2014/main" id="{130B5781-0060-4B53-4707-321229FD5BAF}"/>
              </a:ext>
            </a:extLst>
          </p:cNvPr>
          <p:cNvSpPr>
            <a:spLocks noGrp="1"/>
          </p:cNvSpPr>
          <p:nvPr>
            <p:ph type="sldNum" sz="quarter" idx="12"/>
          </p:nvPr>
        </p:nvSpPr>
        <p:spPr/>
        <p:txBody>
          <a:bodyPr/>
          <a:lstStyle/>
          <a:p>
            <a:fld id="{7CB0BF90-AB65-4868-B7F7-2D7D088B758C}" type="slidenum">
              <a:rPr lang="da-DK" smtClean="0"/>
              <a:t>7</a:t>
            </a:fld>
            <a:endParaRPr lang="da-DK"/>
          </a:p>
        </p:txBody>
      </p:sp>
    </p:spTree>
    <p:extLst>
      <p:ext uri="{BB962C8B-B14F-4D97-AF65-F5344CB8AC3E}">
        <p14:creationId xmlns:p14="http://schemas.microsoft.com/office/powerpoint/2010/main" val="183174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5DA3B-1B64-6C64-0595-C2297753E8C0}"/>
              </a:ext>
            </a:extLst>
          </p:cNvPr>
          <p:cNvSpPr>
            <a:spLocks noGrp="1"/>
          </p:cNvSpPr>
          <p:nvPr>
            <p:ph type="title"/>
          </p:nvPr>
        </p:nvSpPr>
        <p:spPr>
          <a:xfrm>
            <a:off x="3808602" y="1"/>
            <a:ext cx="5040123" cy="1065402"/>
          </a:xfrm>
        </p:spPr>
        <p:txBody>
          <a:bodyPr>
            <a:normAutofit/>
          </a:bodyPr>
          <a:lstStyle/>
          <a:p>
            <a:r>
              <a:rPr lang="da-DK" sz="2500" b="1" dirty="0"/>
              <a:t>Udarbejdelse af undersøgelsen</a:t>
            </a:r>
            <a:endParaRPr lang="da-DK" sz="2400" b="1" dirty="0"/>
          </a:p>
        </p:txBody>
      </p:sp>
      <p:sp>
        <p:nvSpPr>
          <p:cNvPr id="3" name="Pladsholder til indhold 2">
            <a:extLst>
              <a:ext uri="{FF2B5EF4-FFF2-40B4-BE49-F238E27FC236}">
                <a16:creationId xmlns:a16="http://schemas.microsoft.com/office/drawing/2014/main" id="{B292F61D-6579-E2D0-787B-EC218B69E75F}"/>
              </a:ext>
            </a:extLst>
          </p:cNvPr>
          <p:cNvSpPr>
            <a:spLocks noGrp="1"/>
          </p:cNvSpPr>
          <p:nvPr>
            <p:ph idx="1"/>
          </p:nvPr>
        </p:nvSpPr>
        <p:spPr>
          <a:xfrm>
            <a:off x="399457" y="1079883"/>
            <a:ext cx="10515600" cy="4351338"/>
          </a:xfrm>
        </p:spPr>
        <p:txBody>
          <a:bodyPr/>
          <a:lstStyle/>
          <a:p>
            <a:pPr marL="342900" lvl="0" indent="-342900">
              <a:lnSpc>
                <a:spcPct val="115000"/>
              </a:lnSpc>
              <a:buFont typeface="+mj-lt"/>
              <a:buAutoNum type="arabicPeriod"/>
            </a:pPr>
            <a:r>
              <a:rPr lang="da-DK" sz="1600" dirty="0">
                <a:effectLst/>
                <a:latin typeface="Verdana" panose="020B0604030504040204" pitchFamily="34" charset="0"/>
                <a:ea typeface="Verdana" panose="020B0604030504040204" pitchFamily="34" charset="0"/>
                <a:cs typeface="Times New Roman" panose="02020603050405020304" pitchFamily="18" charset="0"/>
              </a:rPr>
              <a:t>Fokusgruppeinterview med skoleledere/pædagogiske ledere </a:t>
            </a:r>
          </a:p>
          <a:p>
            <a:pPr marL="342900" lvl="0" indent="-342900">
              <a:lnSpc>
                <a:spcPct val="115000"/>
              </a:lnSpc>
              <a:buFont typeface="+mj-lt"/>
              <a:buAutoNum type="arabicPeriod"/>
            </a:pPr>
            <a:r>
              <a:rPr lang="da-DK" sz="1600" dirty="0">
                <a:effectLst/>
                <a:latin typeface="Verdana" panose="020B0604030504040204" pitchFamily="34" charset="0"/>
                <a:ea typeface="Verdana" panose="020B0604030504040204" pitchFamily="34" charset="0"/>
                <a:cs typeface="Times New Roman" panose="02020603050405020304" pitchFamily="18" charset="0"/>
              </a:rPr>
              <a:t>Fokusgruppeinterview med Institutionsledere/Daglig-ledere </a:t>
            </a:r>
          </a:p>
          <a:p>
            <a:pPr marL="342900" lvl="0" indent="-342900">
              <a:lnSpc>
                <a:spcPct val="115000"/>
              </a:lnSpc>
              <a:buFont typeface="+mj-lt"/>
              <a:buAutoNum type="arabicPeriod"/>
            </a:pPr>
            <a:r>
              <a:rPr lang="da-DK" sz="1600" dirty="0">
                <a:effectLst/>
                <a:latin typeface="Verdana" panose="020B0604030504040204" pitchFamily="34" charset="0"/>
                <a:ea typeface="Verdana" panose="020B0604030504040204" pitchFamily="34" charset="0"/>
                <a:cs typeface="Times New Roman" panose="02020603050405020304" pitchFamily="18" charset="0"/>
              </a:rPr>
              <a:t>Fokusgruppeinterview med kommunale supportfunktioner i PPL</a:t>
            </a:r>
          </a:p>
          <a:p>
            <a:pPr marL="342900" lvl="0" indent="-342900">
              <a:lnSpc>
                <a:spcPct val="115000"/>
              </a:lnSpc>
              <a:spcAft>
                <a:spcPts val="1000"/>
              </a:spcAft>
              <a:buFont typeface="+mj-lt"/>
              <a:buAutoNum type="arabicPeriod"/>
            </a:pPr>
            <a:r>
              <a:rPr lang="da-DK" sz="1600" dirty="0">
                <a:effectLst/>
                <a:latin typeface="Verdana" panose="020B0604030504040204" pitchFamily="34" charset="0"/>
                <a:ea typeface="Verdana" panose="020B0604030504040204" pitchFamily="34" charset="0"/>
                <a:cs typeface="Times New Roman" panose="02020603050405020304" pitchFamily="18" charset="0"/>
              </a:rPr>
              <a:t>Fokusgruppeinterview med repræsentanter fra Familie og Børnehandicap og Sundhedsplejen</a:t>
            </a:r>
          </a:p>
          <a:p>
            <a:pPr marL="0" lvl="0" indent="0">
              <a:lnSpc>
                <a:spcPct val="115000"/>
              </a:lnSpc>
              <a:spcAft>
                <a:spcPts val="1000"/>
              </a:spcAft>
              <a:buNone/>
            </a:pPr>
            <a:endParaRPr lang="da-DK" sz="1800" dirty="0">
              <a:latin typeface="Verdana" panose="020B0604030504040204" pitchFamily="34" charset="0"/>
              <a:ea typeface="Verdana" panose="020B0604030504040204" pitchFamily="34" charset="0"/>
              <a:cs typeface="Times New Roman" panose="02020603050405020304" pitchFamily="18" charset="0"/>
            </a:endParaRPr>
          </a:p>
          <a:p>
            <a:pPr marL="0" lvl="0" indent="0">
              <a:lnSpc>
                <a:spcPct val="115000"/>
              </a:lnSpc>
              <a:spcAft>
                <a:spcPts val="1000"/>
              </a:spcAft>
              <a:buNone/>
            </a:pPr>
            <a:endParaRPr lang="da-DK" sz="1800" dirty="0">
              <a:latin typeface="Verdana" panose="020B0604030504040204" pitchFamily="34" charset="0"/>
              <a:ea typeface="Verdana" panose="020B0604030504040204" pitchFamily="34" charset="0"/>
              <a:cs typeface="Times New Roman" panose="02020603050405020304" pitchFamily="18" charset="0"/>
            </a:endParaRPr>
          </a:p>
          <a:p>
            <a:pPr marL="0" lvl="0" indent="0">
              <a:lnSpc>
                <a:spcPct val="115000"/>
              </a:lnSpc>
              <a:spcAft>
                <a:spcPts val="1000"/>
              </a:spcAft>
              <a:buNone/>
            </a:pPr>
            <a:endParaRPr lang="da-DK"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4" name="Rektangel 3">
            <a:extLst>
              <a:ext uri="{FF2B5EF4-FFF2-40B4-BE49-F238E27FC236}">
                <a16:creationId xmlns:a16="http://schemas.microsoft.com/office/drawing/2014/main" id="{B415D4A6-0C3D-2577-B623-200850AF3BCC}"/>
              </a:ext>
            </a:extLst>
          </p:cNvPr>
          <p:cNvSpPr/>
          <p:nvPr/>
        </p:nvSpPr>
        <p:spPr>
          <a:xfrm>
            <a:off x="0" y="746620"/>
            <a:ext cx="12192000" cy="12583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3">
            <a:extLst>
              <a:ext uri="{FF2B5EF4-FFF2-40B4-BE49-F238E27FC236}">
                <a16:creationId xmlns:a16="http://schemas.microsoft.com/office/drawing/2014/main" id="{5562D62E-5745-B5D7-5A98-F5411C7F8A0F}"/>
              </a:ext>
            </a:extLst>
          </p:cNvPr>
          <p:cNvSpPr>
            <a:spLocks noChangeArrowheads="1"/>
          </p:cNvSpPr>
          <p:nvPr/>
        </p:nvSpPr>
        <p:spPr bwMode="auto">
          <a:xfrm>
            <a:off x="399457" y="2862070"/>
            <a:ext cx="11630618" cy="375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altLang="da-DK" sz="1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da-DK"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Kvalificering af undersøgelse </a:t>
            </a:r>
            <a:r>
              <a:rPr lang="da-DK" sz="1400" b="1" dirty="0">
                <a:solidFill>
                  <a:prstClr val="black"/>
                </a:solidFill>
                <a:latin typeface="Verdana" panose="020B0604030504040204" pitchFamily="34" charset="0"/>
                <a:ea typeface="Verdana" panose="020B0604030504040204" pitchFamily="34" charset="0"/>
                <a:cs typeface="Times New Roman" panose="02020603050405020304" pitchFamily="18" charset="0"/>
              </a:rPr>
              <a:t>for</a:t>
            </a:r>
            <a:r>
              <a:rPr kumimoji="0" lang="da-DK"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dermed sikre, at den bliver så generel, relevant og brugbar som muligt:</a:t>
            </a: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Der har været nedsat en kvalificerende arbejdsgruppe bestående af to PPL-medarbejdere, to institutionsledere/daglige ledere og 2 pædagogiske ledere. Kvalificerende har haft følgende opgaver </a:t>
            </a:r>
          </a:p>
          <a:p>
            <a:pPr marL="800100" lvl="1" indent="-342900">
              <a:lnSpc>
                <a:spcPct val="115000"/>
              </a:lnSpc>
              <a:buFont typeface="Arial" panose="020B0604020202020204" pitchFamily="34" charset="0"/>
              <a:buChar cha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Før fokusgruppeinterviews: At kvalificere udkast til spørgeramme, som projektleder har udarbejdet.</a:t>
            </a:r>
          </a:p>
          <a:p>
            <a:pPr marL="800100" lvl="1" indent="-342900">
              <a:lnSpc>
                <a:spcPct val="115000"/>
              </a:lnSpc>
              <a:buFont typeface="Arial" panose="020B0604020202020204" pitchFamily="34" charset="0"/>
              <a:buChar cha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Efter fokusgruppeinterviews: at kvalificere og nuancerer projektleders sammenskrivning af interviews herunder anbefalinger til ønskede handlinger/udviklingsmuligheder. </a:t>
            </a:r>
          </a:p>
          <a:p>
            <a:pPr marL="457200" marR="0" lvl="0" indent="0" algn="l" defTabSz="914400" rtl="0" eaLnBrk="1" fontAlgn="auto" latinLnBrk="0" hangingPunct="1">
              <a:lnSpc>
                <a:spcPct val="115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p>
          <a:p>
            <a:pPr>
              <a:lnSpc>
                <a:spcPct val="115000"/>
              </a:lnSpc>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2. Undersøgelsens hovedpointer og anbefalinger bliver præsenteret på henholdsvis skoleledermøde og institutionsledermøde. </a:t>
            </a:r>
          </a:p>
          <a:p>
            <a:pPr>
              <a:lnSpc>
                <a:spcPct val="115000"/>
              </a:lnSpc>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Formål:</a:t>
            </a:r>
            <a:endParaRPr lang="da-DK" sz="14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r>
              <a:rPr lang="da-DK" sz="1400" dirty="0">
                <a:solidFill>
                  <a:prstClr val="black"/>
                </a:solidFill>
                <a:latin typeface="Verdana" panose="020B0604030504040204" pitchFamily="34" charset="0"/>
                <a:ea typeface="Verdana" panose="020B0604030504040204" pitchFamily="34" charset="0"/>
                <a:cs typeface="Times New Roman" panose="02020603050405020304" pitchFamily="18" charset="0"/>
              </a:rPr>
              <a:t>At </a:t>
            </a: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få kvalificeret om undersøgelsens pointer er genkendelige</a:t>
            </a:r>
          </a:p>
          <a:p>
            <a:pPr marL="742950" lvl="1" indent="-285750">
              <a:lnSpc>
                <a:spcPct val="115000"/>
              </a:lnSpc>
              <a:buFont typeface="Arial" panose="020B0604020202020204" pitchFamily="34" charset="0"/>
              <a:buChar char="•"/>
            </a:pPr>
            <a:r>
              <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give mulighed for at komme med kommentarer og byde ind med nuancer</a:t>
            </a:r>
          </a:p>
          <a:p>
            <a:pPr marL="228600" marR="0" lvl="0" indent="0" algn="l" defTabSz="914400" rtl="0" eaLnBrk="1" fontAlgn="auto" latinLnBrk="0" hangingPunct="1">
              <a:lnSpc>
                <a:spcPct val="115000"/>
              </a:lnSpc>
              <a:spcBef>
                <a:spcPts val="0"/>
              </a:spcBef>
              <a:spcAft>
                <a:spcPts val="1000"/>
              </a:spcAft>
              <a:buClrTx/>
              <a:buSzTx/>
              <a:buFontTx/>
              <a:buNone/>
              <a:tabLst/>
              <a:defRPr/>
            </a:pPr>
            <a:r>
              <a:rPr kumimoji="0" lang="da-DK" sz="14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Times New Roman" panose="02020603050405020304" pitchFamily="18" charset="0"/>
              </a:rPr>
              <a:t> Konklusion: Langt hen af vejen et billede der kunne genkendes. Kommentarer er med i rapporten i sidste afsnit. </a:t>
            </a:r>
            <a:endParaRPr kumimoji="0" lang="da-DK"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a-DK" altLang="da-DK"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Billede 4">
            <a:extLst>
              <a:ext uri="{FF2B5EF4-FFF2-40B4-BE49-F238E27FC236}">
                <a16:creationId xmlns:a16="http://schemas.microsoft.com/office/drawing/2014/main" id="{14909DDA-0260-A765-C39E-13042195784C}"/>
              </a:ext>
            </a:extLst>
          </p:cNvPr>
          <p:cNvPicPr>
            <a:picLocks noChangeAspect="1"/>
          </p:cNvPicPr>
          <p:nvPr/>
        </p:nvPicPr>
        <p:blipFill>
          <a:blip r:embed="rId2"/>
          <a:stretch>
            <a:fillRect/>
          </a:stretch>
        </p:blipFill>
        <p:spPr>
          <a:xfrm>
            <a:off x="10153650" y="6257925"/>
            <a:ext cx="1733550" cy="561975"/>
          </a:xfrm>
          <a:prstGeom prst="rect">
            <a:avLst/>
          </a:prstGeom>
        </p:spPr>
      </p:pic>
      <p:cxnSp>
        <p:nvCxnSpPr>
          <p:cNvPr id="8" name="Lige forbindelse 7">
            <a:extLst>
              <a:ext uri="{FF2B5EF4-FFF2-40B4-BE49-F238E27FC236}">
                <a16:creationId xmlns:a16="http://schemas.microsoft.com/office/drawing/2014/main" id="{3672B360-E11D-3928-101E-F4BC1E9E8AC6}"/>
              </a:ext>
            </a:extLst>
          </p:cNvPr>
          <p:cNvCxnSpPr/>
          <p:nvPr/>
        </p:nvCxnSpPr>
        <p:spPr>
          <a:xfrm>
            <a:off x="0" y="287655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Pladsholder til slidenummer 5">
            <a:extLst>
              <a:ext uri="{FF2B5EF4-FFF2-40B4-BE49-F238E27FC236}">
                <a16:creationId xmlns:a16="http://schemas.microsoft.com/office/drawing/2014/main" id="{7FDED37B-6B71-CEA3-C46F-DCFC81950E7A}"/>
              </a:ext>
            </a:extLst>
          </p:cNvPr>
          <p:cNvSpPr>
            <a:spLocks noGrp="1"/>
          </p:cNvSpPr>
          <p:nvPr>
            <p:ph type="sldNum" sz="quarter" idx="12"/>
          </p:nvPr>
        </p:nvSpPr>
        <p:spPr/>
        <p:txBody>
          <a:bodyPr/>
          <a:lstStyle/>
          <a:p>
            <a:fld id="{7CB0BF90-AB65-4868-B7F7-2D7D088B758C}" type="slidenum">
              <a:rPr lang="da-DK" smtClean="0"/>
              <a:t>8</a:t>
            </a:fld>
            <a:endParaRPr lang="da-DK"/>
          </a:p>
        </p:txBody>
      </p:sp>
    </p:spTree>
    <p:extLst>
      <p:ext uri="{BB962C8B-B14F-4D97-AF65-F5344CB8AC3E}">
        <p14:creationId xmlns:p14="http://schemas.microsoft.com/office/powerpoint/2010/main" val="31393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E069-74F9-C73F-67DA-AC9843076058}"/>
              </a:ext>
            </a:extLst>
          </p:cNvPr>
          <p:cNvSpPr>
            <a:spLocks noGrp="1"/>
          </p:cNvSpPr>
          <p:nvPr>
            <p:ph type="ctrTitle"/>
          </p:nvPr>
        </p:nvSpPr>
        <p:spPr/>
        <p:txBody>
          <a:bodyPr/>
          <a:lstStyle/>
          <a:p>
            <a:br>
              <a:rPr lang="da-DK" dirty="0"/>
            </a:br>
            <a:r>
              <a:rPr lang="da-DK" dirty="0"/>
              <a:t>Kort opsamling</a:t>
            </a:r>
          </a:p>
        </p:txBody>
      </p:sp>
      <p:sp>
        <p:nvSpPr>
          <p:cNvPr id="3" name="Undertitel 2">
            <a:extLst>
              <a:ext uri="{FF2B5EF4-FFF2-40B4-BE49-F238E27FC236}">
                <a16:creationId xmlns:a16="http://schemas.microsoft.com/office/drawing/2014/main" id="{AA59FD9D-9F29-4A2E-81B1-F962D6D3A99F}"/>
              </a:ext>
            </a:extLst>
          </p:cNvPr>
          <p:cNvSpPr>
            <a:spLocks noGrp="1"/>
          </p:cNvSpPr>
          <p:nvPr>
            <p:ph type="subTitle" idx="1"/>
          </p:nvPr>
        </p:nvSpPr>
        <p:spPr>
          <a:xfrm>
            <a:off x="1524000" y="4183063"/>
            <a:ext cx="9144000" cy="1655762"/>
          </a:xfrm>
        </p:spPr>
        <p:txBody>
          <a:bodyPr/>
          <a:lstStyle/>
          <a:p>
            <a:r>
              <a:rPr lang="da-DK" sz="2400" dirty="0"/>
              <a:t>UNDERSØGELSE AF HVAD DER ER PÅ SPIL I PRAKSIS: OVERGANG FRA DAGTILBUD TIL SKOLE FOR BØRN MED SÆRLIGE BEHOV</a:t>
            </a:r>
            <a:endParaRPr lang="da-DK" sz="3000" dirty="0"/>
          </a:p>
        </p:txBody>
      </p:sp>
      <p:sp>
        <p:nvSpPr>
          <p:cNvPr id="4" name="Rektangel 3">
            <a:extLst>
              <a:ext uri="{FF2B5EF4-FFF2-40B4-BE49-F238E27FC236}">
                <a16:creationId xmlns:a16="http://schemas.microsoft.com/office/drawing/2014/main" id="{D3A6BC72-EAD9-7358-9DD2-33EBD55BDEBC}"/>
              </a:ext>
            </a:extLst>
          </p:cNvPr>
          <p:cNvSpPr/>
          <p:nvPr/>
        </p:nvSpPr>
        <p:spPr>
          <a:xfrm>
            <a:off x="0" y="3429000"/>
            <a:ext cx="12192000" cy="2571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CF73E330-C49F-1832-50CF-004E0FC34F2E}"/>
              </a:ext>
            </a:extLst>
          </p:cNvPr>
          <p:cNvPicPr>
            <a:picLocks noChangeAspect="1"/>
          </p:cNvPicPr>
          <p:nvPr/>
        </p:nvPicPr>
        <p:blipFill>
          <a:blip r:embed="rId2"/>
          <a:stretch>
            <a:fillRect/>
          </a:stretch>
        </p:blipFill>
        <p:spPr>
          <a:xfrm>
            <a:off x="10153650" y="6257925"/>
            <a:ext cx="1733550" cy="561975"/>
          </a:xfrm>
          <a:prstGeom prst="rect">
            <a:avLst/>
          </a:prstGeom>
        </p:spPr>
      </p:pic>
    </p:spTree>
    <p:extLst>
      <p:ext uri="{BB962C8B-B14F-4D97-AF65-F5344CB8AC3E}">
        <p14:creationId xmlns:p14="http://schemas.microsoft.com/office/powerpoint/2010/main" val="219619216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27005</TotalTime>
  <Words>8353</Words>
  <Application>Microsoft Office PowerPoint</Application>
  <PresentationFormat>Widescreen</PresentationFormat>
  <Paragraphs>494</Paragraphs>
  <Slides>39</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39</vt:i4>
      </vt:variant>
    </vt:vector>
  </HeadingPairs>
  <TitlesOfParts>
    <vt:vector size="47" baseType="lpstr">
      <vt:lpstr>Arial</vt:lpstr>
      <vt:lpstr>Calibri</vt:lpstr>
      <vt:lpstr>Calibri Light</vt:lpstr>
      <vt:lpstr>Symbol</vt:lpstr>
      <vt:lpstr>Times New Roman</vt:lpstr>
      <vt:lpstr>Verdana</vt:lpstr>
      <vt:lpstr>Wingdings</vt:lpstr>
      <vt:lpstr>Office-tema</vt:lpstr>
      <vt:lpstr>Temamøde:  Overgang fra børnehave til skole for børn med særlige behov</vt:lpstr>
      <vt:lpstr>PowerPoint-præsentation</vt:lpstr>
      <vt:lpstr>PowerPoint-præsentation</vt:lpstr>
      <vt:lpstr>PowerPoint-præsentation</vt:lpstr>
      <vt:lpstr>   Baggrund, proces og pointer</vt:lpstr>
      <vt:lpstr>PowerPoint-præsentation</vt:lpstr>
      <vt:lpstr>PowerPoint-præsentation</vt:lpstr>
      <vt:lpstr>Udarbejdelse af undersøgelsen</vt:lpstr>
      <vt:lpstr> Kort opsamling</vt:lpstr>
      <vt:lpstr>  En opsamling: Forudsætninger for at lykkes</vt:lpstr>
      <vt:lpstr>PowerPoint-præsentation</vt:lpstr>
      <vt:lpstr>PowerPoint-præsentation</vt:lpstr>
      <vt:lpstr>PowerPoint-præsentation</vt:lpstr>
      <vt:lpstr>PowerPoint-præsentation</vt:lpstr>
      <vt:lpstr>  En opsamling: Generelle udfordringer</vt:lpstr>
      <vt:lpstr>PowerPoint-præsentation</vt:lpstr>
      <vt:lpstr>PowerPoint-præsentation</vt:lpstr>
      <vt:lpstr> Anbefalinger til det videre arbejde </vt:lpstr>
      <vt:lpstr>Det videre arbejde</vt:lpstr>
      <vt:lpstr>Spørgsmål? ……Inden vi zoomer ud og sætter spot på          anbefalinger</vt:lpstr>
      <vt:lpstr>Fra flowchart der beskriver arbejdet med overgange for alle børn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Undersøgende på egen praksis </vt:lpstr>
      <vt:lpstr>SAL A</vt:lpstr>
      <vt:lpstr>PowerPoint-præsentation</vt:lpstr>
      <vt:lpstr> Anbefalinger til det videre arbejde </vt:lpstr>
      <vt:lpstr>Anbefalinger til, hvad der med fordel kunne udvikles på/være nysgerrige på for at flere begynder i den lokale skole fremfor i specialtilbud? </vt:lpstr>
      <vt:lpstr>Anbefalinger til, hvad der med fordel kunne udvikles på/være nysgerrige på for at flere begynder i den lokale skole fremfor i specialtilbud? </vt:lpstr>
      <vt:lpstr>Anbefalinger til, hvad der med fordel kunne udvikles på/være nysgerrige på for at flere begynder i den lokale skole fremfor i specialtilbud? </vt:lpstr>
      <vt:lpstr>Anbefalinger til, hvad der med fordel kan udvikles på/være nysgerrige på for at sikre en endnu bedre overgang fra børnehave til skole for børn med særlige behov? </vt:lpstr>
      <vt:lpstr>Anbefalinger til, hvad der med fordel kan udvikles på/være nysgerrige på for at sikre en endnu bedre overgang fra børnehave til skole for børn med særlige behov? </vt:lpstr>
      <vt:lpstr>Anbefalinger til, hvad der med fordel kan udvikles på/være nysgerrige på for at sikre en endnu bedre overgang fra børnehave til skole for børn med særlige behov? </vt:lpstr>
    </vt:vector>
  </TitlesOfParts>
  <Company>Silkeborg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opsamling: Kortlægning og anbefalinger</dc:title>
  <dc:creator>Signe Skou (18514)</dc:creator>
  <cp:lastModifiedBy>Signe Skou (18514)</cp:lastModifiedBy>
  <cp:revision>26</cp:revision>
  <cp:lastPrinted>2024-02-08T07:20:25Z</cp:lastPrinted>
  <dcterms:created xsi:type="dcterms:W3CDTF">2024-02-07T18:22:11Z</dcterms:created>
  <dcterms:modified xsi:type="dcterms:W3CDTF">2024-09-09T07:45:51Z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adreDocumentId">
    <vt:i4>5550994</vt:i4>
  </property>
  <property fmtid="{D5CDD505-2E9C-101B-9397-08002B2CF9AE}" pid="3" name="AcadreCaseId">
    <vt:i4>399699</vt:i4>
  </property>
</Properties>
</file>