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84" r:id="rId5"/>
  </p:sldMasterIdLst>
  <p:notesMasterIdLst>
    <p:notesMasterId r:id="rId29"/>
  </p:notesMasterIdLst>
  <p:sldIdLst>
    <p:sldId id="259" r:id="rId6"/>
    <p:sldId id="302" r:id="rId7"/>
    <p:sldId id="300" r:id="rId8"/>
    <p:sldId id="281" r:id="rId9"/>
    <p:sldId id="256" r:id="rId10"/>
    <p:sldId id="2141412518" r:id="rId11"/>
    <p:sldId id="2141412516" r:id="rId12"/>
    <p:sldId id="2141412522" r:id="rId13"/>
    <p:sldId id="2141412519" r:id="rId14"/>
    <p:sldId id="260" r:id="rId15"/>
    <p:sldId id="2141412491" r:id="rId16"/>
    <p:sldId id="2141412502" r:id="rId17"/>
    <p:sldId id="2141412523" r:id="rId18"/>
    <p:sldId id="2141412524" r:id="rId19"/>
    <p:sldId id="2141412521" r:id="rId20"/>
    <p:sldId id="2141412525" r:id="rId21"/>
    <p:sldId id="2141412526" r:id="rId22"/>
    <p:sldId id="303" r:id="rId23"/>
    <p:sldId id="2141412527" r:id="rId24"/>
    <p:sldId id="306" r:id="rId25"/>
    <p:sldId id="307" r:id="rId26"/>
    <p:sldId id="305" r:id="rId27"/>
    <p:sldId id="2141412528" r:id="rId28"/>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2964" autoAdjust="0"/>
  </p:normalViewPr>
  <p:slideViewPr>
    <p:cSldViewPr snapToGrid="0">
      <p:cViewPr varScale="1">
        <p:scale>
          <a:sx n="49" d="100"/>
          <a:sy n="49" d="100"/>
        </p:scale>
        <p:origin x="1160"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 Id="rId8"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568FFA-2598-4CC9-A97A-2FAF8E3DC5C4}" type="doc">
      <dgm:prSet loTypeId="urn:microsoft.com/office/officeart/2005/8/layout/hProcess9" loCatId="process" qsTypeId="urn:microsoft.com/office/officeart/2005/8/quickstyle/simple1" qsCatId="simple" csTypeId="urn:microsoft.com/office/officeart/2005/8/colors/accent1_2" csCatId="accent1" phldr="1"/>
      <dgm:spPr/>
    </dgm:pt>
    <dgm:pt modelId="{B3808DB9-CCBD-4D11-9D5B-D2DB9A9E0D7D}">
      <dgm:prSet phldrT="[Tekst]" custT="1"/>
      <dgm:spPr/>
      <dgm:t>
        <a:bodyPr/>
        <a:lstStyle/>
        <a:p>
          <a:r>
            <a:rPr lang="da-DK" sz="1800" b="1" dirty="0"/>
            <a:t>Foråret 2018: </a:t>
          </a:r>
        </a:p>
        <a:p>
          <a:r>
            <a:rPr lang="da-DK" sz="1800" dirty="0"/>
            <a:t>Analyse af det specialiserede område</a:t>
          </a:r>
        </a:p>
      </dgm:t>
    </dgm:pt>
    <dgm:pt modelId="{DC6714DC-FB82-4B78-84CD-32F3CD02A48C}" type="parTrans" cxnId="{4441C2C7-1DF6-4029-89D5-74E25432DFA3}">
      <dgm:prSet/>
      <dgm:spPr/>
      <dgm:t>
        <a:bodyPr/>
        <a:lstStyle/>
        <a:p>
          <a:endParaRPr lang="da-DK"/>
        </a:p>
      </dgm:t>
    </dgm:pt>
    <dgm:pt modelId="{E08C5DB2-4880-49F8-AA98-A689774FD735}" type="sibTrans" cxnId="{4441C2C7-1DF6-4029-89D5-74E25432DFA3}">
      <dgm:prSet/>
      <dgm:spPr/>
      <dgm:t>
        <a:bodyPr/>
        <a:lstStyle/>
        <a:p>
          <a:endParaRPr lang="da-DK"/>
        </a:p>
      </dgm:t>
    </dgm:pt>
    <dgm:pt modelId="{4374C49B-0329-480E-A7D0-1B3AE6B1CD75}">
      <dgm:prSet phldrT="[Tekst]"/>
      <dgm:spPr/>
      <dgm:t>
        <a:bodyPr/>
        <a:lstStyle/>
        <a:p>
          <a:r>
            <a:rPr lang="da-DK" b="1" dirty="0"/>
            <a:t>2019-2022</a:t>
          </a:r>
        </a:p>
        <a:p>
          <a:r>
            <a:rPr lang="da-DK" dirty="0"/>
            <a:t>Udvikling af LFSI/Mellemformer i Silkeborg Kommune </a:t>
          </a:r>
        </a:p>
        <a:p>
          <a:r>
            <a:rPr lang="da-DK" dirty="0"/>
            <a:t>(som en del af alle skal med)</a:t>
          </a:r>
        </a:p>
      </dgm:t>
    </dgm:pt>
    <dgm:pt modelId="{35A2D5B9-A1C7-4A8F-B52B-E0FA8EC2B244}" type="parTrans" cxnId="{79E69B76-E85D-4D45-BDDA-A4DCE4EC204D}">
      <dgm:prSet/>
      <dgm:spPr/>
      <dgm:t>
        <a:bodyPr/>
        <a:lstStyle/>
        <a:p>
          <a:endParaRPr lang="da-DK"/>
        </a:p>
      </dgm:t>
    </dgm:pt>
    <dgm:pt modelId="{C7709F80-8CB8-4DEF-A9FA-CF678CD9E814}" type="sibTrans" cxnId="{79E69B76-E85D-4D45-BDDA-A4DCE4EC204D}">
      <dgm:prSet/>
      <dgm:spPr/>
      <dgm:t>
        <a:bodyPr/>
        <a:lstStyle/>
        <a:p>
          <a:endParaRPr lang="da-DK"/>
        </a:p>
      </dgm:t>
    </dgm:pt>
    <dgm:pt modelId="{A568F302-28E6-461A-9BE3-632E1CEFFA61}">
      <dgm:prSet phldrT="[Tekst]"/>
      <dgm:spPr/>
      <dgm:t>
        <a:bodyPr/>
        <a:lstStyle/>
        <a:p>
          <a:r>
            <a:rPr lang="da-DK" b="1" dirty="0"/>
            <a:t>2022-nu</a:t>
          </a:r>
        </a:p>
        <a:p>
          <a:r>
            <a:rPr lang="da-DK" dirty="0"/>
            <a:t>Videre arbejde med mellemformer, nationalt fokus på mellemformer og skoler med i ministerielt projekt </a:t>
          </a:r>
        </a:p>
      </dgm:t>
    </dgm:pt>
    <dgm:pt modelId="{B8D607C8-2B2D-4072-B899-A3A9B97250AE}" type="parTrans" cxnId="{092E87FA-8BA2-46B2-BA65-F65299D1C6B1}">
      <dgm:prSet/>
      <dgm:spPr/>
      <dgm:t>
        <a:bodyPr/>
        <a:lstStyle/>
        <a:p>
          <a:endParaRPr lang="da-DK"/>
        </a:p>
      </dgm:t>
    </dgm:pt>
    <dgm:pt modelId="{2DD6E07E-4F23-4C2E-8F3E-8E5F7E02476A}" type="sibTrans" cxnId="{092E87FA-8BA2-46B2-BA65-F65299D1C6B1}">
      <dgm:prSet/>
      <dgm:spPr/>
      <dgm:t>
        <a:bodyPr/>
        <a:lstStyle/>
        <a:p>
          <a:endParaRPr lang="da-DK"/>
        </a:p>
      </dgm:t>
    </dgm:pt>
    <dgm:pt modelId="{305EDBBD-4058-4BBB-A691-44A47AA3D847}" type="pres">
      <dgm:prSet presAssocID="{04568FFA-2598-4CC9-A97A-2FAF8E3DC5C4}" presName="CompostProcess" presStyleCnt="0">
        <dgm:presLayoutVars>
          <dgm:dir/>
          <dgm:resizeHandles val="exact"/>
        </dgm:presLayoutVars>
      </dgm:prSet>
      <dgm:spPr/>
    </dgm:pt>
    <dgm:pt modelId="{27640117-4917-4FDF-A7F7-D4B397C8663B}" type="pres">
      <dgm:prSet presAssocID="{04568FFA-2598-4CC9-A97A-2FAF8E3DC5C4}" presName="arrow" presStyleLbl="bgShp" presStyleIdx="0" presStyleCnt="1"/>
      <dgm:spPr/>
    </dgm:pt>
    <dgm:pt modelId="{D7D9EBDD-6FF0-4C21-8B77-61C9FD11CADE}" type="pres">
      <dgm:prSet presAssocID="{04568FFA-2598-4CC9-A97A-2FAF8E3DC5C4}" presName="linearProcess" presStyleCnt="0"/>
      <dgm:spPr/>
    </dgm:pt>
    <dgm:pt modelId="{36D64ACB-42D7-46A9-91D9-6A9F811A4674}" type="pres">
      <dgm:prSet presAssocID="{B3808DB9-CCBD-4D11-9D5B-D2DB9A9E0D7D}" presName="textNode" presStyleLbl="node1" presStyleIdx="0" presStyleCnt="3">
        <dgm:presLayoutVars>
          <dgm:bulletEnabled val="1"/>
        </dgm:presLayoutVars>
      </dgm:prSet>
      <dgm:spPr/>
    </dgm:pt>
    <dgm:pt modelId="{6F1184BA-713B-4859-81AD-7D2F9FE27C8D}" type="pres">
      <dgm:prSet presAssocID="{E08C5DB2-4880-49F8-AA98-A689774FD735}" presName="sibTrans" presStyleCnt="0"/>
      <dgm:spPr/>
    </dgm:pt>
    <dgm:pt modelId="{C553FF35-3442-4782-A5CE-7D4245BB105C}" type="pres">
      <dgm:prSet presAssocID="{4374C49B-0329-480E-A7D0-1B3AE6B1CD75}" presName="textNode" presStyleLbl="node1" presStyleIdx="1" presStyleCnt="3">
        <dgm:presLayoutVars>
          <dgm:bulletEnabled val="1"/>
        </dgm:presLayoutVars>
      </dgm:prSet>
      <dgm:spPr/>
    </dgm:pt>
    <dgm:pt modelId="{4ABD907A-0797-49C5-A333-08B41910CFAE}" type="pres">
      <dgm:prSet presAssocID="{C7709F80-8CB8-4DEF-A9FA-CF678CD9E814}" presName="sibTrans" presStyleCnt="0"/>
      <dgm:spPr/>
    </dgm:pt>
    <dgm:pt modelId="{C2682B65-EB90-4825-AF61-A487E88B7B77}" type="pres">
      <dgm:prSet presAssocID="{A568F302-28E6-461A-9BE3-632E1CEFFA61}" presName="textNode" presStyleLbl="node1" presStyleIdx="2" presStyleCnt="3">
        <dgm:presLayoutVars>
          <dgm:bulletEnabled val="1"/>
        </dgm:presLayoutVars>
      </dgm:prSet>
      <dgm:spPr/>
    </dgm:pt>
  </dgm:ptLst>
  <dgm:cxnLst>
    <dgm:cxn modelId="{F92C8217-7E63-4E70-B4F5-4A36A8C2375F}" type="presOf" srcId="{4374C49B-0329-480E-A7D0-1B3AE6B1CD75}" destId="{C553FF35-3442-4782-A5CE-7D4245BB105C}" srcOrd="0" destOrd="0" presId="urn:microsoft.com/office/officeart/2005/8/layout/hProcess9"/>
    <dgm:cxn modelId="{F1DC3A31-15B1-4A91-B656-80E485968E6F}" type="presOf" srcId="{A568F302-28E6-461A-9BE3-632E1CEFFA61}" destId="{C2682B65-EB90-4825-AF61-A487E88B7B77}" srcOrd="0" destOrd="0" presId="urn:microsoft.com/office/officeart/2005/8/layout/hProcess9"/>
    <dgm:cxn modelId="{DC64403C-0706-41AB-980D-39129567CC2F}" type="presOf" srcId="{04568FFA-2598-4CC9-A97A-2FAF8E3DC5C4}" destId="{305EDBBD-4058-4BBB-A691-44A47AA3D847}" srcOrd="0" destOrd="0" presId="urn:microsoft.com/office/officeart/2005/8/layout/hProcess9"/>
    <dgm:cxn modelId="{79E69B76-E85D-4D45-BDDA-A4DCE4EC204D}" srcId="{04568FFA-2598-4CC9-A97A-2FAF8E3DC5C4}" destId="{4374C49B-0329-480E-A7D0-1B3AE6B1CD75}" srcOrd="1" destOrd="0" parTransId="{35A2D5B9-A1C7-4A8F-B52B-E0FA8EC2B244}" sibTransId="{C7709F80-8CB8-4DEF-A9FA-CF678CD9E814}"/>
    <dgm:cxn modelId="{D8BB917B-B9FE-4AD5-977F-8CAE9A6312A0}" type="presOf" srcId="{B3808DB9-CCBD-4D11-9D5B-D2DB9A9E0D7D}" destId="{36D64ACB-42D7-46A9-91D9-6A9F811A4674}" srcOrd="0" destOrd="0" presId="urn:microsoft.com/office/officeart/2005/8/layout/hProcess9"/>
    <dgm:cxn modelId="{4441C2C7-1DF6-4029-89D5-74E25432DFA3}" srcId="{04568FFA-2598-4CC9-A97A-2FAF8E3DC5C4}" destId="{B3808DB9-CCBD-4D11-9D5B-D2DB9A9E0D7D}" srcOrd="0" destOrd="0" parTransId="{DC6714DC-FB82-4B78-84CD-32F3CD02A48C}" sibTransId="{E08C5DB2-4880-49F8-AA98-A689774FD735}"/>
    <dgm:cxn modelId="{092E87FA-8BA2-46B2-BA65-F65299D1C6B1}" srcId="{04568FFA-2598-4CC9-A97A-2FAF8E3DC5C4}" destId="{A568F302-28E6-461A-9BE3-632E1CEFFA61}" srcOrd="2" destOrd="0" parTransId="{B8D607C8-2B2D-4072-B899-A3A9B97250AE}" sibTransId="{2DD6E07E-4F23-4C2E-8F3E-8E5F7E02476A}"/>
    <dgm:cxn modelId="{C2EC76B8-805A-45EF-AEFD-F015025A9076}" type="presParOf" srcId="{305EDBBD-4058-4BBB-A691-44A47AA3D847}" destId="{27640117-4917-4FDF-A7F7-D4B397C8663B}" srcOrd="0" destOrd="0" presId="urn:microsoft.com/office/officeart/2005/8/layout/hProcess9"/>
    <dgm:cxn modelId="{33797EA9-CB27-46E2-A208-6034BF372937}" type="presParOf" srcId="{305EDBBD-4058-4BBB-A691-44A47AA3D847}" destId="{D7D9EBDD-6FF0-4C21-8B77-61C9FD11CADE}" srcOrd="1" destOrd="0" presId="urn:microsoft.com/office/officeart/2005/8/layout/hProcess9"/>
    <dgm:cxn modelId="{7B52FB21-2616-4D92-A8CA-565621785AB3}" type="presParOf" srcId="{D7D9EBDD-6FF0-4C21-8B77-61C9FD11CADE}" destId="{36D64ACB-42D7-46A9-91D9-6A9F811A4674}" srcOrd="0" destOrd="0" presId="urn:microsoft.com/office/officeart/2005/8/layout/hProcess9"/>
    <dgm:cxn modelId="{D0A8773D-6AD0-441A-BB79-3FD07328EE42}" type="presParOf" srcId="{D7D9EBDD-6FF0-4C21-8B77-61C9FD11CADE}" destId="{6F1184BA-713B-4859-81AD-7D2F9FE27C8D}" srcOrd="1" destOrd="0" presId="urn:microsoft.com/office/officeart/2005/8/layout/hProcess9"/>
    <dgm:cxn modelId="{64C008CD-2150-48D0-8025-BEE92C835949}" type="presParOf" srcId="{D7D9EBDD-6FF0-4C21-8B77-61C9FD11CADE}" destId="{C553FF35-3442-4782-A5CE-7D4245BB105C}" srcOrd="2" destOrd="0" presId="urn:microsoft.com/office/officeart/2005/8/layout/hProcess9"/>
    <dgm:cxn modelId="{2EE57E13-3444-4DD3-A5EF-E7D2CDDD9823}" type="presParOf" srcId="{D7D9EBDD-6FF0-4C21-8B77-61C9FD11CADE}" destId="{4ABD907A-0797-49C5-A333-08B41910CFAE}" srcOrd="3" destOrd="0" presId="urn:microsoft.com/office/officeart/2005/8/layout/hProcess9"/>
    <dgm:cxn modelId="{546D85E3-63EA-40D2-83AC-69706433D677}" type="presParOf" srcId="{D7D9EBDD-6FF0-4C21-8B77-61C9FD11CADE}" destId="{C2682B65-EB90-4825-AF61-A487E88B7B77}"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640117-4917-4FDF-A7F7-D4B397C8663B}">
      <dsp:nvSpPr>
        <dsp:cNvPr id="0" name=""/>
        <dsp:cNvSpPr/>
      </dsp:nvSpPr>
      <dsp:spPr>
        <a:xfrm>
          <a:off x="788669" y="0"/>
          <a:ext cx="8938260" cy="4351338"/>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6D64ACB-42D7-46A9-91D9-6A9F811A4674}">
      <dsp:nvSpPr>
        <dsp:cNvPr id="0" name=""/>
        <dsp:cNvSpPr/>
      </dsp:nvSpPr>
      <dsp:spPr>
        <a:xfrm>
          <a:off x="11296" y="1305401"/>
          <a:ext cx="3384708"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a-DK" sz="1800" b="1" kern="1200" dirty="0"/>
            <a:t>Foråret 2018: </a:t>
          </a:r>
        </a:p>
        <a:p>
          <a:pPr marL="0" lvl="0" indent="0" algn="ctr" defTabSz="800100">
            <a:lnSpc>
              <a:spcPct val="90000"/>
            </a:lnSpc>
            <a:spcBef>
              <a:spcPct val="0"/>
            </a:spcBef>
            <a:spcAft>
              <a:spcPct val="35000"/>
            </a:spcAft>
            <a:buNone/>
          </a:pPr>
          <a:r>
            <a:rPr lang="da-DK" sz="1800" kern="1200" dirty="0"/>
            <a:t>Analyse af det specialiserede område</a:t>
          </a:r>
        </a:p>
      </dsp:txBody>
      <dsp:txXfrm>
        <a:off x="96262" y="1390367"/>
        <a:ext cx="3214776" cy="1570603"/>
      </dsp:txXfrm>
    </dsp:sp>
    <dsp:sp modelId="{C553FF35-3442-4782-A5CE-7D4245BB105C}">
      <dsp:nvSpPr>
        <dsp:cNvPr id="0" name=""/>
        <dsp:cNvSpPr/>
      </dsp:nvSpPr>
      <dsp:spPr>
        <a:xfrm>
          <a:off x="3565445" y="1305401"/>
          <a:ext cx="3384708"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a-DK" sz="1800" b="1" kern="1200" dirty="0"/>
            <a:t>2019-2022</a:t>
          </a:r>
        </a:p>
        <a:p>
          <a:pPr marL="0" lvl="0" indent="0" algn="ctr" defTabSz="800100">
            <a:lnSpc>
              <a:spcPct val="90000"/>
            </a:lnSpc>
            <a:spcBef>
              <a:spcPct val="0"/>
            </a:spcBef>
            <a:spcAft>
              <a:spcPct val="35000"/>
            </a:spcAft>
            <a:buNone/>
          </a:pPr>
          <a:r>
            <a:rPr lang="da-DK" sz="1800" kern="1200" dirty="0"/>
            <a:t>Udvikling af LFSI/Mellemformer i Silkeborg Kommune </a:t>
          </a:r>
        </a:p>
        <a:p>
          <a:pPr marL="0" lvl="0" indent="0" algn="ctr" defTabSz="800100">
            <a:lnSpc>
              <a:spcPct val="90000"/>
            </a:lnSpc>
            <a:spcBef>
              <a:spcPct val="0"/>
            </a:spcBef>
            <a:spcAft>
              <a:spcPct val="35000"/>
            </a:spcAft>
            <a:buNone/>
          </a:pPr>
          <a:r>
            <a:rPr lang="da-DK" sz="1800" kern="1200" dirty="0"/>
            <a:t>(som en del af alle skal med)</a:t>
          </a:r>
        </a:p>
      </dsp:txBody>
      <dsp:txXfrm>
        <a:off x="3650411" y="1390367"/>
        <a:ext cx="3214776" cy="1570603"/>
      </dsp:txXfrm>
    </dsp:sp>
    <dsp:sp modelId="{C2682B65-EB90-4825-AF61-A487E88B7B77}">
      <dsp:nvSpPr>
        <dsp:cNvPr id="0" name=""/>
        <dsp:cNvSpPr/>
      </dsp:nvSpPr>
      <dsp:spPr>
        <a:xfrm>
          <a:off x="7119595" y="1305401"/>
          <a:ext cx="3384708"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a-DK" sz="1800" b="1" kern="1200" dirty="0"/>
            <a:t>2022-nu</a:t>
          </a:r>
        </a:p>
        <a:p>
          <a:pPr marL="0" lvl="0" indent="0" algn="ctr" defTabSz="800100">
            <a:lnSpc>
              <a:spcPct val="90000"/>
            </a:lnSpc>
            <a:spcBef>
              <a:spcPct val="0"/>
            </a:spcBef>
            <a:spcAft>
              <a:spcPct val="35000"/>
            </a:spcAft>
            <a:buNone/>
          </a:pPr>
          <a:r>
            <a:rPr lang="da-DK" sz="1800" kern="1200" dirty="0"/>
            <a:t>Videre arbejde med mellemformer, nationalt fokus på mellemformer og skoler med i ministerielt projekt </a:t>
          </a:r>
        </a:p>
      </dsp:txBody>
      <dsp:txXfrm>
        <a:off x="7204561" y="1390367"/>
        <a:ext cx="3214776" cy="1570603"/>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443440C1-39B2-4828-A1D0-0DE2FEE4A9D0}" type="datetimeFigureOut">
              <a:rPr lang="da-DK" smtClean="0"/>
              <a:t>05-03-2024</a:t>
            </a:fld>
            <a:endParaRPr lang="da-DK"/>
          </a:p>
        </p:txBody>
      </p:sp>
      <p:sp>
        <p:nvSpPr>
          <p:cNvPr id="4" name="Pladsholder til slidebilled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4B015322-8956-4F78-81CF-9BB88635F710}" type="slidenum">
              <a:rPr lang="da-DK" smtClean="0"/>
              <a:t>‹nr.›</a:t>
            </a:fld>
            <a:endParaRPr lang="da-DK"/>
          </a:p>
        </p:txBody>
      </p:sp>
    </p:spTree>
    <p:extLst>
      <p:ext uri="{BB962C8B-B14F-4D97-AF65-F5344CB8AC3E}">
        <p14:creationId xmlns:p14="http://schemas.microsoft.com/office/powerpoint/2010/main" val="15934345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4B015322-8956-4F78-81CF-9BB88635F710}" type="slidenum">
              <a:rPr lang="da-DK" smtClean="0"/>
              <a:t>1</a:t>
            </a:fld>
            <a:endParaRPr lang="da-DK"/>
          </a:p>
        </p:txBody>
      </p:sp>
    </p:spTree>
    <p:extLst>
      <p:ext uri="{BB962C8B-B14F-4D97-AF65-F5344CB8AC3E}">
        <p14:creationId xmlns:p14="http://schemas.microsoft.com/office/powerpoint/2010/main" val="1240261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4B015322-8956-4F78-81CF-9BB88635F710}" type="slidenum">
              <a:rPr lang="da-DK" smtClean="0"/>
              <a:t>3</a:t>
            </a:fld>
            <a:endParaRPr lang="da-DK"/>
          </a:p>
        </p:txBody>
      </p:sp>
    </p:spTree>
    <p:extLst>
      <p:ext uri="{BB962C8B-B14F-4D97-AF65-F5344CB8AC3E}">
        <p14:creationId xmlns:p14="http://schemas.microsoft.com/office/powerpoint/2010/main" val="32641838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4B015322-8956-4F78-81CF-9BB88635F710}" type="slidenum">
              <a:rPr lang="da-DK" smtClean="0"/>
              <a:t>4</a:t>
            </a:fld>
            <a:endParaRPr lang="da-DK"/>
          </a:p>
        </p:txBody>
      </p:sp>
    </p:spTree>
    <p:extLst>
      <p:ext uri="{BB962C8B-B14F-4D97-AF65-F5344CB8AC3E}">
        <p14:creationId xmlns:p14="http://schemas.microsoft.com/office/powerpoint/2010/main" val="24847767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21DF58-572E-4341-900B-264FDB551B2A}"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32517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21DF58-572E-4341-900B-264FDB551B2A}"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6708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4B015322-8956-4F78-81CF-9BB88635F710}" type="slidenum">
              <a:rPr lang="da-DK" smtClean="0"/>
              <a:t>17</a:t>
            </a:fld>
            <a:endParaRPr lang="da-DK"/>
          </a:p>
        </p:txBody>
      </p:sp>
    </p:spTree>
    <p:extLst>
      <p:ext uri="{BB962C8B-B14F-4D97-AF65-F5344CB8AC3E}">
        <p14:creationId xmlns:p14="http://schemas.microsoft.com/office/powerpoint/2010/main" val="4210587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4B015322-8956-4F78-81CF-9BB88635F710}" type="slidenum">
              <a:rPr lang="da-DK" smtClean="0"/>
              <a:t>18</a:t>
            </a:fld>
            <a:endParaRPr lang="da-DK"/>
          </a:p>
        </p:txBody>
      </p:sp>
    </p:spTree>
    <p:extLst>
      <p:ext uri="{BB962C8B-B14F-4D97-AF65-F5344CB8AC3E}">
        <p14:creationId xmlns:p14="http://schemas.microsoft.com/office/powerpoint/2010/main" val="41345310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4B015322-8956-4F78-81CF-9BB88635F710}" type="slidenum">
              <a:rPr lang="da-DK" smtClean="0"/>
              <a:t>20</a:t>
            </a:fld>
            <a:endParaRPr lang="da-DK"/>
          </a:p>
        </p:txBody>
      </p:sp>
    </p:spTree>
    <p:extLst>
      <p:ext uri="{BB962C8B-B14F-4D97-AF65-F5344CB8AC3E}">
        <p14:creationId xmlns:p14="http://schemas.microsoft.com/office/powerpoint/2010/main" val="40710124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4B015322-8956-4F78-81CF-9BB88635F710}" type="slidenum">
              <a:rPr lang="da-DK" smtClean="0"/>
              <a:t>21</a:t>
            </a:fld>
            <a:endParaRPr lang="da-DK"/>
          </a:p>
        </p:txBody>
      </p:sp>
    </p:spTree>
    <p:extLst>
      <p:ext uri="{BB962C8B-B14F-4D97-AF65-F5344CB8AC3E}">
        <p14:creationId xmlns:p14="http://schemas.microsoft.com/office/powerpoint/2010/main" val="2394684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da-DK"/>
              <a:t>Klik for at redigere titeltypografien i masteren</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da-DK"/>
              <a:t>Klik for at redigere undertiteltypografien i masteren</a:t>
            </a:r>
            <a:endParaRPr lang="en-US" dirty="0"/>
          </a:p>
        </p:txBody>
      </p:sp>
      <p:sp>
        <p:nvSpPr>
          <p:cNvPr id="4" name="Date Placeholder 3"/>
          <p:cNvSpPr>
            <a:spLocks noGrp="1"/>
          </p:cNvSpPr>
          <p:nvPr>
            <p:ph type="dt" sz="half" idx="10"/>
          </p:nvPr>
        </p:nvSpPr>
        <p:spPr/>
        <p:txBody>
          <a:bodyPr/>
          <a:lstStyle>
            <a:lvl1pPr algn="l">
              <a:defRPr/>
            </a:lvl1pPr>
          </a:lstStyle>
          <a:p>
            <a:fld id="{F9B67046-4E2C-48D6-BE94-3D145BAB83DF}" type="datetimeFigureOut">
              <a:rPr lang="da-DK" smtClean="0"/>
              <a:t>05-03-2024</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63D93FC4-7245-411F-9DEB-FC0B400EEE4F}" type="slidenum">
              <a:rPr lang="da-DK" smtClean="0"/>
              <a:t>‹nr.›</a:t>
            </a:fld>
            <a:endParaRPr lang="da-DK"/>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5068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Vertical Text Placeholder 2"/>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F9B67046-4E2C-48D6-BE94-3D145BAB83DF}" type="datetimeFigureOut">
              <a:rPr lang="da-DK" smtClean="0"/>
              <a:t>05-03-2024</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63D93FC4-7245-411F-9DEB-FC0B400EEE4F}" type="slidenum">
              <a:rPr lang="da-DK" smtClean="0"/>
              <a:t>‹nr.›</a:t>
            </a:fld>
            <a:endParaRPr lang="da-DK"/>
          </a:p>
        </p:txBody>
      </p:sp>
    </p:spTree>
    <p:extLst>
      <p:ext uri="{BB962C8B-B14F-4D97-AF65-F5344CB8AC3E}">
        <p14:creationId xmlns:p14="http://schemas.microsoft.com/office/powerpoint/2010/main" val="11612848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Lodret ti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da-DK"/>
              <a:t>Klik for at redigere titeltypografien i masteren</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F9B67046-4E2C-48D6-BE94-3D145BAB83DF}" type="datetimeFigureOut">
              <a:rPr lang="da-DK" smtClean="0"/>
              <a:t>05-03-2024</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63D93FC4-7245-411F-9DEB-FC0B400EEE4F}" type="slidenum">
              <a:rPr lang="da-DK" smtClean="0"/>
              <a:t>‹nr.›</a:t>
            </a:fld>
            <a:endParaRPr lang="da-DK"/>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08187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14F621-644D-0C9D-606B-B4CA07C595B9}"/>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3FC10EBE-3947-92A0-9838-634801E376B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25DD9C54-3EF2-0673-CAB5-C7AD0EA3771C}"/>
              </a:ext>
            </a:extLst>
          </p:cNvPr>
          <p:cNvSpPr>
            <a:spLocks noGrp="1"/>
          </p:cNvSpPr>
          <p:nvPr>
            <p:ph type="dt" sz="half" idx="10"/>
          </p:nvPr>
        </p:nvSpPr>
        <p:spPr/>
        <p:txBody>
          <a:bodyPr/>
          <a:lstStyle/>
          <a:p>
            <a:fld id="{7A49A806-E58C-476C-B1C8-6551D852F2C9}" type="datetimeFigureOut">
              <a:rPr lang="da-DK" smtClean="0"/>
              <a:t>05-03-2024</a:t>
            </a:fld>
            <a:endParaRPr lang="da-DK"/>
          </a:p>
        </p:txBody>
      </p:sp>
      <p:sp>
        <p:nvSpPr>
          <p:cNvPr id="5" name="Pladsholder til sidefod 4">
            <a:extLst>
              <a:ext uri="{FF2B5EF4-FFF2-40B4-BE49-F238E27FC236}">
                <a16:creationId xmlns:a16="http://schemas.microsoft.com/office/drawing/2014/main" id="{63E48F12-360B-D63B-0474-D73C9C2A3327}"/>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59A21761-F5C5-A011-DFF8-D459136A4933}"/>
              </a:ext>
            </a:extLst>
          </p:cNvPr>
          <p:cNvSpPr>
            <a:spLocks noGrp="1"/>
          </p:cNvSpPr>
          <p:nvPr>
            <p:ph type="sldNum" sz="quarter" idx="12"/>
          </p:nvPr>
        </p:nvSpPr>
        <p:spPr/>
        <p:txBody>
          <a:bodyPr/>
          <a:lstStyle/>
          <a:p>
            <a:fld id="{675A8D30-B281-42A4-BE9B-A5A8DAE10E69}" type="slidenum">
              <a:rPr lang="da-DK" smtClean="0"/>
              <a:t>‹nr.›</a:t>
            </a:fld>
            <a:endParaRPr lang="da-DK"/>
          </a:p>
        </p:txBody>
      </p:sp>
    </p:spTree>
    <p:extLst>
      <p:ext uri="{BB962C8B-B14F-4D97-AF65-F5344CB8AC3E}">
        <p14:creationId xmlns:p14="http://schemas.microsoft.com/office/powerpoint/2010/main" val="41088068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21D5F1-FA9A-9CCF-E0C8-8DD8E848FF37}"/>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BB01AA7F-CAF4-E1B4-5C11-16CA19EC6699}"/>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3CC4B067-3C61-BEAB-D863-D12680F599F0}"/>
              </a:ext>
            </a:extLst>
          </p:cNvPr>
          <p:cNvSpPr>
            <a:spLocks noGrp="1"/>
          </p:cNvSpPr>
          <p:nvPr>
            <p:ph type="dt" sz="half" idx="10"/>
          </p:nvPr>
        </p:nvSpPr>
        <p:spPr/>
        <p:txBody>
          <a:bodyPr/>
          <a:lstStyle/>
          <a:p>
            <a:fld id="{7A49A806-E58C-476C-B1C8-6551D852F2C9}" type="datetimeFigureOut">
              <a:rPr lang="da-DK" smtClean="0"/>
              <a:t>05-03-2024</a:t>
            </a:fld>
            <a:endParaRPr lang="da-DK"/>
          </a:p>
        </p:txBody>
      </p:sp>
      <p:sp>
        <p:nvSpPr>
          <p:cNvPr id="5" name="Pladsholder til sidefod 4">
            <a:extLst>
              <a:ext uri="{FF2B5EF4-FFF2-40B4-BE49-F238E27FC236}">
                <a16:creationId xmlns:a16="http://schemas.microsoft.com/office/drawing/2014/main" id="{33B73227-EA15-4D00-6398-1FD67CF5A56A}"/>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53814252-AE7B-09FB-CEBC-5FCE316B4925}"/>
              </a:ext>
            </a:extLst>
          </p:cNvPr>
          <p:cNvSpPr>
            <a:spLocks noGrp="1"/>
          </p:cNvSpPr>
          <p:nvPr>
            <p:ph type="sldNum" sz="quarter" idx="12"/>
          </p:nvPr>
        </p:nvSpPr>
        <p:spPr/>
        <p:txBody>
          <a:bodyPr/>
          <a:lstStyle/>
          <a:p>
            <a:fld id="{675A8D30-B281-42A4-BE9B-A5A8DAE10E69}" type="slidenum">
              <a:rPr lang="da-DK" smtClean="0"/>
              <a:t>‹nr.›</a:t>
            </a:fld>
            <a:endParaRPr lang="da-DK"/>
          </a:p>
        </p:txBody>
      </p:sp>
    </p:spTree>
    <p:extLst>
      <p:ext uri="{BB962C8B-B14F-4D97-AF65-F5344CB8AC3E}">
        <p14:creationId xmlns:p14="http://schemas.microsoft.com/office/powerpoint/2010/main" val="5889411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C9DA7C-F3B3-2CCF-A296-B2A9DD8B691C}"/>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42B76B1B-5562-CEC7-8F5C-5FC6A384003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3AD51827-3508-3E89-5013-21DB6F8B6150}"/>
              </a:ext>
            </a:extLst>
          </p:cNvPr>
          <p:cNvSpPr>
            <a:spLocks noGrp="1"/>
          </p:cNvSpPr>
          <p:nvPr>
            <p:ph type="dt" sz="half" idx="10"/>
          </p:nvPr>
        </p:nvSpPr>
        <p:spPr/>
        <p:txBody>
          <a:bodyPr/>
          <a:lstStyle/>
          <a:p>
            <a:fld id="{7A49A806-E58C-476C-B1C8-6551D852F2C9}" type="datetimeFigureOut">
              <a:rPr lang="da-DK" smtClean="0"/>
              <a:t>05-03-2024</a:t>
            </a:fld>
            <a:endParaRPr lang="da-DK"/>
          </a:p>
        </p:txBody>
      </p:sp>
      <p:sp>
        <p:nvSpPr>
          <p:cNvPr id="5" name="Pladsholder til sidefod 4">
            <a:extLst>
              <a:ext uri="{FF2B5EF4-FFF2-40B4-BE49-F238E27FC236}">
                <a16:creationId xmlns:a16="http://schemas.microsoft.com/office/drawing/2014/main" id="{D3FDB2BA-7799-773C-F26D-2A967DA85BAF}"/>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79ADFE77-F40B-0379-5415-898455C6B74D}"/>
              </a:ext>
            </a:extLst>
          </p:cNvPr>
          <p:cNvSpPr>
            <a:spLocks noGrp="1"/>
          </p:cNvSpPr>
          <p:nvPr>
            <p:ph type="sldNum" sz="quarter" idx="12"/>
          </p:nvPr>
        </p:nvSpPr>
        <p:spPr/>
        <p:txBody>
          <a:bodyPr/>
          <a:lstStyle/>
          <a:p>
            <a:fld id="{675A8D30-B281-42A4-BE9B-A5A8DAE10E69}" type="slidenum">
              <a:rPr lang="da-DK" smtClean="0"/>
              <a:t>‹nr.›</a:t>
            </a:fld>
            <a:endParaRPr lang="da-DK"/>
          </a:p>
        </p:txBody>
      </p:sp>
    </p:spTree>
    <p:extLst>
      <p:ext uri="{BB962C8B-B14F-4D97-AF65-F5344CB8AC3E}">
        <p14:creationId xmlns:p14="http://schemas.microsoft.com/office/powerpoint/2010/main" val="3983110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320BDB-94C4-7D7E-B997-E3A3054C8BC4}"/>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4E622D3B-11B3-A9B5-2467-EDEEF2DB4E99}"/>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756D8058-71E5-6893-E8FD-712A94C360B3}"/>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A2F68F0D-69CF-8ED2-7B0A-B2053CCE69B1}"/>
              </a:ext>
            </a:extLst>
          </p:cNvPr>
          <p:cNvSpPr>
            <a:spLocks noGrp="1"/>
          </p:cNvSpPr>
          <p:nvPr>
            <p:ph type="dt" sz="half" idx="10"/>
          </p:nvPr>
        </p:nvSpPr>
        <p:spPr/>
        <p:txBody>
          <a:bodyPr/>
          <a:lstStyle/>
          <a:p>
            <a:fld id="{7A49A806-E58C-476C-B1C8-6551D852F2C9}" type="datetimeFigureOut">
              <a:rPr lang="da-DK" smtClean="0"/>
              <a:t>05-03-2024</a:t>
            </a:fld>
            <a:endParaRPr lang="da-DK"/>
          </a:p>
        </p:txBody>
      </p:sp>
      <p:sp>
        <p:nvSpPr>
          <p:cNvPr id="6" name="Pladsholder til sidefod 5">
            <a:extLst>
              <a:ext uri="{FF2B5EF4-FFF2-40B4-BE49-F238E27FC236}">
                <a16:creationId xmlns:a16="http://schemas.microsoft.com/office/drawing/2014/main" id="{D440244B-9DAD-D6EE-CB2A-40004C15C330}"/>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4C036134-7F5F-D9A1-B516-DAEC480F3B35}"/>
              </a:ext>
            </a:extLst>
          </p:cNvPr>
          <p:cNvSpPr>
            <a:spLocks noGrp="1"/>
          </p:cNvSpPr>
          <p:nvPr>
            <p:ph type="sldNum" sz="quarter" idx="12"/>
          </p:nvPr>
        </p:nvSpPr>
        <p:spPr/>
        <p:txBody>
          <a:bodyPr/>
          <a:lstStyle/>
          <a:p>
            <a:fld id="{675A8D30-B281-42A4-BE9B-A5A8DAE10E69}" type="slidenum">
              <a:rPr lang="da-DK" smtClean="0"/>
              <a:t>‹nr.›</a:t>
            </a:fld>
            <a:endParaRPr lang="da-DK"/>
          </a:p>
        </p:txBody>
      </p:sp>
    </p:spTree>
    <p:extLst>
      <p:ext uri="{BB962C8B-B14F-4D97-AF65-F5344CB8AC3E}">
        <p14:creationId xmlns:p14="http://schemas.microsoft.com/office/powerpoint/2010/main" val="18797946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0F788A-636B-EA8A-A1EE-E24E1CD54C73}"/>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28BAF43B-425D-0666-0904-7A571AC7A8D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E7927DCF-32B5-929F-71D7-030D2D99E2FF}"/>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A79554A5-D6C6-E068-ECB3-4F780277EDB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AFECFD27-A944-9E0C-F206-4BAF60CE9A4B}"/>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07828FBF-83E8-ACCF-16B0-D0913785315B}"/>
              </a:ext>
            </a:extLst>
          </p:cNvPr>
          <p:cNvSpPr>
            <a:spLocks noGrp="1"/>
          </p:cNvSpPr>
          <p:nvPr>
            <p:ph type="dt" sz="half" idx="10"/>
          </p:nvPr>
        </p:nvSpPr>
        <p:spPr/>
        <p:txBody>
          <a:bodyPr/>
          <a:lstStyle/>
          <a:p>
            <a:fld id="{7A49A806-E58C-476C-B1C8-6551D852F2C9}" type="datetimeFigureOut">
              <a:rPr lang="da-DK" smtClean="0"/>
              <a:t>05-03-2024</a:t>
            </a:fld>
            <a:endParaRPr lang="da-DK"/>
          </a:p>
        </p:txBody>
      </p:sp>
      <p:sp>
        <p:nvSpPr>
          <p:cNvPr id="8" name="Pladsholder til sidefod 7">
            <a:extLst>
              <a:ext uri="{FF2B5EF4-FFF2-40B4-BE49-F238E27FC236}">
                <a16:creationId xmlns:a16="http://schemas.microsoft.com/office/drawing/2014/main" id="{3F13625A-F597-EBD6-B403-1CD54BB0453D}"/>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66F89ADB-1A85-9453-C4A2-8502FCCE9A0B}"/>
              </a:ext>
            </a:extLst>
          </p:cNvPr>
          <p:cNvSpPr>
            <a:spLocks noGrp="1"/>
          </p:cNvSpPr>
          <p:nvPr>
            <p:ph type="sldNum" sz="quarter" idx="12"/>
          </p:nvPr>
        </p:nvSpPr>
        <p:spPr/>
        <p:txBody>
          <a:bodyPr/>
          <a:lstStyle/>
          <a:p>
            <a:fld id="{675A8D30-B281-42A4-BE9B-A5A8DAE10E69}" type="slidenum">
              <a:rPr lang="da-DK" smtClean="0"/>
              <a:t>‹nr.›</a:t>
            </a:fld>
            <a:endParaRPr lang="da-DK"/>
          </a:p>
        </p:txBody>
      </p:sp>
    </p:spTree>
    <p:extLst>
      <p:ext uri="{BB962C8B-B14F-4D97-AF65-F5344CB8AC3E}">
        <p14:creationId xmlns:p14="http://schemas.microsoft.com/office/powerpoint/2010/main" val="18603440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D9296C-FE4A-0DB0-3340-D34241A0A0BE}"/>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1F221AB8-E269-6B3C-6C58-62914C74B641}"/>
              </a:ext>
            </a:extLst>
          </p:cNvPr>
          <p:cNvSpPr>
            <a:spLocks noGrp="1"/>
          </p:cNvSpPr>
          <p:nvPr>
            <p:ph type="dt" sz="half" idx="10"/>
          </p:nvPr>
        </p:nvSpPr>
        <p:spPr/>
        <p:txBody>
          <a:bodyPr/>
          <a:lstStyle/>
          <a:p>
            <a:fld id="{7A49A806-E58C-476C-B1C8-6551D852F2C9}" type="datetimeFigureOut">
              <a:rPr lang="da-DK" smtClean="0"/>
              <a:t>05-03-2024</a:t>
            </a:fld>
            <a:endParaRPr lang="da-DK"/>
          </a:p>
        </p:txBody>
      </p:sp>
      <p:sp>
        <p:nvSpPr>
          <p:cNvPr id="4" name="Pladsholder til sidefod 3">
            <a:extLst>
              <a:ext uri="{FF2B5EF4-FFF2-40B4-BE49-F238E27FC236}">
                <a16:creationId xmlns:a16="http://schemas.microsoft.com/office/drawing/2014/main" id="{01AAA366-55FD-6759-D880-B11E6CFFF1C1}"/>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C50BF797-8156-8BCB-4024-A2AAD93DAC49}"/>
              </a:ext>
            </a:extLst>
          </p:cNvPr>
          <p:cNvSpPr>
            <a:spLocks noGrp="1"/>
          </p:cNvSpPr>
          <p:nvPr>
            <p:ph type="sldNum" sz="quarter" idx="12"/>
          </p:nvPr>
        </p:nvSpPr>
        <p:spPr/>
        <p:txBody>
          <a:bodyPr/>
          <a:lstStyle/>
          <a:p>
            <a:fld id="{675A8D30-B281-42A4-BE9B-A5A8DAE10E69}" type="slidenum">
              <a:rPr lang="da-DK" smtClean="0"/>
              <a:t>‹nr.›</a:t>
            </a:fld>
            <a:endParaRPr lang="da-DK"/>
          </a:p>
        </p:txBody>
      </p:sp>
    </p:spTree>
    <p:extLst>
      <p:ext uri="{BB962C8B-B14F-4D97-AF65-F5344CB8AC3E}">
        <p14:creationId xmlns:p14="http://schemas.microsoft.com/office/powerpoint/2010/main" val="17868779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3AECC3D0-538D-FF39-A533-CE59E4D0146A}"/>
              </a:ext>
            </a:extLst>
          </p:cNvPr>
          <p:cNvSpPr>
            <a:spLocks noGrp="1"/>
          </p:cNvSpPr>
          <p:nvPr>
            <p:ph type="dt" sz="half" idx="10"/>
          </p:nvPr>
        </p:nvSpPr>
        <p:spPr/>
        <p:txBody>
          <a:bodyPr/>
          <a:lstStyle/>
          <a:p>
            <a:fld id="{7A49A806-E58C-476C-B1C8-6551D852F2C9}" type="datetimeFigureOut">
              <a:rPr lang="da-DK" smtClean="0"/>
              <a:t>05-03-2024</a:t>
            </a:fld>
            <a:endParaRPr lang="da-DK"/>
          </a:p>
        </p:txBody>
      </p:sp>
      <p:sp>
        <p:nvSpPr>
          <p:cNvPr id="3" name="Pladsholder til sidefod 2">
            <a:extLst>
              <a:ext uri="{FF2B5EF4-FFF2-40B4-BE49-F238E27FC236}">
                <a16:creationId xmlns:a16="http://schemas.microsoft.com/office/drawing/2014/main" id="{D1339044-0931-500D-E179-63C3F9EEB7BB}"/>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4BFAE8C1-51D8-A55A-D979-2F6E93F92FDF}"/>
              </a:ext>
            </a:extLst>
          </p:cNvPr>
          <p:cNvSpPr>
            <a:spLocks noGrp="1"/>
          </p:cNvSpPr>
          <p:nvPr>
            <p:ph type="sldNum" sz="quarter" idx="12"/>
          </p:nvPr>
        </p:nvSpPr>
        <p:spPr/>
        <p:txBody>
          <a:bodyPr/>
          <a:lstStyle/>
          <a:p>
            <a:fld id="{675A8D30-B281-42A4-BE9B-A5A8DAE10E69}" type="slidenum">
              <a:rPr lang="da-DK" smtClean="0"/>
              <a:t>‹nr.›</a:t>
            </a:fld>
            <a:endParaRPr lang="da-DK"/>
          </a:p>
        </p:txBody>
      </p:sp>
    </p:spTree>
    <p:extLst>
      <p:ext uri="{BB962C8B-B14F-4D97-AF65-F5344CB8AC3E}">
        <p14:creationId xmlns:p14="http://schemas.microsoft.com/office/powerpoint/2010/main" val="17245816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0EFA14-C5F1-5A56-8F86-A2A98B93B50C}"/>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FB41DEE6-9A67-51AE-FC2B-662F5CA6208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AAC48E1C-9D99-E0D4-50B3-75B5970B45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97EFF4DD-A86A-A5B6-0FF4-C40B248F770A}"/>
              </a:ext>
            </a:extLst>
          </p:cNvPr>
          <p:cNvSpPr>
            <a:spLocks noGrp="1"/>
          </p:cNvSpPr>
          <p:nvPr>
            <p:ph type="dt" sz="half" idx="10"/>
          </p:nvPr>
        </p:nvSpPr>
        <p:spPr/>
        <p:txBody>
          <a:bodyPr/>
          <a:lstStyle/>
          <a:p>
            <a:fld id="{7A49A806-E58C-476C-B1C8-6551D852F2C9}" type="datetimeFigureOut">
              <a:rPr lang="da-DK" smtClean="0"/>
              <a:t>05-03-2024</a:t>
            </a:fld>
            <a:endParaRPr lang="da-DK"/>
          </a:p>
        </p:txBody>
      </p:sp>
      <p:sp>
        <p:nvSpPr>
          <p:cNvPr id="6" name="Pladsholder til sidefod 5">
            <a:extLst>
              <a:ext uri="{FF2B5EF4-FFF2-40B4-BE49-F238E27FC236}">
                <a16:creationId xmlns:a16="http://schemas.microsoft.com/office/drawing/2014/main" id="{9BFB01BC-44A6-BB12-DEBC-B150F1C2FC19}"/>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1CED5420-4D60-022E-5E7D-149A3858F7BD}"/>
              </a:ext>
            </a:extLst>
          </p:cNvPr>
          <p:cNvSpPr>
            <a:spLocks noGrp="1"/>
          </p:cNvSpPr>
          <p:nvPr>
            <p:ph type="sldNum" sz="quarter" idx="12"/>
          </p:nvPr>
        </p:nvSpPr>
        <p:spPr/>
        <p:txBody>
          <a:bodyPr/>
          <a:lstStyle/>
          <a:p>
            <a:fld id="{675A8D30-B281-42A4-BE9B-A5A8DAE10E69}" type="slidenum">
              <a:rPr lang="da-DK" smtClean="0"/>
              <a:t>‹nr.›</a:t>
            </a:fld>
            <a:endParaRPr lang="da-DK"/>
          </a:p>
        </p:txBody>
      </p:sp>
    </p:spTree>
    <p:extLst>
      <p:ext uri="{BB962C8B-B14F-4D97-AF65-F5344CB8AC3E}">
        <p14:creationId xmlns:p14="http://schemas.microsoft.com/office/powerpoint/2010/main" val="2990953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Content Placeholder 2"/>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F9B67046-4E2C-48D6-BE94-3D145BAB83DF}" type="datetimeFigureOut">
              <a:rPr lang="da-DK" smtClean="0"/>
              <a:t>05-03-2024</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63D93FC4-7245-411F-9DEB-FC0B400EEE4F}" type="slidenum">
              <a:rPr lang="da-DK" smtClean="0"/>
              <a:t>‹nr.›</a:t>
            </a:fld>
            <a:endParaRPr lang="da-DK"/>
          </a:p>
        </p:txBody>
      </p:sp>
    </p:spTree>
    <p:extLst>
      <p:ext uri="{BB962C8B-B14F-4D97-AF65-F5344CB8AC3E}">
        <p14:creationId xmlns:p14="http://schemas.microsoft.com/office/powerpoint/2010/main" val="34461041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A5D9C2-D663-E9A8-465D-4D30ECD8EEA7}"/>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D0B7F645-C109-4B02-C661-670D6EB2285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70E589F2-6C69-BA4A-D641-128DCC8379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CECF1E39-C4C1-2A8F-555F-F827847D6E0A}"/>
              </a:ext>
            </a:extLst>
          </p:cNvPr>
          <p:cNvSpPr>
            <a:spLocks noGrp="1"/>
          </p:cNvSpPr>
          <p:nvPr>
            <p:ph type="dt" sz="half" idx="10"/>
          </p:nvPr>
        </p:nvSpPr>
        <p:spPr/>
        <p:txBody>
          <a:bodyPr/>
          <a:lstStyle/>
          <a:p>
            <a:fld id="{7A49A806-E58C-476C-B1C8-6551D852F2C9}" type="datetimeFigureOut">
              <a:rPr lang="da-DK" smtClean="0"/>
              <a:t>05-03-2024</a:t>
            </a:fld>
            <a:endParaRPr lang="da-DK"/>
          </a:p>
        </p:txBody>
      </p:sp>
      <p:sp>
        <p:nvSpPr>
          <p:cNvPr id="6" name="Pladsholder til sidefod 5">
            <a:extLst>
              <a:ext uri="{FF2B5EF4-FFF2-40B4-BE49-F238E27FC236}">
                <a16:creationId xmlns:a16="http://schemas.microsoft.com/office/drawing/2014/main" id="{C6489D17-26AA-57D5-0346-E98AE6E784D6}"/>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1B06087E-EC4D-2708-A671-4B008CCDD5AF}"/>
              </a:ext>
            </a:extLst>
          </p:cNvPr>
          <p:cNvSpPr>
            <a:spLocks noGrp="1"/>
          </p:cNvSpPr>
          <p:nvPr>
            <p:ph type="sldNum" sz="quarter" idx="12"/>
          </p:nvPr>
        </p:nvSpPr>
        <p:spPr/>
        <p:txBody>
          <a:bodyPr/>
          <a:lstStyle/>
          <a:p>
            <a:fld id="{675A8D30-B281-42A4-BE9B-A5A8DAE10E69}" type="slidenum">
              <a:rPr lang="da-DK" smtClean="0"/>
              <a:t>‹nr.›</a:t>
            </a:fld>
            <a:endParaRPr lang="da-DK"/>
          </a:p>
        </p:txBody>
      </p:sp>
    </p:spTree>
    <p:extLst>
      <p:ext uri="{BB962C8B-B14F-4D97-AF65-F5344CB8AC3E}">
        <p14:creationId xmlns:p14="http://schemas.microsoft.com/office/powerpoint/2010/main" val="16634306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E9CD0A-5C60-1061-5A79-15D09C3B86D0}"/>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B1C3D908-24B0-7A77-9748-3B805419B026}"/>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AD8E45B3-803B-4140-C66B-DA602374C673}"/>
              </a:ext>
            </a:extLst>
          </p:cNvPr>
          <p:cNvSpPr>
            <a:spLocks noGrp="1"/>
          </p:cNvSpPr>
          <p:nvPr>
            <p:ph type="dt" sz="half" idx="10"/>
          </p:nvPr>
        </p:nvSpPr>
        <p:spPr/>
        <p:txBody>
          <a:bodyPr/>
          <a:lstStyle/>
          <a:p>
            <a:fld id="{7A49A806-E58C-476C-B1C8-6551D852F2C9}" type="datetimeFigureOut">
              <a:rPr lang="da-DK" smtClean="0"/>
              <a:t>05-03-2024</a:t>
            </a:fld>
            <a:endParaRPr lang="da-DK"/>
          </a:p>
        </p:txBody>
      </p:sp>
      <p:sp>
        <p:nvSpPr>
          <p:cNvPr id="5" name="Pladsholder til sidefod 4">
            <a:extLst>
              <a:ext uri="{FF2B5EF4-FFF2-40B4-BE49-F238E27FC236}">
                <a16:creationId xmlns:a16="http://schemas.microsoft.com/office/drawing/2014/main" id="{FC134E2C-47B8-B8F9-6F10-73F2FAECC83C}"/>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01CE5F8E-CE40-83FB-8EBC-44607B0E21DA}"/>
              </a:ext>
            </a:extLst>
          </p:cNvPr>
          <p:cNvSpPr>
            <a:spLocks noGrp="1"/>
          </p:cNvSpPr>
          <p:nvPr>
            <p:ph type="sldNum" sz="quarter" idx="12"/>
          </p:nvPr>
        </p:nvSpPr>
        <p:spPr/>
        <p:txBody>
          <a:bodyPr/>
          <a:lstStyle/>
          <a:p>
            <a:fld id="{675A8D30-B281-42A4-BE9B-A5A8DAE10E69}" type="slidenum">
              <a:rPr lang="da-DK" smtClean="0"/>
              <a:t>‹nr.›</a:t>
            </a:fld>
            <a:endParaRPr lang="da-DK"/>
          </a:p>
        </p:txBody>
      </p:sp>
    </p:spTree>
    <p:extLst>
      <p:ext uri="{BB962C8B-B14F-4D97-AF65-F5344CB8AC3E}">
        <p14:creationId xmlns:p14="http://schemas.microsoft.com/office/powerpoint/2010/main" val="2885389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DBFF970D-27E0-481C-E29A-AFA009D7EEC6}"/>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0071B02C-219C-5EDA-1414-6EB5AEB75AAF}"/>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A913064B-7179-4554-9CF1-2698F7F8B483}"/>
              </a:ext>
            </a:extLst>
          </p:cNvPr>
          <p:cNvSpPr>
            <a:spLocks noGrp="1"/>
          </p:cNvSpPr>
          <p:nvPr>
            <p:ph type="dt" sz="half" idx="10"/>
          </p:nvPr>
        </p:nvSpPr>
        <p:spPr/>
        <p:txBody>
          <a:bodyPr/>
          <a:lstStyle/>
          <a:p>
            <a:fld id="{7A49A806-E58C-476C-B1C8-6551D852F2C9}" type="datetimeFigureOut">
              <a:rPr lang="da-DK" smtClean="0"/>
              <a:t>05-03-2024</a:t>
            </a:fld>
            <a:endParaRPr lang="da-DK"/>
          </a:p>
        </p:txBody>
      </p:sp>
      <p:sp>
        <p:nvSpPr>
          <p:cNvPr id="5" name="Pladsholder til sidefod 4">
            <a:extLst>
              <a:ext uri="{FF2B5EF4-FFF2-40B4-BE49-F238E27FC236}">
                <a16:creationId xmlns:a16="http://schemas.microsoft.com/office/drawing/2014/main" id="{2AD588E3-9F81-6104-7C9B-2DFFEFFBBFC5}"/>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A977E674-8B08-9E9E-A393-56F554CCB539}"/>
              </a:ext>
            </a:extLst>
          </p:cNvPr>
          <p:cNvSpPr>
            <a:spLocks noGrp="1"/>
          </p:cNvSpPr>
          <p:nvPr>
            <p:ph type="sldNum" sz="quarter" idx="12"/>
          </p:nvPr>
        </p:nvSpPr>
        <p:spPr/>
        <p:txBody>
          <a:bodyPr/>
          <a:lstStyle/>
          <a:p>
            <a:fld id="{675A8D30-B281-42A4-BE9B-A5A8DAE10E69}" type="slidenum">
              <a:rPr lang="da-DK" smtClean="0"/>
              <a:t>‹nr.›</a:t>
            </a:fld>
            <a:endParaRPr lang="da-DK"/>
          </a:p>
        </p:txBody>
      </p:sp>
    </p:spTree>
    <p:extLst>
      <p:ext uri="{BB962C8B-B14F-4D97-AF65-F5344CB8AC3E}">
        <p14:creationId xmlns:p14="http://schemas.microsoft.com/office/powerpoint/2010/main" val="416833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fsnitsoverskrift">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da-DK"/>
              <a:t>Klik for at redigere titeltypografien i masteren</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Klik for at redigere teksttypografierne i masteren</a:t>
            </a:r>
          </a:p>
        </p:txBody>
      </p:sp>
      <p:sp>
        <p:nvSpPr>
          <p:cNvPr id="4" name="Date Placeholder 3"/>
          <p:cNvSpPr>
            <a:spLocks noGrp="1"/>
          </p:cNvSpPr>
          <p:nvPr>
            <p:ph type="dt" sz="half" idx="10"/>
          </p:nvPr>
        </p:nvSpPr>
        <p:spPr/>
        <p:txBody>
          <a:bodyPr/>
          <a:lstStyle/>
          <a:p>
            <a:fld id="{F9B67046-4E2C-48D6-BE94-3D145BAB83DF}" type="datetimeFigureOut">
              <a:rPr lang="da-DK" smtClean="0"/>
              <a:t>05-03-2024</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63D93FC4-7245-411F-9DEB-FC0B400EEE4F}" type="slidenum">
              <a:rPr lang="da-DK" smtClean="0"/>
              <a:t>‹nr.›</a:t>
            </a:fld>
            <a:endParaRPr lang="da-DK"/>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1876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da-DK"/>
              <a:t>Klik for at redigere titeltypografien i masteren</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Date Placeholder 4"/>
          <p:cNvSpPr>
            <a:spLocks noGrp="1"/>
          </p:cNvSpPr>
          <p:nvPr>
            <p:ph type="dt" sz="half" idx="10"/>
          </p:nvPr>
        </p:nvSpPr>
        <p:spPr/>
        <p:txBody>
          <a:bodyPr/>
          <a:lstStyle/>
          <a:p>
            <a:fld id="{F9B67046-4E2C-48D6-BE94-3D145BAB83DF}" type="datetimeFigureOut">
              <a:rPr lang="da-DK" smtClean="0"/>
              <a:t>05-03-2024</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63D93FC4-7245-411F-9DEB-FC0B400EEE4F}" type="slidenum">
              <a:rPr lang="da-DK" smtClean="0"/>
              <a:t>‹nr.›</a:t>
            </a:fld>
            <a:endParaRPr lang="da-DK"/>
          </a:p>
        </p:txBody>
      </p:sp>
    </p:spTree>
    <p:extLst>
      <p:ext uri="{BB962C8B-B14F-4D97-AF65-F5344CB8AC3E}">
        <p14:creationId xmlns:p14="http://schemas.microsoft.com/office/powerpoint/2010/main" val="8974844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da-DK"/>
              <a:t>Klik for at redigere titeltypografien i masteren</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Content Placeholder 3"/>
          <p:cNvSpPr>
            <a:spLocks noGrp="1"/>
          </p:cNvSpPr>
          <p:nvPr>
            <p:ph sz="half" idx="2"/>
          </p:nvPr>
        </p:nvSpPr>
        <p:spPr>
          <a:xfrm>
            <a:off x="1024128" y="2967788"/>
            <a:ext cx="4754880" cy="3341572"/>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da-DK"/>
              <a:t>Klik for at redigere teksttypografierne i masteren</a:t>
            </a:r>
          </a:p>
        </p:txBody>
      </p:sp>
      <p:sp>
        <p:nvSpPr>
          <p:cNvPr id="6" name="Content Placeholder 5"/>
          <p:cNvSpPr>
            <a:spLocks noGrp="1"/>
          </p:cNvSpPr>
          <p:nvPr>
            <p:ph sz="quarter" idx="4"/>
          </p:nvPr>
        </p:nvSpPr>
        <p:spPr>
          <a:xfrm>
            <a:off x="5990888" y="2967788"/>
            <a:ext cx="4754880" cy="3341572"/>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7" name="Date Placeholder 6"/>
          <p:cNvSpPr>
            <a:spLocks noGrp="1"/>
          </p:cNvSpPr>
          <p:nvPr>
            <p:ph type="dt" sz="half" idx="10"/>
          </p:nvPr>
        </p:nvSpPr>
        <p:spPr/>
        <p:txBody>
          <a:bodyPr/>
          <a:lstStyle/>
          <a:p>
            <a:fld id="{F9B67046-4E2C-48D6-BE94-3D145BAB83DF}" type="datetimeFigureOut">
              <a:rPr lang="da-DK" smtClean="0"/>
              <a:t>05-03-2024</a:t>
            </a:fld>
            <a:endParaRPr lang="da-DK"/>
          </a:p>
        </p:txBody>
      </p:sp>
      <p:sp>
        <p:nvSpPr>
          <p:cNvPr id="8" name="Footer Placeholder 7"/>
          <p:cNvSpPr>
            <a:spLocks noGrp="1"/>
          </p:cNvSpPr>
          <p:nvPr>
            <p:ph type="ftr" sz="quarter" idx="11"/>
          </p:nvPr>
        </p:nvSpPr>
        <p:spPr/>
        <p:txBody>
          <a:bodyPr/>
          <a:lstStyle/>
          <a:p>
            <a:endParaRPr lang="da-DK"/>
          </a:p>
        </p:txBody>
      </p:sp>
      <p:sp>
        <p:nvSpPr>
          <p:cNvPr id="9" name="Slide Number Placeholder 8"/>
          <p:cNvSpPr>
            <a:spLocks noGrp="1"/>
          </p:cNvSpPr>
          <p:nvPr>
            <p:ph type="sldNum" sz="quarter" idx="12"/>
          </p:nvPr>
        </p:nvSpPr>
        <p:spPr/>
        <p:txBody>
          <a:bodyPr/>
          <a:lstStyle/>
          <a:p>
            <a:fld id="{63D93FC4-7245-411F-9DEB-FC0B400EEE4F}" type="slidenum">
              <a:rPr lang="da-DK" smtClean="0"/>
              <a:t>‹nr.›</a:t>
            </a:fld>
            <a:endParaRPr lang="da-DK"/>
          </a:p>
        </p:txBody>
      </p:sp>
    </p:spTree>
    <p:extLst>
      <p:ext uri="{BB962C8B-B14F-4D97-AF65-F5344CB8AC3E}">
        <p14:creationId xmlns:p14="http://schemas.microsoft.com/office/powerpoint/2010/main" val="2811047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Date Placeholder 2"/>
          <p:cNvSpPr>
            <a:spLocks noGrp="1"/>
          </p:cNvSpPr>
          <p:nvPr>
            <p:ph type="dt" sz="half" idx="10"/>
          </p:nvPr>
        </p:nvSpPr>
        <p:spPr/>
        <p:txBody>
          <a:bodyPr/>
          <a:lstStyle/>
          <a:p>
            <a:fld id="{F9B67046-4E2C-48D6-BE94-3D145BAB83DF}" type="datetimeFigureOut">
              <a:rPr lang="da-DK" smtClean="0"/>
              <a:t>05-03-2024</a:t>
            </a:fld>
            <a:endParaRPr lang="da-DK"/>
          </a:p>
        </p:txBody>
      </p:sp>
      <p:sp>
        <p:nvSpPr>
          <p:cNvPr id="4" name="Footer Placeholder 3"/>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63D93FC4-7245-411F-9DEB-FC0B400EEE4F}" type="slidenum">
              <a:rPr lang="da-DK" smtClean="0"/>
              <a:t>‹nr.›</a:t>
            </a:fld>
            <a:endParaRPr lang="da-DK"/>
          </a:p>
        </p:txBody>
      </p:sp>
    </p:spTree>
    <p:extLst>
      <p:ext uri="{BB962C8B-B14F-4D97-AF65-F5344CB8AC3E}">
        <p14:creationId xmlns:p14="http://schemas.microsoft.com/office/powerpoint/2010/main" val="19444480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B67046-4E2C-48D6-BE94-3D145BAB83DF}" type="datetimeFigureOut">
              <a:rPr lang="da-DK" smtClean="0"/>
              <a:t>05-03-2024</a:t>
            </a:fld>
            <a:endParaRPr lang="da-DK"/>
          </a:p>
        </p:txBody>
      </p:sp>
      <p:sp>
        <p:nvSpPr>
          <p:cNvPr id="3" name="Footer Placeholder 2"/>
          <p:cNvSpPr>
            <a:spLocks noGrp="1"/>
          </p:cNvSpPr>
          <p:nvPr>
            <p:ph type="ftr" sz="quarter" idx="11"/>
          </p:nvPr>
        </p:nvSpPr>
        <p:spPr/>
        <p:txBody>
          <a:bodyPr/>
          <a:lstStyle/>
          <a:p>
            <a:endParaRPr lang="da-DK"/>
          </a:p>
        </p:txBody>
      </p:sp>
      <p:sp>
        <p:nvSpPr>
          <p:cNvPr id="4" name="Slide Number Placeholder 3"/>
          <p:cNvSpPr>
            <a:spLocks noGrp="1"/>
          </p:cNvSpPr>
          <p:nvPr>
            <p:ph type="sldNum" sz="quarter" idx="12"/>
          </p:nvPr>
        </p:nvSpPr>
        <p:spPr/>
        <p:txBody>
          <a:bodyPr/>
          <a:lstStyle/>
          <a:p>
            <a:fld id="{63D93FC4-7245-411F-9DEB-FC0B400EEE4F}" type="slidenum">
              <a:rPr lang="da-DK" smtClean="0"/>
              <a:t>‹nr.›</a:t>
            </a:fld>
            <a:endParaRPr lang="da-DK"/>
          </a:p>
        </p:txBody>
      </p:sp>
    </p:spTree>
    <p:extLst>
      <p:ext uri="{BB962C8B-B14F-4D97-AF65-F5344CB8AC3E}">
        <p14:creationId xmlns:p14="http://schemas.microsoft.com/office/powerpoint/2010/main" val="3701999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da-DK"/>
              <a:t>Klik for at redigere titeltypografien i masteren</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teksttypografierne i masteren</a:t>
            </a:r>
          </a:p>
        </p:txBody>
      </p:sp>
      <p:sp>
        <p:nvSpPr>
          <p:cNvPr id="5" name="Date Placeholder 4"/>
          <p:cNvSpPr>
            <a:spLocks noGrp="1"/>
          </p:cNvSpPr>
          <p:nvPr>
            <p:ph type="dt" sz="half" idx="10"/>
          </p:nvPr>
        </p:nvSpPr>
        <p:spPr/>
        <p:txBody>
          <a:bodyPr/>
          <a:lstStyle/>
          <a:p>
            <a:fld id="{F9B67046-4E2C-48D6-BE94-3D145BAB83DF}" type="datetimeFigureOut">
              <a:rPr lang="da-DK" smtClean="0"/>
              <a:t>05-03-2024</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63D93FC4-7245-411F-9DEB-FC0B400EEE4F}" type="slidenum">
              <a:rPr lang="da-DK" smtClean="0"/>
              <a:t>‹nr.›</a:t>
            </a:fld>
            <a:endParaRPr lang="da-DK"/>
          </a:p>
        </p:txBody>
      </p:sp>
    </p:spTree>
    <p:extLst>
      <p:ext uri="{BB962C8B-B14F-4D97-AF65-F5344CB8AC3E}">
        <p14:creationId xmlns:p14="http://schemas.microsoft.com/office/powerpoint/2010/main" val="2182450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lede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da-DK"/>
              <a:t>Klik for at redigere titeltypografien i masteren</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på ikonet for at tilføje et billede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Date Placeholder 4"/>
          <p:cNvSpPr>
            <a:spLocks noGrp="1"/>
          </p:cNvSpPr>
          <p:nvPr>
            <p:ph type="dt" sz="half" idx="10"/>
          </p:nvPr>
        </p:nvSpPr>
        <p:spPr/>
        <p:txBody>
          <a:bodyPr/>
          <a:lstStyle/>
          <a:p>
            <a:fld id="{F9B67046-4E2C-48D6-BE94-3D145BAB83DF}" type="datetimeFigureOut">
              <a:rPr lang="da-DK" smtClean="0"/>
              <a:t>05-03-2024</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63D93FC4-7245-411F-9DEB-FC0B400EEE4F}" type="slidenum">
              <a:rPr lang="da-DK" smtClean="0"/>
              <a:t>‹nr.›</a:t>
            </a:fld>
            <a:endParaRPr lang="da-DK"/>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81127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da-DK"/>
              <a:t>Klik for at redigere titeltypografien i masteren</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F9B67046-4E2C-48D6-BE94-3D145BAB83DF}" type="datetimeFigureOut">
              <a:rPr lang="da-DK" smtClean="0"/>
              <a:t>05-03-2024</a:t>
            </a:fld>
            <a:endParaRPr lang="da-DK"/>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da-DK"/>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63D93FC4-7245-411F-9DEB-FC0B400EEE4F}" type="slidenum">
              <a:rPr lang="da-DK" smtClean="0"/>
              <a:t>‹nr.›</a:t>
            </a:fld>
            <a:endParaRPr lang="da-DK"/>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929342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4A31C0DE-933D-517B-A2EA-B7CA1AA56BC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6950E772-4DB0-1477-43B8-3BCAB5813E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DC8B442C-F35E-C5EF-3217-09BE6A30E68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49A806-E58C-476C-B1C8-6551D852F2C9}" type="datetimeFigureOut">
              <a:rPr lang="da-DK" smtClean="0"/>
              <a:t>05-03-2024</a:t>
            </a:fld>
            <a:endParaRPr lang="da-DK"/>
          </a:p>
        </p:txBody>
      </p:sp>
      <p:sp>
        <p:nvSpPr>
          <p:cNvPr id="5" name="Pladsholder til sidefod 4">
            <a:extLst>
              <a:ext uri="{FF2B5EF4-FFF2-40B4-BE49-F238E27FC236}">
                <a16:creationId xmlns:a16="http://schemas.microsoft.com/office/drawing/2014/main" id="{F57E31DD-1B37-8369-8E9D-F6AF144909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a:extLst>
              <a:ext uri="{FF2B5EF4-FFF2-40B4-BE49-F238E27FC236}">
                <a16:creationId xmlns:a16="http://schemas.microsoft.com/office/drawing/2014/main" id="{F1440928-1273-AB32-CF5F-DD1720CE64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5A8D30-B281-42A4-BE9B-A5A8DAE10E69}" type="slidenum">
              <a:rPr lang="da-DK" smtClean="0"/>
              <a:t>‹nr.›</a:t>
            </a:fld>
            <a:endParaRPr lang="da-DK"/>
          </a:p>
        </p:txBody>
      </p:sp>
    </p:spTree>
    <p:extLst>
      <p:ext uri="{BB962C8B-B14F-4D97-AF65-F5344CB8AC3E}">
        <p14:creationId xmlns:p14="http://schemas.microsoft.com/office/powerpoint/2010/main" val="391199116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svg"/><Relationship Id="rId7" Type="http://schemas.openxmlformats.org/officeDocument/2006/relationships/image" Target="../media/image22.svg"/><Relationship Id="rId2" Type="http://schemas.openxmlformats.org/officeDocument/2006/relationships/image" Target="../media/image17.png"/><Relationship Id="rId1" Type="http://schemas.openxmlformats.org/officeDocument/2006/relationships/slideLayout" Target="../slideLayouts/slideLayout13.xml"/><Relationship Id="rId6" Type="http://schemas.openxmlformats.org/officeDocument/2006/relationships/image" Target="../media/image21.png"/><Relationship Id="rId5" Type="http://schemas.openxmlformats.org/officeDocument/2006/relationships/image" Target="../media/image20.svg"/><Relationship Id="rId4" Type="http://schemas.openxmlformats.org/officeDocument/2006/relationships/image" Target="../media/image19.png"/><Relationship Id="rId9" Type="http://schemas.openxmlformats.org/officeDocument/2006/relationships/image" Target="../media/image24.sv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hyperlink" Target="http://skgo/cases/EMN1444/EMN-2023-03219/Dokumenter/230926_EM_Mellemformer/Refleksionsark%20til%20arbejdet%20med%20mellemformer.docx" TargetMode="External"/><Relationship Id="rId4" Type="http://schemas.openxmlformats.org/officeDocument/2006/relationships/hyperlink" Target="https://skoleudvikling.silkeborg.dk/strategiske-indsatser/mellemformer"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2.tmp"/><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hyperlink" Target="https://www.provector.dk/video/?g=e476baeee82b4c199da8f6397059f4b8&amp;cid=70&amp;pl=0" TargetMode="Externa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C70F7D87-ACD6-839B-24CC-48AF8010DBA8}"/>
              </a:ext>
            </a:extLst>
          </p:cNvPr>
          <p:cNvSpPr>
            <a:spLocks noGrp="1"/>
          </p:cNvSpPr>
          <p:nvPr>
            <p:ph type="ctrTitle"/>
          </p:nvPr>
        </p:nvSpPr>
        <p:spPr>
          <a:xfrm>
            <a:off x="457200" y="4960137"/>
            <a:ext cx="8153400" cy="1463040"/>
          </a:xfrm>
        </p:spPr>
        <p:txBody>
          <a:bodyPr>
            <a:normAutofit fontScale="90000"/>
          </a:bodyPr>
          <a:lstStyle/>
          <a:p>
            <a:r>
              <a:rPr lang="da-DK" dirty="0"/>
              <a:t>Læringsnetværk for pædagogiske ledere</a:t>
            </a:r>
            <a:br>
              <a:rPr lang="da-DK" dirty="0"/>
            </a:br>
            <a:r>
              <a:rPr lang="da-DK" dirty="0"/>
              <a:t>Fællesmøde</a:t>
            </a:r>
          </a:p>
        </p:txBody>
      </p:sp>
      <p:sp>
        <p:nvSpPr>
          <p:cNvPr id="5" name="Undertitel 4">
            <a:extLst>
              <a:ext uri="{FF2B5EF4-FFF2-40B4-BE49-F238E27FC236}">
                <a16:creationId xmlns:a16="http://schemas.microsoft.com/office/drawing/2014/main" id="{6E7C07E6-5D32-674E-18D2-A727ACA3CBEA}"/>
              </a:ext>
            </a:extLst>
          </p:cNvPr>
          <p:cNvSpPr>
            <a:spLocks noGrp="1"/>
          </p:cNvSpPr>
          <p:nvPr>
            <p:ph type="subTitle" idx="1"/>
          </p:nvPr>
        </p:nvSpPr>
        <p:spPr/>
        <p:txBody>
          <a:bodyPr/>
          <a:lstStyle/>
          <a:p>
            <a:r>
              <a:rPr lang="da-DK" dirty="0"/>
              <a:t>9. Januar 2024</a:t>
            </a:r>
          </a:p>
        </p:txBody>
      </p:sp>
    </p:spTree>
    <p:extLst>
      <p:ext uri="{BB962C8B-B14F-4D97-AF65-F5344CB8AC3E}">
        <p14:creationId xmlns:p14="http://schemas.microsoft.com/office/powerpoint/2010/main" val="36785915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7F1CEE-46B0-DC75-EDAD-DB86E5919649}"/>
              </a:ext>
            </a:extLst>
          </p:cNvPr>
          <p:cNvSpPr>
            <a:spLocks noGrp="1"/>
          </p:cNvSpPr>
          <p:nvPr>
            <p:ph type="title"/>
          </p:nvPr>
        </p:nvSpPr>
        <p:spPr>
          <a:xfrm>
            <a:off x="549740" y="228629"/>
            <a:ext cx="10515600" cy="1325563"/>
          </a:xfrm>
        </p:spPr>
        <p:txBody>
          <a:bodyPr>
            <a:normAutofit/>
          </a:bodyPr>
          <a:lstStyle/>
          <a:p>
            <a:pPr>
              <a:spcBef>
                <a:spcPts val="0"/>
              </a:spcBef>
              <a:spcAft>
                <a:spcPts val="1000"/>
              </a:spcAft>
            </a:pPr>
            <a:r>
              <a:rPr lang="da-DK" dirty="0">
                <a:effectLst/>
              </a:rPr>
              <a:t>Pejlemærker for mellemformer</a:t>
            </a:r>
          </a:p>
        </p:txBody>
      </p:sp>
      <p:sp>
        <p:nvSpPr>
          <p:cNvPr id="4" name="Rektangel 3">
            <a:extLst>
              <a:ext uri="{FF2B5EF4-FFF2-40B4-BE49-F238E27FC236}">
                <a16:creationId xmlns:a16="http://schemas.microsoft.com/office/drawing/2014/main" id="{AF70AEA6-A556-8A8A-D5D4-40041D113A99}"/>
              </a:ext>
            </a:extLst>
          </p:cNvPr>
          <p:cNvSpPr/>
          <p:nvPr/>
        </p:nvSpPr>
        <p:spPr>
          <a:xfrm>
            <a:off x="639924" y="2244538"/>
            <a:ext cx="7038364" cy="73001"/>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kstfelt 5">
            <a:extLst>
              <a:ext uri="{FF2B5EF4-FFF2-40B4-BE49-F238E27FC236}">
                <a16:creationId xmlns:a16="http://schemas.microsoft.com/office/drawing/2014/main" id="{A1CDD5CC-9522-89D7-4603-79992B7392B3}"/>
              </a:ext>
            </a:extLst>
          </p:cNvPr>
          <p:cNvSpPr txBox="1"/>
          <p:nvPr/>
        </p:nvSpPr>
        <p:spPr>
          <a:xfrm>
            <a:off x="549740" y="1234146"/>
            <a:ext cx="10223035"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Der foreligger ikke en fast defineret form for, hvordan Mellemformer skal se ud, men der foreligger nogle vedtagne pejlemærker for dem. Pejlemærkerne er retningsgivende for den måde, vi i Silkeborg Kommune organisatorisk skal arbejde med Mellemformer.</a:t>
            </a:r>
            <a:endParaRPr kumimoji="0" lang="da-DK" sz="1800" b="0" i="0" u="none" strike="noStrike" kern="1200" cap="none" spc="0" normalizeH="0" baseline="0" noProof="0" dirty="0">
              <a:ln>
                <a:noFill/>
              </a:ln>
              <a:solidFill>
                <a:prstClr val="black"/>
              </a:solidFill>
              <a:effectLst/>
              <a:highlight>
                <a:srgbClr val="FFFF00"/>
              </a:highlight>
              <a:uLnTx/>
              <a:uFillTx/>
              <a:latin typeface="Calibri" panose="020F0502020204030204" pitchFamily="34" charset="0"/>
              <a:ea typeface="+mn-ea"/>
              <a:cs typeface="+mn-cs"/>
            </a:endParaRPr>
          </a:p>
        </p:txBody>
      </p:sp>
      <p:sp>
        <p:nvSpPr>
          <p:cNvPr id="10" name="Tekstfelt 9">
            <a:extLst>
              <a:ext uri="{FF2B5EF4-FFF2-40B4-BE49-F238E27FC236}">
                <a16:creationId xmlns:a16="http://schemas.microsoft.com/office/drawing/2014/main" id="{A05A6AF5-D1B4-2D80-A0BD-62B420988560}"/>
              </a:ext>
            </a:extLst>
          </p:cNvPr>
          <p:cNvSpPr txBox="1"/>
          <p:nvPr/>
        </p:nvSpPr>
        <p:spPr>
          <a:xfrm>
            <a:off x="2090169" y="2739194"/>
            <a:ext cx="8682606" cy="646331"/>
          </a:xfrm>
          <a:prstGeom prst="rect">
            <a:avLst/>
          </a:prstGeom>
          <a:noFill/>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prstClr val="black"/>
                </a:solidFill>
                <a:effectLst/>
                <a:uLnTx/>
                <a:uFillTx/>
                <a:latin typeface="Calibri" panose="020F0502020204030204"/>
                <a:ea typeface="+mn-ea"/>
                <a:cs typeface="+mn-cs"/>
              </a:rPr>
              <a:t>Mellemformer skal have fokus på elever med behov for specialundervisning/specialpædagogisk bistand og supplerende undervisning. </a:t>
            </a:r>
          </a:p>
        </p:txBody>
      </p:sp>
      <p:pic>
        <p:nvPicPr>
          <p:cNvPr id="12" name="Grafik 11" descr="Venn-diagram med massiv udfyldning">
            <a:extLst>
              <a:ext uri="{FF2B5EF4-FFF2-40B4-BE49-F238E27FC236}">
                <a16:creationId xmlns:a16="http://schemas.microsoft.com/office/drawing/2014/main" id="{9A707D22-3C4B-7914-30B1-E795C38931F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66376" y="3897047"/>
            <a:ext cx="841120" cy="841120"/>
          </a:xfrm>
          <a:prstGeom prst="rect">
            <a:avLst/>
          </a:prstGeom>
        </p:spPr>
      </p:pic>
      <p:pic>
        <p:nvPicPr>
          <p:cNvPr id="14" name="Grafik 13" descr="Gruppe personer med massiv udfyldning">
            <a:extLst>
              <a:ext uri="{FF2B5EF4-FFF2-40B4-BE49-F238E27FC236}">
                <a16:creationId xmlns:a16="http://schemas.microsoft.com/office/drawing/2014/main" id="{E3C67F14-23C4-2324-0A59-208C76546B3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46055" y="5235302"/>
            <a:ext cx="777104" cy="777104"/>
          </a:xfrm>
          <a:prstGeom prst="rect">
            <a:avLst/>
          </a:prstGeom>
        </p:spPr>
      </p:pic>
      <p:pic>
        <p:nvPicPr>
          <p:cNvPr id="15" name="Grafik 14" descr="Åben hånd med massiv udfyldning">
            <a:extLst>
              <a:ext uri="{FF2B5EF4-FFF2-40B4-BE49-F238E27FC236}">
                <a16:creationId xmlns:a16="http://schemas.microsoft.com/office/drawing/2014/main" id="{0791F84F-4765-9759-CD63-B4A9470A447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46055" y="2827066"/>
            <a:ext cx="697425" cy="697425"/>
          </a:xfrm>
          <a:prstGeom prst="rect">
            <a:avLst/>
          </a:prstGeom>
        </p:spPr>
      </p:pic>
      <p:sp>
        <p:nvSpPr>
          <p:cNvPr id="3" name="Tekstfelt 2">
            <a:extLst>
              <a:ext uri="{FF2B5EF4-FFF2-40B4-BE49-F238E27FC236}">
                <a16:creationId xmlns:a16="http://schemas.microsoft.com/office/drawing/2014/main" id="{055C4B36-8E6E-FA78-0088-BDBDD6263754}"/>
              </a:ext>
            </a:extLst>
          </p:cNvPr>
          <p:cNvSpPr txBox="1"/>
          <p:nvPr/>
        </p:nvSpPr>
        <p:spPr>
          <a:xfrm>
            <a:off x="2090169" y="5049662"/>
            <a:ext cx="7136024" cy="1200329"/>
          </a:xfrm>
          <a:prstGeom prst="rect">
            <a:avLst/>
          </a:prstGeom>
          <a:noFill/>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prstClr val="black"/>
                </a:solidFill>
                <a:effectLst/>
                <a:uLnTx/>
                <a:uFillTx/>
                <a:latin typeface="Calibri" panose="020F0502020204030204"/>
                <a:ea typeface="+mn-ea"/>
                <a:cs typeface="+mn-cs"/>
              </a:rPr>
              <a:t>Mellemformer skal have fokus på </a:t>
            </a:r>
            <a:r>
              <a:rPr kumimoji="0" lang="da-DK" sz="1800" b="1" i="0" u="none" strike="noStrike" kern="1200" cap="none" spc="0" normalizeH="0" baseline="0" noProof="0" dirty="0">
                <a:ln>
                  <a:noFill/>
                </a:ln>
                <a:solidFill>
                  <a:prstClr val="black"/>
                </a:solidFill>
                <a:effectLst/>
                <a:uLnTx/>
                <a:uFillTx/>
                <a:latin typeface="Calibri" panose="020F0502020204030204"/>
                <a:ea typeface="+mn-ea"/>
                <a:cs typeface="+mn-cs"/>
              </a:rPr>
              <a:t>elevernes sociale, personlige og faglige udvikling </a:t>
            </a:r>
            <a:r>
              <a:rPr kumimoji="0" lang="da-DK" sz="1800" b="0" i="0" u="none" strike="noStrike" kern="1200" cap="none" spc="0" normalizeH="0" baseline="0" noProof="0" dirty="0">
                <a:ln>
                  <a:noFill/>
                </a:ln>
                <a:solidFill>
                  <a:prstClr val="black"/>
                </a:solidFill>
                <a:effectLst/>
                <a:uLnTx/>
                <a:uFillTx/>
                <a:latin typeface="Calibri" panose="020F0502020204030204"/>
                <a:ea typeface="+mn-ea"/>
                <a:cs typeface="+mn-cs"/>
              </a:rPr>
              <a:t>samt understøtte eleverne i at udvikle strategier og forudsætninger for at kunne indgå i almenundervisningen.</a:t>
            </a: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kstfelt 4">
            <a:extLst>
              <a:ext uri="{FF2B5EF4-FFF2-40B4-BE49-F238E27FC236}">
                <a16:creationId xmlns:a16="http://schemas.microsoft.com/office/drawing/2014/main" id="{7631365D-A944-4A75-948B-91745E581C8B}"/>
              </a:ext>
            </a:extLst>
          </p:cNvPr>
          <p:cNvSpPr txBox="1"/>
          <p:nvPr/>
        </p:nvSpPr>
        <p:spPr>
          <a:xfrm>
            <a:off x="2090169" y="3905194"/>
            <a:ext cx="8682606" cy="646331"/>
          </a:xfrm>
          <a:prstGeom prst="rect">
            <a:avLst/>
          </a:prstGeom>
          <a:noFill/>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prstClr val="black"/>
                </a:solidFill>
                <a:effectLst/>
                <a:uLnTx/>
                <a:uFillTx/>
                <a:latin typeface="Calibri" panose="020F0502020204030204"/>
                <a:ea typeface="+mn-ea"/>
                <a:cs typeface="+mn-cs"/>
              </a:rPr>
              <a:t>Mellemformer skal have fokus på at udvikle almenfællesskabet mod øget deltagelsesmuligheder for de børn, som i en periode tilbydes mellemformer.</a:t>
            </a:r>
          </a:p>
        </p:txBody>
      </p:sp>
      <p:sp>
        <p:nvSpPr>
          <p:cNvPr id="7" name="Tekstfelt 6">
            <a:extLst>
              <a:ext uri="{FF2B5EF4-FFF2-40B4-BE49-F238E27FC236}">
                <a16:creationId xmlns:a16="http://schemas.microsoft.com/office/drawing/2014/main" id="{B5F57775-DDA7-0851-68FD-E0FCC4B7E34A}"/>
              </a:ext>
            </a:extLst>
          </p:cNvPr>
          <p:cNvSpPr txBox="1"/>
          <p:nvPr/>
        </p:nvSpPr>
        <p:spPr>
          <a:xfrm>
            <a:off x="9472772" y="1949903"/>
            <a:ext cx="2440433" cy="1754326"/>
          </a:xfrm>
          <a:prstGeom prst="rect">
            <a:avLst/>
          </a:prstGeom>
          <a:solidFill>
            <a:schemeClr val="accent1">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1" i="0" u="none" strike="noStrike" kern="1200" cap="none" spc="0" normalizeH="0" baseline="0" noProof="0" dirty="0">
                <a:ln>
                  <a:noFill/>
                </a:ln>
                <a:solidFill>
                  <a:prstClr val="black"/>
                </a:solidFill>
                <a:effectLst/>
                <a:uLnTx/>
                <a:uFillTx/>
                <a:latin typeface="Calibri" panose="020F0502020204030204"/>
                <a:ea typeface="+mn-ea"/>
                <a:cs typeface="+mn-cs"/>
              </a:rPr>
              <a:t>Definition af målgruppe</a:t>
            </a:r>
            <a:r>
              <a:rPr kumimoji="0" lang="da-DK" sz="1800" b="0" i="0" u="none" strike="noStrike" kern="1200" cap="none" spc="0" normalizeH="0" baseline="0" noProof="0" dirty="0">
                <a:ln>
                  <a:noFill/>
                </a:ln>
                <a:solidFill>
                  <a:prstClr val="black"/>
                </a:solidFill>
                <a:effectLst/>
                <a:uLnTx/>
                <a:uFillTx/>
                <a:latin typeface="Calibri" panose="020F0502020204030204"/>
                <a:ea typeface="+mn-ea"/>
                <a:cs typeface="+mn-cs"/>
              </a:rPr>
              <a:t> for mellemform, som har betydning for hvem der tilbydes en mellemform i en periode</a:t>
            </a:r>
          </a:p>
        </p:txBody>
      </p:sp>
      <p:sp>
        <p:nvSpPr>
          <p:cNvPr id="11" name="Tekstfelt 10">
            <a:extLst>
              <a:ext uri="{FF2B5EF4-FFF2-40B4-BE49-F238E27FC236}">
                <a16:creationId xmlns:a16="http://schemas.microsoft.com/office/drawing/2014/main" id="{520CBC3A-67EC-05F0-E631-60ACCBAC6AE3}"/>
              </a:ext>
            </a:extLst>
          </p:cNvPr>
          <p:cNvSpPr txBox="1"/>
          <p:nvPr/>
        </p:nvSpPr>
        <p:spPr>
          <a:xfrm>
            <a:off x="9472771" y="3897047"/>
            <a:ext cx="2440433" cy="2585323"/>
          </a:xfrm>
          <a:prstGeom prst="rect">
            <a:avLst/>
          </a:prstGeom>
          <a:solidFill>
            <a:schemeClr val="accent1">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1" i="0" u="none" strike="noStrike" kern="1200" cap="none" spc="0" normalizeH="0" baseline="0" noProof="0" dirty="0">
                <a:ln>
                  <a:noFill/>
                </a:ln>
                <a:solidFill>
                  <a:prstClr val="black"/>
                </a:solidFill>
                <a:effectLst/>
                <a:uLnTx/>
                <a:uFillTx/>
                <a:latin typeface="Calibri" panose="020F0502020204030204"/>
                <a:ea typeface="+mn-ea"/>
                <a:cs typeface="+mn-cs"/>
              </a:rPr>
              <a:t>Almenfællesskabet og læringsmiljøet skal udvikle sig sideløbende </a:t>
            </a:r>
            <a:r>
              <a:rPr kumimoji="0" lang="da-DK" sz="1800" b="0" i="0" u="none" strike="noStrike" kern="1200" cap="none" spc="0" normalizeH="0" baseline="0" noProof="0" dirty="0">
                <a:ln>
                  <a:noFill/>
                </a:ln>
                <a:solidFill>
                  <a:prstClr val="black"/>
                </a:solidFill>
                <a:effectLst/>
                <a:uLnTx/>
                <a:uFillTx/>
                <a:latin typeface="Calibri" panose="020F0502020204030204"/>
                <a:ea typeface="+mn-ea"/>
                <a:cs typeface="+mn-cs"/>
              </a:rPr>
              <a:t>med, at elever i mellemformen også udvikler sig. Derfor er et samarbejde mellem mellemform og almenklassen vigtig.  </a:t>
            </a:r>
          </a:p>
        </p:txBody>
      </p:sp>
    </p:spTree>
    <p:extLst>
      <p:ext uri="{BB962C8B-B14F-4D97-AF65-F5344CB8AC3E}">
        <p14:creationId xmlns:p14="http://schemas.microsoft.com/office/powerpoint/2010/main" val="2516800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p:bldP spid="5" grpId="0"/>
      <p:bldP spid="7"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63581DE1-0409-B5B3-DBC2-BD45D96EE803}"/>
              </a:ext>
            </a:extLst>
          </p:cNvPr>
          <p:cNvSpPr>
            <a:spLocks noGrp="1"/>
          </p:cNvSpPr>
          <p:nvPr>
            <p:ph idx="1"/>
          </p:nvPr>
        </p:nvSpPr>
        <p:spPr>
          <a:xfrm>
            <a:off x="1418079" y="1376305"/>
            <a:ext cx="8136888" cy="807956"/>
          </a:xfrm>
        </p:spPr>
        <p:txBody>
          <a:bodyPr>
            <a:noAutofit/>
          </a:bodyPr>
          <a:lstStyle/>
          <a:p>
            <a:pPr marL="0" indent="0" fontAlgn="base">
              <a:buNone/>
              <a:defRPr/>
            </a:pPr>
            <a:r>
              <a:rPr kumimoji="0" lang="da-DK" sz="1800" b="0" i="0" u="none" strike="noStrike" kern="1200" cap="none" spc="0" normalizeH="0" baseline="0" noProof="0" dirty="0">
                <a:ln>
                  <a:noFill/>
                </a:ln>
                <a:effectLst/>
                <a:uLnTx/>
                <a:uFillTx/>
                <a:ea typeface="+mn-ea"/>
                <a:cs typeface="+mn-cs"/>
              </a:rPr>
              <a:t>Skolerne skal lokalt arbejde med </a:t>
            </a:r>
            <a:r>
              <a:rPr kumimoji="0" lang="da-DK" sz="1800" b="1" i="0" u="none" strike="noStrike" kern="1200" cap="none" spc="0" normalizeH="0" baseline="0" noProof="0" dirty="0">
                <a:ln>
                  <a:noFill/>
                </a:ln>
                <a:effectLst/>
                <a:uLnTx/>
                <a:uFillTx/>
                <a:ea typeface="+mn-ea"/>
                <a:cs typeface="+mn-cs"/>
              </a:rPr>
              <a:t>WHY, HOW og WHAT.</a:t>
            </a:r>
            <a:r>
              <a:rPr kumimoji="0" lang="da-DK" sz="1800" b="0" i="0" u="none" strike="noStrike" kern="1200" cap="none" spc="0" normalizeH="0" baseline="0" noProof="0" dirty="0">
                <a:ln>
                  <a:noFill/>
                </a:ln>
                <a:effectLst/>
                <a:uLnTx/>
                <a:uFillTx/>
                <a:ea typeface="+mn-ea"/>
                <a:cs typeface="+mn-cs"/>
              </a:rPr>
              <a:t> Der skal laves en klart formuleret beskrivelse af formålet med, organisering af og succeskriterier for udvikling af mellemformer.</a:t>
            </a: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effectLst/>
              <a:uLnTx/>
              <a:uFillTx/>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da-DK" sz="1800" b="1" i="0" u="none" strike="noStrike" kern="1200" cap="none" spc="0" normalizeH="0" baseline="0" noProof="0" dirty="0">
              <a:ln>
                <a:noFill/>
              </a:ln>
              <a:effectLst/>
              <a:uLnTx/>
              <a:uFillTx/>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effectLst/>
              <a:uLnTx/>
              <a:uFillTx/>
              <a:ea typeface="+mn-ea"/>
              <a:cs typeface="+mn-cs"/>
            </a:endParaRPr>
          </a:p>
          <a:p>
            <a:pPr marL="0" indent="0" fontAlgn="base">
              <a:buNone/>
              <a:defRPr/>
            </a:pPr>
            <a:endParaRPr kumimoji="0" lang="da-DK" sz="1800" b="0" i="0" u="none" strike="noStrike" kern="1200" cap="none" spc="0" normalizeH="0" baseline="0" noProof="0" dirty="0">
              <a:ln>
                <a:noFill/>
              </a:ln>
              <a:effectLst/>
              <a:uLnTx/>
              <a:uFillTx/>
              <a:ea typeface="+mn-ea"/>
              <a:cs typeface="+mn-cs"/>
            </a:endParaRPr>
          </a:p>
        </p:txBody>
      </p:sp>
      <p:pic>
        <p:nvPicPr>
          <p:cNvPr id="4" name="Grafik 3" descr="Familie med pige med massiv udfyldning">
            <a:extLst>
              <a:ext uri="{FF2B5EF4-FFF2-40B4-BE49-F238E27FC236}">
                <a16:creationId xmlns:a16="http://schemas.microsoft.com/office/drawing/2014/main" id="{B4575038-2195-0535-B427-E15EB391687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9163" y="2422406"/>
            <a:ext cx="585981" cy="585981"/>
          </a:xfrm>
          <a:prstGeom prst="rect">
            <a:avLst/>
          </a:prstGeom>
        </p:spPr>
      </p:pic>
      <p:pic>
        <p:nvPicPr>
          <p:cNvPr id="5" name="Grafik 4" descr="Skriveplade afkrydset med massiv udfyldning">
            <a:extLst>
              <a:ext uri="{FF2B5EF4-FFF2-40B4-BE49-F238E27FC236}">
                <a16:creationId xmlns:a16="http://schemas.microsoft.com/office/drawing/2014/main" id="{C967A937-382D-7975-C865-F310E7455E2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60624" y="3568988"/>
            <a:ext cx="723057" cy="723057"/>
          </a:xfrm>
          <a:prstGeom prst="rect">
            <a:avLst/>
          </a:prstGeom>
        </p:spPr>
      </p:pic>
      <p:pic>
        <p:nvPicPr>
          <p:cNvPr id="6" name="Grafik 5" descr="Forretningsudvikling med massiv udfyldning">
            <a:extLst>
              <a:ext uri="{FF2B5EF4-FFF2-40B4-BE49-F238E27FC236}">
                <a16:creationId xmlns:a16="http://schemas.microsoft.com/office/drawing/2014/main" id="{CA6FDD08-09A1-833D-F1FD-2E6A8BF7B79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13628" y="4992969"/>
            <a:ext cx="796527" cy="796527"/>
          </a:xfrm>
          <a:prstGeom prst="rect">
            <a:avLst/>
          </a:prstGeom>
        </p:spPr>
      </p:pic>
      <p:pic>
        <p:nvPicPr>
          <p:cNvPr id="7" name="Grafik 6" descr="Dokument med massiv udfyldning">
            <a:extLst>
              <a:ext uri="{FF2B5EF4-FFF2-40B4-BE49-F238E27FC236}">
                <a16:creationId xmlns:a16="http://schemas.microsoft.com/office/drawing/2014/main" id="{9D3D4193-58E1-A626-3877-5AAD2008413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29163" y="1322448"/>
            <a:ext cx="585981" cy="585981"/>
          </a:xfrm>
          <a:prstGeom prst="rect">
            <a:avLst/>
          </a:prstGeom>
        </p:spPr>
      </p:pic>
      <p:sp>
        <p:nvSpPr>
          <p:cNvPr id="12" name="Tekstfelt 11">
            <a:extLst>
              <a:ext uri="{FF2B5EF4-FFF2-40B4-BE49-F238E27FC236}">
                <a16:creationId xmlns:a16="http://schemas.microsoft.com/office/drawing/2014/main" id="{F7D8041C-49F0-38A9-D478-1B6E4FBB5E3F}"/>
              </a:ext>
            </a:extLst>
          </p:cNvPr>
          <p:cNvSpPr txBox="1"/>
          <p:nvPr/>
        </p:nvSpPr>
        <p:spPr>
          <a:xfrm>
            <a:off x="276837" y="209725"/>
            <a:ext cx="244119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prstClr val="black"/>
                </a:solidFill>
                <a:effectLst/>
                <a:uLnTx/>
                <a:uFillTx/>
                <a:latin typeface="Calibri" panose="020F0502020204030204"/>
                <a:ea typeface="+mn-ea"/>
                <a:cs typeface="+mn-cs"/>
              </a:rPr>
              <a:t>…..Pejlemærker fortsat</a:t>
            </a:r>
          </a:p>
        </p:txBody>
      </p:sp>
      <p:sp>
        <p:nvSpPr>
          <p:cNvPr id="13" name="Rektangel 12">
            <a:extLst>
              <a:ext uri="{FF2B5EF4-FFF2-40B4-BE49-F238E27FC236}">
                <a16:creationId xmlns:a16="http://schemas.microsoft.com/office/drawing/2014/main" id="{57949BA1-38BF-5130-325A-6FD160816C7E}"/>
              </a:ext>
            </a:extLst>
          </p:cNvPr>
          <p:cNvSpPr/>
          <p:nvPr/>
        </p:nvSpPr>
        <p:spPr>
          <a:xfrm>
            <a:off x="276837" y="579057"/>
            <a:ext cx="2575420" cy="45719"/>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kstfelt 7">
            <a:extLst>
              <a:ext uri="{FF2B5EF4-FFF2-40B4-BE49-F238E27FC236}">
                <a16:creationId xmlns:a16="http://schemas.microsoft.com/office/drawing/2014/main" id="{B274202C-D2C9-9223-A850-C500C3A48814}"/>
              </a:ext>
            </a:extLst>
          </p:cNvPr>
          <p:cNvSpPr txBox="1"/>
          <p:nvPr/>
        </p:nvSpPr>
        <p:spPr>
          <a:xfrm>
            <a:off x="1418078" y="2404353"/>
            <a:ext cx="8034147" cy="923330"/>
          </a:xfrm>
          <a:prstGeom prst="rect">
            <a:avLst/>
          </a:prstGeom>
          <a:noFill/>
        </p:spPr>
        <p:txBody>
          <a:bodyPr wrap="square" rtlCol="0">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da-DK" sz="1800" b="1" i="0" u="none" strike="noStrike" kern="1200" cap="none" spc="0" normalizeH="0" baseline="0" noProof="0" dirty="0">
                <a:ln>
                  <a:noFill/>
                </a:ln>
                <a:solidFill>
                  <a:prstClr val="black"/>
                </a:solidFill>
                <a:effectLst/>
                <a:uLnTx/>
                <a:uFillTx/>
                <a:latin typeface="Calibri" panose="020F0502020204030204"/>
                <a:ea typeface="+mn-ea"/>
                <a:cs typeface="+mn-cs"/>
              </a:rPr>
              <a:t>Forældrene skal altid involveres</a:t>
            </a:r>
            <a:r>
              <a:rPr kumimoji="0" lang="da-DK" sz="1800" b="0" i="0" u="none" strike="noStrike" kern="1200" cap="none" spc="0" normalizeH="0" baseline="0" noProof="0" dirty="0">
                <a:ln>
                  <a:noFill/>
                </a:ln>
                <a:solidFill>
                  <a:prstClr val="black"/>
                </a:solidFill>
                <a:effectLst/>
                <a:uLnTx/>
                <a:uFillTx/>
                <a:latin typeface="Calibri" panose="020F0502020204030204"/>
                <a:ea typeface="+mn-ea"/>
                <a:cs typeface="+mn-cs"/>
              </a:rPr>
              <a:t>, når en mellemform iværksættes. Forældrene skal involveres i beslutningen og informeres om indsatsernes formål, organisering og succeskriterier.</a:t>
            </a:r>
          </a:p>
        </p:txBody>
      </p:sp>
      <p:sp>
        <p:nvSpPr>
          <p:cNvPr id="9" name="Tekstfelt 8">
            <a:extLst>
              <a:ext uri="{FF2B5EF4-FFF2-40B4-BE49-F238E27FC236}">
                <a16:creationId xmlns:a16="http://schemas.microsoft.com/office/drawing/2014/main" id="{DC547D23-0AF8-8A3B-891B-2AA75485ACFF}"/>
              </a:ext>
            </a:extLst>
          </p:cNvPr>
          <p:cNvSpPr txBox="1"/>
          <p:nvPr/>
        </p:nvSpPr>
        <p:spPr>
          <a:xfrm>
            <a:off x="1497435" y="3468852"/>
            <a:ext cx="7533549" cy="923330"/>
          </a:xfrm>
          <a:prstGeom prst="rect">
            <a:avLst/>
          </a:prstGeom>
          <a:noFill/>
        </p:spPr>
        <p:txBody>
          <a:bodyPr wrap="square" rtlCol="0">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prstClr val="black"/>
                </a:solidFill>
                <a:effectLst/>
                <a:uLnTx/>
                <a:uFillTx/>
                <a:latin typeface="Calibri" panose="020F0502020204030204"/>
                <a:ea typeface="+mn-ea"/>
                <a:cs typeface="+mn-cs"/>
              </a:rPr>
              <a:t>Der skal udarbejdes konkrete</a:t>
            </a:r>
            <a:r>
              <a:rPr kumimoji="0" lang="da-DK" sz="1800" b="1" i="0" u="none" strike="noStrike" kern="1200" cap="none" spc="0" normalizeH="0" baseline="0" noProof="0" dirty="0">
                <a:ln>
                  <a:noFill/>
                </a:ln>
                <a:solidFill>
                  <a:prstClr val="black"/>
                </a:solidFill>
                <a:effectLst/>
                <a:uLnTx/>
                <a:uFillTx/>
                <a:latin typeface="Calibri" panose="020F0502020204030204"/>
                <a:ea typeface="+mn-ea"/>
                <a:cs typeface="+mn-cs"/>
              </a:rPr>
              <a:t> handleplaner </a:t>
            </a:r>
            <a:r>
              <a:rPr kumimoji="0" lang="da-DK" sz="1800" b="0" i="0" u="none" strike="noStrike" kern="1200" cap="none" spc="0" normalizeH="0" baseline="0" noProof="0" dirty="0">
                <a:ln>
                  <a:noFill/>
                </a:ln>
                <a:solidFill>
                  <a:prstClr val="black"/>
                </a:solidFill>
                <a:effectLst/>
                <a:uLnTx/>
                <a:uFillTx/>
                <a:latin typeface="Calibri" panose="020F0502020204030204"/>
                <a:ea typeface="+mn-ea"/>
                <a:cs typeface="+mn-cs"/>
              </a:rPr>
              <a:t>for eleverne, når mellemformer iværksættes. Dette for at sikre, at både skolen, elever og forældre er bevidste om den eller de konkrete indsats(er) og arbejder mod et fælles mål.</a:t>
            </a:r>
          </a:p>
        </p:txBody>
      </p:sp>
      <p:sp>
        <p:nvSpPr>
          <p:cNvPr id="10" name="Tekstfelt 9">
            <a:extLst>
              <a:ext uri="{FF2B5EF4-FFF2-40B4-BE49-F238E27FC236}">
                <a16:creationId xmlns:a16="http://schemas.microsoft.com/office/drawing/2014/main" id="{3F3EFF24-E82E-4C1D-FF17-07B53B8353BD}"/>
              </a:ext>
            </a:extLst>
          </p:cNvPr>
          <p:cNvSpPr txBox="1"/>
          <p:nvPr/>
        </p:nvSpPr>
        <p:spPr>
          <a:xfrm>
            <a:off x="1510369" y="4929568"/>
            <a:ext cx="7533550" cy="923330"/>
          </a:xfrm>
          <a:prstGeom prst="rect">
            <a:avLst/>
          </a:prstGeom>
          <a:noFill/>
        </p:spPr>
        <p:txBody>
          <a:bodyPr wrap="square" rtlCol="0">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prstClr val="black"/>
                </a:solidFill>
                <a:effectLst/>
                <a:uLnTx/>
                <a:uFillTx/>
                <a:latin typeface="Calibri" panose="020F0502020204030204"/>
                <a:ea typeface="+mn-ea"/>
                <a:cs typeface="+mn-cs"/>
              </a:rPr>
              <a:t>Skolerne skal </a:t>
            </a:r>
            <a:r>
              <a:rPr kumimoji="0" lang="da-DK" sz="1800" b="1" i="0" u="none" strike="noStrike" kern="1200" cap="none" spc="0" normalizeH="0" baseline="0" noProof="0" dirty="0">
                <a:ln>
                  <a:noFill/>
                </a:ln>
                <a:solidFill>
                  <a:prstClr val="black"/>
                </a:solidFill>
                <a:effectLst/>
                <a:uLnTx/>
                <a:uFillTx/>
                <a:latin typeface="Calibri" panose="020F0502020204030204"/>
                <a:ea typeface="+mn-ea"/>
                <a:cs typeface="+mn-cs"/>
              </a:rPr>
              <a:t>to gange om året følge op på deres mellemformer og vurdere</a:t>
            </a:r>
            <a:r>
              <a:rPr kumimoji="0" lang="da-DK"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prstClr val="black"/>
                </a:solidFill>
                <a:effectLst/>
                <a:uLnTx/>
                <a:uFillTx/>
                <a:latin typeface="Calibri" panose="020F0502020204030204"/>
                <a:ea typeface="+mn-ea"/>
                <a:cs typeface="+mn-cs"/>
              </a:rPr>
              <a:t>1) Hvorvidt mellemformerne skaber den ønskede progression hos eleverne og 2) hvorvidt indsatsen skal fortsætte. Eventuelt med justeringer. </a:t>
            </a:r>
          </a:p>
        </p:txBody>
      </p:sp>
      <p:sp>
        <p:nvSpPr>
          <p:cNvPr id="2" name="Tekstfelt 1">
            <a:extLst>
              <a:ext uri="{FF2B5EF4-FFF2-40B4-BE49-F238E27FC236}">
                <a16:creationId xmlns:a16="http://schemas.microsoft.com/office/drawing/2014/main" id="{C61582E5-B34F-26DD-22D6-0FED9130C968}"/>
              </a:ext>
            </a:extLst>
          </p:cNvPr>
          <p:cNvSpPr txBox="1"/>
          <p:nvPr/>
        </p:nvSpPr>
        <p:spPr>
          <a:xfrm>
            <a:off x="9257016" y="443924"/>
            <a:ext cx="2737121" cy="3139321"/>
          </a:xfrm>
          <a:prstGeom prst="rect">
            <a:avLst/>
          </a:prstGeom>
          <a:solidFill>
            <a:schemeClr val="accent1">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1" i="0" u="none" strike="noStrike" kern="1200" cap="none" spc="0" normalizeH="0" baseline="0" noProof="0" dirty="0">
                <a:ln>
                  <a:noFill/>
                </a:ln>
                <a:solidFill>
                  <a:prstClr val="black"/>
                </a:solidFill>
                <a:effectLst/>
                <a:uLnTx/>
                <a:uFillTx/>
                <a:latin typeface="Calibri" panose="020F0502020204030204"/>
                <a:ea typeface="+mn-ea"/>
                <a:cs typeface="+mn-cs"/>
              </a:rPr>
              <a:t>Organisering: </a:t>
            </a:r>
            <a:r>
              <a:rPr kumimoji="0" lang="da-DK" sz="1800" b="0" i="0" u="none" strike="noStrike" kern="1200" cap="none" spc="0" normalizeH="0" baseline="0" noProof="0" dirty="0">
                <a:ln>
                  <a:noFill/>
                </a:ln>
                <a:solidFill>
                  <a:prstClr val="black"/>
                </a:solidFill>
                <a:effectLst/>
                <a:uLnTx/>
                <a:uFillTx/>
                <a:latin typeface="Calibri" panose="020F0502020204030204"/>
                <a:ea typeface="+mn-ea"/>
                <a:cs typeface="+mn-cs"/>
              </a:rPr>
              <a:t>Det er kun den lokale skole, som ved, hvad der er den bedste mellemform for dem og deres elever. Der skal være en ramme– men det kan sjældent være en statisk beskrivelse af en mellemform, da det er nødvendigt med fleksibilitet. </a:t>
            </a:r>
          </a:p>
        </p:txBody>
      </p:sp>
      <p:sp>
        <p:nvSpPr>
          <p:cNvPr id="11" name="Tekstfelt 10">
            <a:extLst>
              <a:ext uri="{FF2B5EF4-FFF2-40B4-BE49-F238E27FC236}">
                <a16:creationId xmlns:a16="http://schemas.microsoft.com/office/drawing/2014/main" id="{33B3FE1A-9453-C93C-45F3-4818DD8F5F20}"/>
              </a:ext>
            </a:extLst>
          </p:cNvPr>
          <p:cNvSpPr txBox="1"/>
          <p:nvPr/>
        </p:nvSpPr>
        <p:spPr>
          <a:xfrm>
            <a:off x="9257016" y="3838807"/>
            <a:ext cx="2737121" cy="2308324"/>
          </a:xfrm>
          <a:prstGeom prst="rect">
            <a:avLst/>
          </a:prstGeom>
          <a:solidFill>
            <a:schemeClr val="accent1">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1" i="0" u="none" strike="noStrike" kern="1200" cap="none" spc="0" normalizeH="0" baseline="0" noProof="0" dirty="0">
                <a:ln>
                  <a:noFill/>
                </a:ln>
                <a:solidFill>
                  <a:prstClr val="black"/>
                </a:solidFill>
                <a:effectLst/>
                <a:uLnTx/>
                <a:uFillTx/>
                <a:latin typeface="Calibri" panose="020F0502020204030204"/>
                <a:ea typeface="+mn-ea"/>
                <a:cs typeface="+mn-cs"/>
              </a:rPr>
              <a:t>Samskabende processer </a:t>
            </a:r>
            <a:r>
              <a:rPr kumimoji="0" lang="da-DK" sz="1800" b="0" i="0" u="none" strike="noStrike" kern="1200" cap="none" spc="0" normalizeH="0" baseline="0" noProof="0" dirty="0">
                <a:ln>
                  <a:noFill/>
                </a:ln>
                <a:solidFill>
                  <a:prstClr val="black"/>
                </a:solidFill>
                <a:effectLst/>
                <a:uLnTx/>
                <a:uFillTx/>
                <a:latin typeface="Calibri" panose="020F0502020204030204"/>
                <a:ea typeface="+mn-ea"/>
                <a:cs typeface="+mn-cs"/>
              </a:rPr>
              <a:t>er eksempelvis oplagt som stedet, hvor man også får inddraget forældre i beslutningen og formålet med mellemformen og hvor man kan følge op m.m.</a:t>
            </a:r>
          </a:p>
        </p:txBody>
      </p:sp>
    </p:spTree>
    <p:extLst>
      <p:ext uri="{BB962C8B-B14F-4D97-AF65-F5344CB8AC3E}">
        <p14:creationId xmlns:p14="http://schemas.microsoft.com/office/powerpoint/2010/main" val="201530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P spid="9" grpId="0"/>
      <p:bldP spid="10" grpId="0"/>
      <p:bldP spid="2"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B7C305E4-A9FD-2B36-7B23-241E6E22B266}"/>
              </a:ext>
            </a:extLst>
          </p:cNvPr>
          <p:cNvSpPr>
            <a:spLocks noGrp="1"/>
          </p:cNvSpPr>
          <p:nvPr>
            <p:ph type="title"/>
          </p:nvPr>
        </p:nvSpPr>
        <p:spPr>
          <a:xfrm>
            <a:off x="214808" y="69814"/>
            <a:ext cx="10515600" cy="1325563"/>
          </a:xfrm>
        </p:spPr>
        <p:txBody>
          <a:bodyPr>
            <a:normAutofit/>
          </a:bodyPr>
          <a:lstStyle/>
          <a:p>
            <a:r>
              <a:rPr lang="da-DK" sz="2100" b="1" dirty="0"/>
              <a:t>Hvor kommer vi fra?</a:t>
            </a:r>
          </a:p>
        </p:txBody>
      </p:sp>
      <p:sp>
        <p:nvSpPr>
          <p:cNvPr id="7" name="Rektangel 6">
            <a:extLst>
              <a:ext uri="{FF2B5EF4-FFF2-40B4-BE49-F238E27FC236}">
                <a16:creationId xmlns:a16="http://schemas.microsoft.com/office/drawing/2014/main" id="{919BE77E-4641-34BC-F94D-2C3880A2690C}"/>
              </a:ext>
            </a:extLst>
          </p:cNvPr>
          <p:cNvSpPr/>
          <p:nvPr/>
        </p:nvSpPr>
        <p:spPr>
          <a:xfrm>
            <a:off x="288892" y="904967"/>
            <a:ext cx="7038364" cy="73001"/>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Billede 9">
            <a:extLst>
              <a:ext uri="{FF2B5EF4-FFF2-40B4-BE49-F238E27FC236}">
                <a16:creationId xmlns:a16="http://schemas.microsoft.com/office/drawing/2014/main" id="{96AD9461-E1FA-7612-89B6-3404E8D1794B}"/>
              </a:ext>
            </a:extLst>
          </p:cNvPr>
          <p:cNvPicPr>
            <a:picLocks noChangeAspect="1"/>
          </p:cNvPicPr>
          <p:nvPr/>
        </p:nvPicPr>
        <p:blipFill rotWithShape="1">
          <a:blip r:embed="rId2"/>
          <a:srcRect r="3149"/>
          <a:stretch/>
        </p:blipFill>
        <p:spPr>
          <a:xfrm>
            <a:off x="2631642" y="14310"/>
            <a:ext cx="2464340" cy="1317438"/>
          </a:xfrm>
          <a:prstGeom prst="rect">
            <a:avLst/>
          </a:prstGeom>
        </p:spPr>
      </p:pic>
      <p:sp>
        <p:nvSpPr>
          <p:cNvPr id="11" name="Tekstfelt 10">
            <a:extLst>
              <a:ext uri="{FF2B5EF4-FFF2-40B4-BE49-F238E27FC236}">
                <a16:creationId xmlns:a16="http://schemas.microsoft.com/office/drawing/2014/main" id="{61FF89D4-CDFF-6451-7FEF-2BCC1191CF03}"/>
              </a:ext>
            </a:extLst>
          </p:cNvPr>
          <p:cNvSpPr txBox="1"/>
          <p:nvPr/>
        </p:nvSpPr>
        <p:spPr>
          <a:xfrm>
            <a:off x="0" y="1418471"/>
            <a:ext cx="12192000" cy="369332"/>
          </a:xfrm>
          <a:prstGeom prst="rect">
            <a:avLst/>
          </a:prstGeom>
          <a:solidFill>
            <a:schemeClr val="tx2">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prstClr val="black"/>
                </a:solidFill>
                <a:effectLst/>
                <a:uLnTx/>
                <a:uFillTx/>
                <a:latin typeface="Calibri" panose="020F0502020204030204"/>
                <a:ea typeface="+mn-ea"/>
                <a:cs typeface="+mn-cs"/>
              </a:rPr>
              <a:t>Øget nationalt fokus på begrebet mellemformer og forståelsen af dette (VIVE) </a:t>
            </a:r>
          </a:p>
        </p:txBody>
      </p:sp>
      <p:sp>
        <p:nvSpPr>
          <p:cNvPr id="12" name="Tekstfelt 11">
            <a:extLst>
              <a:ext uri="{FF2B5EF4-FFF2-40B4-BE49-F238E27FC236}">
                <a16:creationId xmlns:a16="http://schemas.microsoft.com/office/drawing/2014/main" id="{1564EB5E-DE88-DA38-D92E-022F5E52ECEB}"/>
              </a:ext>
            </a:extLst>
          </p:cNvPr>
          <p:cNvSpPr txBox="1"/>
          <p:nvPr/>
        </p:nvSpPr>
        <p:spPr>
          <a:xfrm>
            <a:off x="142043" y="1804342"/>
            <a:ext cx="11114842" cy="800219"/>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da-DK" sz="1500" b="1" i="0" u="none" strike="noStrike" kern="1200" cap="none" spc="0" normalizeH="0" baseline="0" noProof="0" dirty="0">
                <a:ln>
                  <a:noFill/>
                </a:ln>
                <a:solidFill>
                  <a:prstClr val="black"/>
                </a:solidFill>
                <a:effectLst/>
                <a:uLnTx/>
                <a:uFillTx/>
                <a:latin typeface="Calibri" panose="020F0502020204030204"/>
                <a:ea typeface="Verdana" panose="020B0604030504040204" pitchFamily="34" charset="0"/>
                <a:cs typeface="+mn-cs"/>
              </a:rPr>
              <a:t>Kortlægning af mellemformer udgivet af VIVE v. Thyge Tegtmejer 29 marts 2022</a:t>
            </a:r>
            <a:r>
              <a:rPr kumimoji="0" lang="da-DK" sz="1300" b="1" i="0" u="none" strike="noStrike" kern="1200" cap="none" spc="0" normalizeH="0" baseline="0" noProof="0" dirty="0">
                <a:ln>
                  <a:noFill/>
                </a:ln>
                <a:solidFill>
                  <a:prstClr val="black"/>
                </a:solidFill>
                <a:effectLst/>
                <a:uLnTx/>
                <a:uFillTx/>
                <a:latin typeface="Calibri" panose="020F0502020204030204"/>
                <a:ea typeface="Verdana" panose="020B0604030504040204" pitchFamily="34" charset="0"/>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300" b="0" i="0" u="none" strike="noStrike" kern="1200" cap="none" spc="0" normalizeH="0" baseline="0" noProof="0" dirty="0">
                <a:ln>
                  <a:noFill/>
                </a:ln>
                <a:solidFill>
                  <a:prstClr val="black"/>
                </a:solidFill>
                <a:effectLst/>
                <a:uLnTx/>
                <a:uFillTx/>
                <a:latin typeface="Calibri" panose="020F0502020204030204"/>
                <a:ea typeface="Verdana" panose="020B0604030504040204" pitchFamily="34" charset="0"/>
                <a:cs typeface="+mn-cs"/>
              </a:rPr>
              <a:t>Litteratur- og praksiskortlægning af kombinationer af special- og almenundervisning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Rektangel 16">
            <a:extLst>
              <a:ext uri="{FF2B5EF4-FFF2-40B4-BE49-F238E27FC236}">
                <a16:creationId xmlns:a16="http://schemas.microsoft.com/office/drawing/2014/main" id="{7A275134-C214-6BBD-FA4F-8B39A9D62463}"/>
              </a:ext>
            </a:extLst>
          </p:cNvPr>
          <p:cNvSpPr/>
          <p:nvPr/>
        </p:nvSpPr>
        <p:spPr>
          <a:xfrm>
            <a:off x="7720123" y="1051748"/>
            <a:ext cx="2750615" cy="114298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prstClr val="black"/>
                </a:solidFill>
                <a:effectLst/>
                <a:uLnTx/>
                <a:uFillTx/>
                <a:latin typeface="Calibri" panose="020F0502020204030204"/>
                <a:ea typeface="+mn-ea"/>
                <a:cs typeface="+mn-cs"/>
              </a:rPr>
              <a:t>Noget af det Thyge også fremlagde på emnemødet i september 2023.</a:t>
            </a:r>
          </a:p>
        </p:txBody>
      </p:sp>
      <p:pic>
        <p:nvPicPr>
          <p:cNvPr id="22" name="Billede 21">
            <a:extLst>
              <a:ext uri="{FF2B5EF4-FFF2-40B4-BE49-F238E27FC236}">
                <a16:creationId xmlns:a16="http://schemas.microsoft.com/office/drawing/2014/main" id="{BC85420C-FBBD-5D90-8269-B2D4FE172FBD}"/>
              </a:ext>
            </a:extLst>
          </p:cNvPr>
          <p:cNvPicPr>
            <a:picLocks noChangeAspect="1"/>
          </p:cNvPicPr>
          <p:nvPr/>
        </p:nvPicPr>
        <p:blipFill rotWithShape="1">
          <a:blip r:embed="rId3"/>
          <a:srcRect t="43282"/>
          <a:stretch/>
        </p:blipFill>
        <p:spPr>
          <a:xfrm>
            <a:off x="2631642" y="3630805"/>
            <a:ext cx="6536902" cy="1808723"/>
          </a:xfrm>
          <a:prstGeom prst="rect">
            <a:avLst/>
          </a:prstGeom>
        </p:spPr>
      </p:pic>
      <p:sp>
        <p:nvSpPr>
          <p:cNvPr id="23" name="Rektangel 22">
            <a:extLst>
              <a:ext uri="{FF2B5EF4-FFF2-40B4-BE49-F238E27FC236}">
                <a16:creationId xmlns:a16="http://schemas.microsoft.com/office/drawing/2014/main" id="{A1ED805B-7128-5F15-7922-102EA7B0F507}"/>
              </a:ext>
            </a:extLst>
          </p:cNvPr>
          <p:cNvSpPr/>
          <p:nvPr/>
        </p:nvSpPr>
        <p:spPr>
          <a:xfrm>
            <a:off x="2631642" y="2513271"/>
            <a:ext cx="6234956" cy="93494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prstClr val="black"/>
                </a:solidFill>
                <a:effectLst/>
                <a:uLnTx/>
                <a:uFillTx/>
                <a:latin typeface="Calibri" panose="020F0502020204030204"/>
                <a:ea typeface="+mn-ea"/>
                <a:cs typeface="+mn-cs"/>
              </a:rPr>
              <a:t>Rapport fra Finansministeriet, undervisningsministeriet, KL mfl. Fra 2010: </a:t>
            </a:r>
          </a:p>
        </p:txBody>
      </p:sp>
      <p:sp>
        <p:nvSpPr>
          <p:cNvPr id="25" name="Tekstfelt 24">
            <a:extLst>
              <a:ext uri="{FF2B5EF4-FFF2-40B4-BE49-F238E27FC236}">
                <a16:creationId xmlns:a16="http://schemas.microsoft.com/office/drawing/2014/main" id="{65B1D90E-C149-2F4E-32CC-9F070A523835}"/>
              </a:ext>
            </a:extLst>
          </p:cNvPr>
          <p:cNvSpPr txBox="1"/>
          <p:nvPr/>
        </p:nvSpPr>
        <p:spPr>
          <a:xfrm>
            <a:off x="2631642" y="5698404"/>
            <a:ext cx="6625374" cy="830997"/>
          </a:xfrm>
          <a:prstGeom prst="rect">
            <a:avLst/>
          </a:prstGeom>
          <a:solidFill>
            <a:schemeClr val="accent1">
              <a:lumMod val="20000"/>
              <a:lumOff val="80000"/>
            </a:schemeClr>
          </a:solidFill>
        </p:spPr>
        <p:txBody>
          <a:bodyPr wrap="square">
            <a:spAutoFit/>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da-DK" sz="1600" b="0" i="0" u="none" strike="noStrike" kern="1200" cap="none" spc="0" normalizeH="0" baseline="0" noProof="0" dirty="0">
                <a:ln>
                  <a:noFill/>
                </a:ln>
                <a:solidFill>
                  <a:prstClr val="black"/>
                </a:solidFill>
                <a:effectLst/>
                <a:uLnTx/>
                <a:uFillTx/>
                <a:latin typeface="Calibri" panose="020F0502020204030204"/>
                <a:ea typeface="+mn-ea"/>
                <a:cs typeface="+mn-cs"/>
              </a:rPr>
              <a:t>Vi tager børnene og flytte ud. Historikken viser, at det vi har gjort ikke har skabt en ændring – men mere segregering. Det skal derfor trækkes tættere på almenundervisning, så er det heller ikke så voldsomt for børnene. </a:t>
            </a:r>
          </a:p>
        </p:txBody>
      </p:sp>
      <p:cxnSp>
        <p:nvCxnSpPr>
          <p:cNvPr id="28" name="Lige forbindelse 27">
            <a:extLst>
              <a:ext uri="{FF2B5EF4-FFF2-40B4-BE49-F238E27FC236}">
                <a16:creationId xmlns:a16="http://schemas.microsoft.com/office/drawing/2014/main" id="{2E874D30-5B84-41B4-5827-0FA8FA5455D3}"/>
              </a:ext>
            </a:extLst>
          </p:cNvPr>
          <p:cNvCxnSpPr/>
          <p:nvPr/>
        </p:nvCxnSpPr>
        <p:spPr>
          <a:xfrm>
            <a:off x="5260369" y="3904180"/>
            <a:ext cx="2681555"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45189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B7C305E4-A9FD-2B36-7B23-241E6E22B266}"/>
              </a:ext>
            </a:extLst>
          </p:cNvPr>
          <p:cNvSpPr>
            <a:spLocks noGrp="1"/>
          </p:cNvSpPr>
          <p:nvPr>
            <p:ph type="title"/>
          </p:nvPr>
        </p:nvSpPr>
        <p:spPr>
          <a:xfrm>
            <a:off x="214808" y="69814"/>
            <a:ext cx="10515600" cy="1325563"/>
          </a:xfrm>
        </p:spPr>
        <p:txBody>
          <a:bodyPr>
            <a:normAutofit/>
          </a:bodyPr>
          <a:lstStyle/>
          <a:p>
            <a:r>
              <a:rPr lang="da-DK" sz="2100" b="1" dirty="0"/>
              <a:t>Hvor kommer vi fra?</a:t>
            </a:r>
          </a:p>
        </p:txBody>
      </p:sp>
      <p:sp>
        <p:nvSpPr>
          <p:cNvPr id="7" name="Rektangel 6">
            <a:extLst>
              <a:ext uri="{FF2B5EF4-FFF2-40B4-BE49-F238E27FC236}">
                <a16:creationId xmlns:a16="http://schemas.microsoft.com/office/drawing/2014/main" id="{919BE77E-4641-34BC-F94D-2C3880A2690C}"/>
              </a:ext>
            </a:extLst>
          </p:cNvPr>
          <p:cNvSpPr/>
          <p:nvPr/>
        </p:nvSpPr>
        <p:spPr>
          <a:xfrm>
            <a:off x="288892" y="904967"/>
            <a:ext cx="7038364" cy="73001"/>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Billede 9">
            <a:extLst>
              <a:ext uri="{FF2B5EF4-FFF2-40B4-BE49-F238E27FC236}">
                <a16:creationId xmlns:a16="http://schemas.microsoft.com/office/drawing/2014/main" id="{96AD9461-E1FA-7612-89B6-3404E8D1794B}"/>
              </a:ext>
            </a:extLst>
          </p:cNvPr>
          <p:cNvPicPr>
            <a:picLocks noChangeAspect="1"/>
          </p:cNvPicPr>
          <p:nvPr/>
        </p:nvPicPr>
        <p:blipFill rotWithShape="1">
          <a:blip r:embed="rId2"/>
          <a:srcRect r="3149"/>
          <a:stretch/>
        </p:blipFill>
        <p:spPr>
          <a:xfrm>
            <a:off x="2631642" y="14310"/>
            <a:ext cx="2464340" cy="1317438"/>
          </a:xfrm>
          <a:prstGeom prst="rect">
            <a:avLst/>
          </a:prstGeom>
        </p:spPr>
      </p:pic>
      <p:sp>
        <p:nvSpPr>
          <p:cNvPr id="11" name="Tekstfelt 10">
            <a:extLst>
              <a:ext uri="{FF2B5EF4-FFF2-40B4-BE49-F238E27FC236}">
                <a16:creationId xmlns:a16="http://schemas.microsoft.com/office/drawing/2014/main" id="{61FF89D4-CDFF-6451-7FEF-2BCC1191CF03}"/>
              </a:ext>
            </a:extLst>
          </p:cNvPr>
          <p:cNvSpPr txBox="1"/>
          <p:nvPr/>
        </p:nvSpPr>
        <p:spPr>
          <a:xfrm>
            <a:off x="0" y="1503317"/>
            <a:ext cx="12192000" cy="369332"/>
          </a:xfrm>
          <a:prstGeom prst="rect">
            <a:avLst/>
          </a:prstGeom>
          <a:solidFill>
            <a:schemeClr val="tx2">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prstClr val="black"/>
                </a:solidFill>
                <a:effectLst/>
                <a:uLnTx/>
                <a:uFillTx/>
                <a:latin typeface="Calibri" panose="020F0502020204030204"/>
                <a:ea typeface="+mn-ea"/>
                <a:cs typeface="+mn-cs"/>
              </a:rPr>
              <a:t>Øget nationalt fokus på begrebet mellemformer og forståelsen af dette (VIVE) </a:t>
            </a:r>
          </a:p>
        </p:txBody>
      </p:sp>
      <p:sp>
        <p:nvSpPr>
          <p:cNvPr id="17" name="Rektangel 16">
            <a:extLst>
              <a:ext uri="{FF2B5EF4-FFF2-40B4-BE49-F238E27FC236}">
                <a16:creationId xmlns:a16="http://schemas.microsoft.com/office/drawing/2014/main" id="{7A275134-C214-6BBD-FA4F-8B39A9D62463}"/>
              </a:ext>
            </a:extLst>
          </p:cNvPr>
          <p:cNvSpPr/>
          <p:nvPr/>
        </p:nvSpPr>
        <p:spPr>
          <a:xfrm>
            <a:off x="7843413" y="673029"/>
            <a:ext cx="2750615" cy="114298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prstClr val="black"/>
                </a:solidFill>
                <a:effectLst/>
                <a:uLnTx/>
                <a:uFillTx/>
                <a:latin typeface="Calibri" panose="020F0502020204030204"/>
                <a:ea typeface="+mn-ea"/>
                <a:cs typeface="+mn-cs"/>
              </a:rPr>
              <a:t>Noget af det Thyge også fremlagde på emnemødet i september 2023.</a:t>
            </a:r>
          </a:p>
        </p:txBody>
      </p:sp>
      <p:pic>
        <p:nvPicPr>
          <p:cNvPr id="20" name="Billede 19">
            <a:extLst>
              <a:ext uri="{FF2B5EF4-FFF2-40B4-BE49-F238E27FC236}">
                <a16:creationId xmlns:a16="http://schemas.microsoft.com/office/drawing/2014/main" id="{4A263223-1395-236D-6243-A84396382B2A}"/>
              </a:ext>
            </a:extLst>
          </p:cNvPr>
          <p:cNvPicPr>
            <a:picLocks noChangeAspect="1"/>
          </p:cNvPicPr>
          <p:nvPr/>
        </p:nvPicPr>
        <p:blipFill rotWithShape="1">
          <a:blip r:embed="rId3"/>
          <a:srcRect l="5024" r="6226" b="2097"/>
          <a:stretch/>
        </p:blipFill>
        <p:spPr>
          <a:xfrm>
            <a:off x="1433776" y="1936278"/>
            <a:ext cx="7525289" cy="4672837"/>
          </a:xfrm>
          <a:prstGeom prst="rect">
            <a:avLst/>
          </a:prstGeom>
        </p:spPr>
      </p:pic>
      <p:sp>
        <p:nvSpPr>
          <p:cNvPr id="26" name="Rektangel 25">
            <a:extLst>
              <a:ext uri="{FF2B5EF4-FFF2-40B4-BE49-F238E27FC236}">
                <a16:creationId xmlns:a16="http://schemas.microsoft.com/office/drawing/2014/main" id="{CAF09164-F3A2-A807-DA43-F279AAC99165}"/>
              </a:ext>
            </a:extLst>
          </p:cNvPr>
          <p:cNvSpPr/>
          <p:nvPr/>
        </p:nvSpPr>
        <p:spPr>
          <a:xfrm>
            <a:off x="9554966" y="2377311"/>
            <a:ext cx="2408873" cy="3868451"/>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da-DK" sz="1600" b="0" i="0" u="none" strike="noStrike" kern="1200" cap="none" spc="0" normalizeH="0" baseline="0" noProof="0" dirty="0">
                <a:ln>
                  <a:noFill/>
                </a:ln>
                <a:solidFill>
                  <a:prstClr val="black"/>
                </a:solidFill>
                <a:effectLst/>
                <a:uLnTx/>
                <a:uFillTx/>
                <a:latin typeface="Calibri" panose="020F0502020204030204"/>
                <a:ea typeface="+mn-ea"/>
                <a:cs typeface="+mn-cs"/>
              </a:rPr>
              <a:t>Arbejder med de to hovedtyper i arbejdet med mellemformer. </a:t>
            </a:r>
          </a:p>
          <a:p>
            <a:pPr marL="0" marR="0" lvl="0" indent="0" algn="l" defTabSz="914400" rtl="0" eaLnBrk="1" fontAlgn="ctr" latinLnBrk="0" hangingPunct="1">
              <a:lnSpc>
                <a:spcPct val="100000"/>
              </a:lnSpc>
              <a:spcBef>
                <a:spcPts val="0"/>
              </a:spcBef>
              <a:spcAft>
                <a:spcPts val="0"/>
              </a:spcAft>
              <a:buClrTx/>
              <a:buSzTx/>
              <a:buFontTx/>
              <a:buNone/>
              <a:tabLst/>
              <a:defRPr/>
            </a:pPr>
            <a:endParaRPr kumimoji="0" lang="da-DK"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0" lang="da-DK" sz="1600" b="0" i="0" u="none" strike="noStrike" kern="1200" cap="none" spc="0" normalizeH="0" baseline="0" noProof="0" dirty="0">
                <a:ln>
                  <a:noFill/>
                </a:ln>
                <a:solidFill>
                  <a:prstClr val="black"/>
                </a:solidFill>
                <a:effectLst/>
                <a:uLnTx/>
                <a:uFillTx/>
                <a:latin typeface="Calibri" panose="020F0502020204030204"/>
                <a:ea typeface="+mn-ea"/>
                <a:cs typeface="+mn-cs"/>
              </a:rPr>
              <a:t>Men ikke altid enten eller, men ofte både og. Og flere forskellige variationer inden for typerne.</a:t>
            </a:r>
          </a:p>
          <a:p>
            <a:pPr marL="0" marR="0" lvl="0" indent="0" algn="l" defTabSz="914400" rtl="0" eaLnBrk="1" fontAlgn="ctr" latinLnBrk="0" hangingPunct="1">
              <a:lnSpc>
                <a:spcPct val="100000"/>
              </a:lnSpc>
              <a:spcBef>
                <a:spcPts val="0"/>
              </a:spcBef>
              <a:spcAft>
                <a:spcPts val="0"/>
              </a:spcAft>
              <a:buClrTx/>
              <a:buSzTx/>
              <a:buFontTx/>
              <a:buNone/>
              <a:tabLst/>
              <a:defRPr/>
            </a:pPr>
            <a:endParaRPr kumimoji="0" lang="da-DK"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0" lang="da-DK" sz="1600" b="0" i="0" u="none" strike="noStrike" kern="1200" cap="none" spc="0" normalizeH="0" baseline="0" noProof="0" dirty="0">
                <a:ln>
                  <a:noFill/>
                </a:ln>
                <a:solidFill>
                  <a:prstClr val="black"/>
                </a:solidFill>
                <a:effectLst/>
                <a:uLnTx/>
                <a:uFillTx/>
                <a:latin typeface="Calibri" panose="020F0502020204030204"/>
                <a:ea typeface="+mn-ea"/>
                <a:cs typeface="+mn-cs"/>
              </a:rPr>
              <a:t>De kan bruges som en måde organisatorisk at snakke om mellemformer på og kendetegnene ved dem (svagheder og styrker). </a:t>
            </a:r>
          </a:p>
        </p:txBody>
      </p:sp>
    </p:spTree>
    <p:extLst>
      <p:ext uri="{BB962C8B-B14F-4D97-AF65-F5344CB8AC3E}">
        <p14:creationId xmlns:p14="http://schemas.microsoft.com/office/powerpoint/2010/main" val="21638649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FBD5B8-A975-53E3-255F-F8809FE53B13}"/>
              </a:ext>
            </a:extLst>
          </p:cNvPr>
          <p:cNvSpPr>
            <a:spLocks noGrp="1"/>
          </p:cNvSpPr>
          <p:nvPr>
            <p:ph type="title"/>
          </p:nvPr>
        </p:nvSpPr>
        <p:spPr/>
        <p:txBody>
          <a:bodyPr/>
          <a:lstStyle/>
          <a:p>
            <a:endParaRPr lang="da-DK"/>
          </a:p>
        </p:txBody>
      </p:sp>
      <p:sp>
        <p:nvSpPr>
          <p:cNvPr id="3" name="Pladsholder til indhold 2">
            <a:extLst>
              <a:ext uri="{FF2B5EF4-FFF2-40B4-BE49-F238E27FC236}">
                <a16:creationId xmlns:a16="http://schemas.microsoft.com/office/drawing/2014/main" id="{3CEEAC6D-EA53-7865-66C8-C0C7D31D395B}"/>
              </a:ext>
            </a:extLst>
          </p:cNvPr>
          <p:cNvSpPr>
            <a:spLocks noGrp="1"/>
          </p:cNvSpPr>
          <p:nvPr>
            <p:ph idx="1"/>
          </p:nvPr>
        </p:nvSpPr>
        <p:spPr/>
        <p:txBody>
          <a:bodyPr/>
          <a:lstStyle/>
          <a:p>
            <a:endParaRPr lang="da-DK"/>
          </a:p>
        </p:txBody>
      </p:sp>
      <p:pic>
        <p:nvPicPr>
          <p:cNvPr id="5" name="Billede 4">
            <a:extLst>
              <a:ext uri="{FF2B5EF4-FFF2-40B4-BE49-F238E27FC236}">
                <a16:creationId xmlns:a16="http://schemas.microsoft.com/office/drawing/2014/main" id="{21300383-9DF3-4966-4119-0E035D3E9978}"/>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4700"/>
                    </a14:imgEffect>
                  </a14:imgLayer>
                </a14:imgProps>
              </a:ext>
            </a:extLst>
          </a:blip>
          <a:stretch>
            <a:fillRect/>
          </a:stretch>
        </p:blipFill>
        <p:spPr>
          <a:xfrm>
            <a:off x="76200" y="76200"/>
            <a:ext cx="12039600" cy="6705600"/>
          </a:xfrm>
          <a:prstGeom prst="rect">
            <a:avLst/>
          </a:prstGeom>
        </p:spPr>
      </p:pic>
    </p:spTree>
    <p:extLst>
      <p:ext uri="{BB962C8B-B14F-4D97-AF65-F5344CB8AC3E}">
        <p14:creationId xmlns:p14="http://schemas.microsoft.com/office/powerpoint/2010/main" val="5331126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felt 4">
            <a:extLst>
              <a:ext uri="{FF2B5EF4-FFF2-40B4-BE49-F238E27FC236}">
                <a16:creationId xmlns:a16="http://schemas.microsoft.com/office/drawing/2014/main" id="{931FF9D7-5338-6E1C-F408-D5188FFDB074}"/>
              </a:ext>
            </a:extLst>
          </p:cNvPr>
          <p:cNvSpPr txBox="1"/>
          <p:nvPr/>
        </p:nvSpPr>
        <p:spPr>
          <a:xfrm>
            <a:off x="0" y="1644287"/>
            <a:ext cx="12192000" cy="369332"/>
          </a:xfrm>
          <a:prstGeom prst="rect">
            <a:avLst/>
          </a:prstGeom>
          <a:solidFill>
            <a:schemeClr val="tx2">
              <a:lumMod val="20000"/>
              <a:lumOff val="8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Calibri" panose="020F0502020204030204" pitchFamily="34" charset="0"/>
              </a:rPr>
              <a:t>Igangsættelse af ministerielt projekt med deltagelse af fire skoler </a:t>
            </a:r>
            <a:r>
              <a:rPr kumimoji="0" lang="da-DK" sz="1300" b="0" i="1"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Calibri" panose="020F0502020204030204" pitchFamily="34" charset="0"/>
              </a:rPr>
              <a:t>(Gødvad, Langsø, Funder-Kragelund og Resenbro Skoler) </a:t>
            </a:r>
          </a:p>
        </p:txBody>
      </p:sp>
      <p:sp>
        <p:nvSpPr>
          <p:cNvPr id="6" name="Titel 1">
            <a:extLst>
              <a:ext uri="{FF2B5EF4-FFF2-40B4-BE49-F238E27FC236}">
                <a16:creationId xmlns:a16="http://schemas.microsoft.com/office/drawing/2014/main" id="{D6E85A74-DD2D-1EE2-14B7-AA36EE697F6D}"/>
              </a:ext>
            </a:extLst>
          </p:cNvPr>
          <p:cNvSpPr txBox="1">
            <a:spLocks/>
          </p:cNvSpPr>
          <p:nvPr/>
        </p:nvSpPr>
        <p:spPr>
          <a:xfrm>
            <a:off x="214808" y="6981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da-DK" sz="2100" b="1" i="0" u="none" strike="noStrike" kern="1200" cap="none" spc="0" normalizeH="0" baseline="0" noProof="0">
                <a:ln>
                  <a:noFill/>
                </a:ln>
                <a:solidFill>
                  <a:prstClr val="black"/>
                </a:solidFill>
                <a:effectLst/>
                <a:uLnTx/>
                <a:uFillTx/>
                <a:latin typeface="Calibri Light" panose="020F0302020204030204"/>
                <a:ea typeface="+mj-ea"/>
                <a:cs typeface="+mj-cs"/>
              </a:rPr>
              <a:t>Hvor kommer vi fra?</a:t>
            </a:r>
            <a:endParaRPr kumimoji="0" lang="da-DK" sz="2100" b="1"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7" name="Rektangel 6">
            <a:extLst>
              <a:ext uri="{FF2B5EF4-FFF2-40B4-BE49-F238E27FC236}">
                <a16:creationId xmlns:a16="http://schemas.microsoft.com/office/drawing/2014/main" id="{B4888AB9-36BC-A716-5EB5-E761AE04B313}"/>
              </a:ext>
            </a:extLst>
          </p:cNvPr>
          <p:cNvSpPr/>
          <p:nvPr/>
        </p:nvSpPr>
        <p:spPr>
          <a:xfrm>
            <a:off x="288892" y="904967"/>
            <a:ext cx="7038364" cy="73001"/>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Billede 7">
            <a:extLst>
              <a:ext uri="{FF2B5EF4-FFF2-40B4-BE49-F238E27FC236}">
                <a16:creationId xmlns:a16="http://schemas.microsoft.com/office/drawing/2014/main" id="{E78D7C6A-CCD7-5D27-A66C-C1F684639587}"/>
              </a:ext>
            </a:extLst>
          </p:cNvPr>
          <p:cNvPicPr>
            <a:picLocks noChangeAspect="1"/>
          </p:cNvPicPr>
          <p:nvPr/>
        </p:nvPicPr>
        <p:blipFill rotWithShape="1">
          <a:blip r:embed="rId3"/>
          <a:srcRect r="3149"/>
          <a:stretch/>
        </p:blipFill>
        <p:spPr>
          <a:xfrm>
            <a:off x="2721992" y="55531"/>
            <a:ext cx="2750616" cy="1470481"/>
          </a:xfrm>
          <a:prstGeom prst="rect">
            <a:avLst/>
          </a:prstGeom>
        </p:spPr>
      </p:pic>
      <p:sp>
        <p:nvSpPr>
          <p:cNvPr id="10" name="Tekstfelt 9">
            <a:extLst>
              <a:ext uri="{FF2B5EF4-FFF2-40B4-BE49-F238E27FC236}">
                <a16:creationId xmlns:a16="http://schemas.microsoft.com/office/drawing/2014/main" id="{2DF995E2-4105-C181-EB67-CAD41F4A869B}"/>
              </a:ext>
            </a:extLst>
          </p:cNvPr>
          <p:cNvSpPr txBox="1"/>
          <p:nvPr/>
        </p:nvSpPr>
        <p:spPr>
          <a:xfrm>
            <a:off x="214806" y="2185980"/>
            <a:ext cx="11281975" cy="3084612"/>
          </a:xfrm>
          <a:prstGeom prst="rect">
            <a:avLst/>
          </a:prstGeom>
          <a:noFill/>
        </p:spPr>
        <p:txBody>
          <a:bodyPr wrap="square">
            <a:spAutoFit/>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da-DK" sz="1500" b="1" i="0" u="none" strike="noStrike" kern="1200" cap="none" spc="0" normalizeH="0" baseline="0" noProof="0" dirty="0">
                <a:ln>
                  <a:noFill/>
                </a:ln>
                <a:solidFill>
                  <a:prstClr val="black"/>
                </a:solidFill>
                <a:effectLst/>
                <a:uLnTx/>
                <a:uFillTx/>
                <a:latin typeface="Calibri" panose="020F0502020204030204"/>
                <a:ea typeface="+mn-ea"/>
                <a:cs typeface="+mn-cs"/>
              </a:rPr>
              <a:t>Deltagere er: </a:t>
            </a:r>
            <a:r>
              <a:rPr kumimoji="0" lang="da-DK" sz="1500" b="0" i="0" u="none" strike="noStrike" kern="1200" cap="none" spc="0" normalizeH="0" baseline="0" noProof="0" dirty="0">
                <a:ln>
                  <a:noFill/>
                </a:ln>
                <a:solidFill>
                  <a:srgbClr val="000000"/>
                </a:solidFill>
                <a:effectLst/>
                <a:uLnTx/>
                <a:uFillTx/>
                <a:latin typeface="Calibri" panose="020F0502020204030204"/>
                <a:ea typeface="Verdana" panose="020B0604030504040204" pitchFamily="34" charset="0"/>
                <a:cs typeface="+mn-cs"/>
              </a:rPr>
              <a:t>VIVE, BUVM, STUK, læringskonsulenterne samt skoler i række kommuner og har </a:t>
            </a:r>
            <a:r>
              <a:rPr kumimoji="0" lang="da-DK" sz="1500" b="1" i="0" u="none" strike="noStrike" kern="1200" cap="none" spc="0" normalizeH="0" baseline="0" noProof="0" dirty="0">
                <a:ln>
                  <a:noFill/>
                </a:ln>
                <a:solidFill>
                  <a:srgbClr val="000000"/>
                </a:solidFill>
                <a:effectLst/>
                <a:uLnTx/>
                <a:uFillTx/>
                <a:latin typeface="Calibri" panose="020F0502020204030204"/>
                <a:ea typeface="Verdana" panose="020B0604030504040204" pitchFamily="34" charset="0"/>
                <a:cs typeface="+mn-cs"/>
              </a:rPr>
              <a:t>til formål </a:t>
            </a:r>
            <a:r>
              <a:rPr kumimoji="0" lang="da-DK" sz="1500" b="0" i="0" u="none" strike="noStrike" kern="1200" cap="none" spc="0" normalizeH="0" baseline="0" noProof="0" dirty="0">
                <a:ln>
                  <a:noFill/>
                </a:ln>
                <a:solidFill>
                  <a:srgbClr val="000000"/>
                </a:solidFill>
                <a:effectLst/>
                <a:uLnTx/>
                <a:uFillTx/>
                <a:latin typeface="Calibri" panose="020F0502020204030204"/>
                <a:ea typeface="Verdana" panose="020B0604030504040204" pitchFamily="34" charset="0"/>
                <a:cs typeface="+mn-cs"/>
              </a:rPr>
              <a:t>nærmere at undersøge mellemformer. </a:t>
            </a:r>
            <a:endParaRPr kumimoji="0" lang="da-DK" sz="1500" b="0" i="0" u="none" strike="noStrike" kern="1200" cap="none" spc="0" normalizeH="0" baseline="0" noProof="0" dirty="0">
              <a:ln>
                <a:noFill/>
              </a:ln>
              <a:solidFill>
                <a:prstClr val="black"/>
              </a:solidFill>
              <a:effectLst/>
              <a:uLnTx/>
              <a:uFillTx/>
              <a:latin typeface="Calibri" panose="020F0502020204030204"/>
              <a:ea typeface="Verdana" panose="020B0604030504040204" pitchFamily="34" charset="0"/>
              <a:cs typeface="+mn-cs"/>
            </a:endParaRPr>
          </a:p>
          <a:p>
            <a:pPr marL="0" marR="0" lvl="0" indent="0" algn="l" defTabSz="914400" rtl="0" eaLnBrk="1" fontAlgn="ctr" latinLnBrk="0" hangingPunct="1">
              <a:lnSpc>
                <a:spcPct val="100000"/>
              </a:lnSpc>
              <a:spcBef>
                <a:spcPts val="0"/>
              </a:spcBef>
              <a:spcAft>
                <a:spcPts val="0"/>
              </a:spcAft>
              <a:buClrTx/>
              <a:buSzTx/>
              <a:buFontTx/>
              <a:buNone/>
              <a:tabLst/>
              <a:defRPr/>
            </a:pPr>
            <a:endParaRPr kumimoji="0" lang="da-DK" sz="15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ctr" latinLnBrk="0" hangingPunct="1">
              <a:lnSpc>
                <a:spcPct val="100000"/>
              </a:lnSpc>
              <a:spcBef>
                <a:spcPts val="0"/>
              </a:spcBef>
              <a:spcAft>
                <a:spcPts val="0"/>
              </a:spcAft>
              <a:buClrTx/>
              <a:buSzTx/>
              <a:buFontTx/>
              <a:buNone/>
              <a:tabLst/>
              <a:defRPr/>
            </a:pPr>
            <a:endParaRPr kumimoji="0" lang="da-DK" sz="15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ctr" latinLnBrk="0" hangingPunct="1">
              <a:lnSpc>
                <a:spcPct val="100000"/>
              </a:lnSpc>
              <a:spcBef>
                <a:spcPts val="0"/>
              </a:spcBef>
              <a:spcAft>
                <a:spcPts val="0"/>
              </a:spcAft>
              <a:buClrTx/>
              <a:buSzTx/>
              <a:buFontTx/>
              <a:buAutoNum type="arabicPeriod"/>
              <a:tabLst/>
              <a:defRPr/>
            </a:pPr>
            <a:endParaRPr kumimoji="0" lang="da-DK" sz="15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ctr" latinLnBrk="0" hangingPunct="1">
              <a:lnSpc>
                <a:spcPct val="100000"/>
              </a:lnSpc>
              <a:spcBef>
                <a:spcPts val="0"/>
              </a:spcBef>
              <a:spcAft>
                <a:spcPts val="0"/>
              </a:spcAft>
              <a:buClrTx/>
              <a:buSzTx/>
              <a:buFontTx/>
              <a:buAutoNum type="arabicPeriod"/>
              <a:tabLst/>
              <a:defRPr/>
            </a:pPr>
            <a:endParaRPr kumimoji="0" lang="da-DK" sz="15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ctr" latinLnBrk="0" hangingPunct="1">
              <a:lnSpc>
                <a:spcPct val="100000"/>
              </a:lnSpc>
              <a:spcBef>
                <a:spcPts val="0"/>
              </a:spcBef>
              <a:spcAft>
                <a:spcPts val="0"/>
              </a:spcAft>
              <a:buClrTx/>
              <a:buSzTx/>
              <a:buFontTx/>
              <a:buNone/>
              <a:tabLst/>
              <a:defRPr/>
            </a:pPr>
            <a:endParaRPr kumimoji="0" lang="da-DK" sz="15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ctr" latinLnBrk="0" hangingPunct="1">
              <a:lnSpc>
                <a:spcPct val="100000"/>
              </a:lnSpc>
              <a:spcBef>
                <a:spcPts val="0"/>
              </a:spcBef>
              <a:spcAft>
                <a:spcPts val="0"/>
              </a:spcAft>
              <a:buClrTx/>
              <a:buSzTx/>
              <a:buFontTx/>
              <a:buNone/>
              <a:tabLst/>
              <a:defRPr/>
            </a:pPr>
            <a:endParaRPr kumimoji="0" lang="da-DK" sz="15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ctr" latinLnBrk="0" hangingPunct="1">
              <a:lnSpc>
                <a:spcPct val="100000"/>
              </a:lnSpc>
              <a:spcBef>
                <a:spcPts val="0"/>
              </a:spcBef>
              <a:spcAft>
                <a:spcPts val="0"/>
              </a:spcAft>
              <a:buClrTx/>
              <a:buSzTx/>
              <a:buFontTx/>
              <a:buNone/>
              <a:tabLst/>
              <a:defRPr/>
            </a:pPr>
            <a:endParaRPr kumimoji="0" lang="da-DK" sz="15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ctr" latinLnBrk="0" hangingPunct="1">
              <a:lnSpc>
                <a:spcPct val="100000"/>
              </a:lnSpc>
              <a:spcBef>
                <a:spcPts val="0"/>
              </a:spcBef>
              <a:spcAft>
                <a:spcPts val="0"/>
              </a:spcAft>
              <a:buClrTx/>
              <a:buSzTx/>
              <a:buFontTx/>
              <a:buNone/>
              <a:tabLst/>
              <a:defRPr/>
            </a:pPr>
            <a:endParaRPr kumimoji="0" lang="da-DK" sz="15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ctr" latinLnBrk="0" hangingPunct="1">
              <a:lnSpc>
                <a:spcPct val="100000"/>
              </a:lnSpc>
              <a:spcBef>
                <a:spcPts val="0"/>
              </a:spcBef>
              <a:spcAft>
                <a:spcPts val="0"/>
              </a:spcAft>
              <a:buClrTx/>
              <a:buSzTx/>
              <a:buFontTx/>
              <a:buNone/>
              <a:tabLst/>
              <a:defRPr/>
            </a:pPr>
            <a:endParaRPr kumimoji="0" lang="da-DK" sz="15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ctr" latinLnBrk="0" hangingPunct="1">
              <a:lnSpc>
                <a:spcPct val="100000"/>
              </a:lnSpc>
              <a:spcBef>
                <a:spcPts val="0"/>
              </a:spcBef>
              <a:spcAft>
                <a:spcPts val="0"/>
              </a:spcAft>
              <a:buClrTx/>
              <a:buSzTx/>
              <a:buFontTx/>
              <a:buNone/>
              <a:tabLst/>
              <a:defRPr/>
            </a:pPr>
            <a:endParaRPr kumimoji="0" lang="da-DK" sz="15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ctr" latinLnBrk="0" hangingPunct="1">
              <a:lnSpc>
                <a:spcPct val="100000"/>
              </a:lnSpc>
              <a:spcBef>
                <a:spcPts val="0"/>
              </a:spcBef>
              <a:spcAft>
                <a:spcPts val="0"/>
              </a:spcAft>
              <a:buClrTx/>
              <a:buSzTx/>
              <a:buFontTx/>
              <a:buNone/>
              <a:tabLst/>
              <a:defRPr/>
            </a:pPr>
            <a:endParaRPr kumimoji="0" lang="da-DK" sz="15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ctr" latinLnBrk="0" hangingPunct="1">
              <a:lnSpc>
                <a:spcPct val="100000"/>
              </a:lnSpc>
              <a:spcBef>
                <a:spcPts val="0"/>
              </a:spcBef>
              <a:spcAft>
                <a:spcPts val="0"/>
              </a:spcAft>
              <a:buClrTx/>
              <a:buSzTx/>
              <a:buFontTx/>
              <a:buNone/>
              <a:tabLst/>
              <a:defRPr/>
            </a:pPr>
            <a:endParaRPr kumimoji="0" lang="da-DK" sz="15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Rektangel 10">
            <a:extLst>
              <a:ext uri="{FF2B5EF4-FFF2-40B4-BE49-F238E27FC236}">
                <a16:creationId xmlns:a16="http://schemas.microsoft.com/office/drawing/2014/main" id="{DBAAF79E-C239-BC75-856B-BCE0631E4105}"/>
              </a:ext>
            </a:extLst>
          </p:cNvPr>
          <p:cNvSpPr/>
          <p:nvPr/>
        </p:nvSpPr>
        <p:spPr>
          <a:xfrm>
            <a:off x="7653524" y="383023"/>
            <a:ext cx="2750615" cy="114298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prstClr val="black"/>
                </a:solidFill>
                <a:effectLst/>
                <a:uLnTx/>
                <a:uFillTx/>
                <a:latin typeface="Calibri" panose="020F0502020204030204"/>
                <a:ea typeface="+mn-ea"/>
                <a:cs typeface="+mn-cs"/>
              </a:rPr>
              <a:t>Noget af det der også blev fremlagt på emnemødet i september 2023.</a:t>
            </a:r>
          </a:p>
        </p:txBody>
      </p:sp>
      <p:sp>
        <p:nvSpPr>
          <p:cNvPr id="12" name="Rektangel: afrundede hjørner 11">
            <a:extLst>
              <a:ext uri="{FF2B5EF4-FFF2-40B4-BE49-F238E27FC236}">
                <a16:creationId xmlns:a16="http://schemas.microsoft.com/office/drawing/2014/main" id="{8435878B-C87E-258C-701E-60748753D4EC}"/>
              </a:ext>
            </a:extLst>
          </p:cNvPr>
          <p:cNvSpPr/>
          <p:nvPr/>
        </p:nvSpPr>
        <p:spPr>
          <a:xfrm>
            <a:off x="264501" y="2973173"/>
            <a:ext cx="9309338" cy="78569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marL="342900" marR="0" lvl="0" indent="-342900" algn="l" defTabSz="914400" rtl="0" eaLnBrk="1" fontAlgn="ctr" latinLnBrk="0" hangingPunct="1">
              <a:lnSpc>
                <a:spcPct val="100000"/>
              </a:lnSpc>
              <a:spcBef>
                <a:spcPts val="0"/>
              </a:spcBef>
              <a:spcAft>
                <a:spcPts val="0"/>
              </a:spcAft>
              <a:buClrTx/>
              <a:buSzTx/>
              <a:buFontTx/>
              <a:buAutoNum type="arabicPeriod"/>
              <a:tabLst/>
              <a:defRPr/>
            </a:pPr>
            <a:r>
              <a:rPr kumimoji="0" lang="da-DK" sz="1600" b="0" i="0" u="none" strike="noStrike" kern="1200" cap="none" spc="0" normalizeH="0" baseline="0" noProof="0" dirty="0">
                <a:ln>
                  <a:noFill/>
                </a:ln>
                <a:solidFill>
                  <a:prstClr val="black"/>
                </a:solidFill>
                <a:effectLst/>
                <a:uLnTx/>
                <a:uFillTx/>
                <a:latin typeface="Calibri" panose="020F0502020204030204"/>
                <a:ea typeface="+mn-ea"/>
                <a:cs typeface="+mn-cs"/>
              </a:rPr>
              <a:t>Vigtigheden i at få forholdt sig til </a:t>
            </a:r>
            <a:r>
              <a:rPr kumimoji="0" lang="da-DK" sz="1600" b="1" i="0" u="sng" strike="noStrike" kern="1200" cap="none" spc="0" normalizeH="0" baseline="0" noProof="0" dirty="0">
                <a:ln>
                  <a:noFill/>
                </a:ln>
                <a:solidFill>
                  <a:prstClr val="black"/>
                </a:solidFill>
                <a:effectLst/>
                <a:uLnTx/>
                <a:uFillTx/>
                <a:latin typeface="Calibri" panose="020F0502020204030204"/>
                <a:ea typeface="+mn-ea"/>
                <a:cs typeface="+mn-cs"/>
              </a:rPr>
              <a:t>pauser, overgange og indretning </a:t>
            </a:r>
            <a:r>
              <a:rPr kumimoji="0" lang="da-DK" sz="1600" b="0" i="0" u="none" strike="noStrike" kern="1200" cap="none" spc="0" normalizeH="0" baseline="0" noProof="0" dirty="0" err="1">
                <a:ln>
                  <a:noFill/>
                </a:ln>
                <a:solidFill>
                  <a:prstClr val="black"/>
                </a:solidFill>
                <a:effectLst/>
                <a:uLnTx/>
                <a:uFillTx/>
                <a:latin typeface="Calibri" panose="020F0502020204030204"/>
                <a:ea typeface="+mn-ea"/>
                <a:cs typeface="+mn-cs"/>
              </a:rPr>
              <a:t>ifbm</a:t>
            </a:r>
            <a:r>
              <a:rPr kumimoji="0" lang="da-DK" sz="1600" b="0" i="0" u="none" strike="noStrike" kern="1200" cap="none" spc="0" normalizeH="0" baseline="0" noProof="0" dirty="0">
                <a:ln>
                  <a:noFill/>
                </a:ln>
                <a:solidFill>
                  <a:prstClr val="black"/>
                </a:solidFill>
                <a:effectLst/>
                <a:uLnTx/>
                <a:uFillTx/>
                <a:latin typeface="Calibri" panose="020F0502020204030204"/>
                <a:ea typeface="+mn-ea"/>
                <a:cs typeface="+mn-cs"/>
              </a:rPr>
              <a:t>. mellemformer og samspillet med almenklassen. Find inspiration på </a:t>
            </a:r>
            <a:r>
              <a:rPr kumimoji="0" lang="da-DK" sz="16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skoleudvikling.dk her</a:t>
            </a:r>
            <a:r>
              <a:rPr kumimoji="0" lang="da-DK" sz="1600" b="0"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da-DK" sz="16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endParaRPr>
          </a:p>
        </p:txBody>
      </p:sp>
      <p:sp>
        <p:nvSpPr>
          <p:cNvPr id="13" name="Rektangel: afrundede hjørner 12">
            <a:extLst>
              <a:ext uri="{FF2B5EF4-FFF2-40B4-BE49-F238E27FC236}">
                <a16:creationId xmlns:a16="http://schemas.microsoft.com/office/drawing/2014/main" id="{7BFE0752-12D0-F7A6-66A2-39E990525345}"/>
              </a:ext>
            </a:extLst>
          </p:cNvPr>
          <p:cNvSpPr/>
          <p:nvPr/>
        </p:nvSpPr>
        <p:spPr>
          <a:xfrm>
            <a:off x="264501" y="3893754"/>
            <a:ext cx="9309338" cy="78569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da-DK" sz="1600" b="0" i="0" u="none" strike="noStrike" kern="1200" cap="none" spc="0" normalizeH="0" baseline="0" noProof="0" dirty="0">
                <a:ln>
                  <a:noFill/>
                </a:ln>
                <a:solidFill>
                  <a:prstClr val="black"/>
                </a:solidFill>
                <a:effectLst/>
                <a:uLnTx/>
                <a:uFillTx/>
                <a:latin typeface="Calibri" panose="020F0502020204030204"/>
                <a:ea typeface="+mn-ea"/>
                <a:cs typeface="+mn-cs"/>
              </a:rPr>
              <a:t>2.   Keep it simple – mange små greb kan gøre underværker. Behøver ikke tænke kæmpe store organisatoriske tiltag (hænger sammen med punkt 1 ovenfor)</a:t>
            </a:r>
            <a:endParaRPr kumimoji="0" lang="da-DK" sz="16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endParaRPr>
          </a:p>
        </p:txBody>
      </p:sp>
      <p:sp>
        <p:nvSpPr>
          <p:cNvPr id="14" name="Rektangel: afrundede hjørner 13">
            <a:extLst>
              <a:ext uri="{FF2B5EF4-FFF2-40B4-BE49-F238E27FC236}">
                <a16:creationId xmlns:a16="http://schemas.microsoft.com/office/drawing/2014/main" id="{6E814E7B-0240-F567-C802-F25DB36B55F9}"/>
              </a:ext>
            </a:extLst>
          </p:cNvPr>
          <p:cNvSpPr/>
          <p:nvPr/>
        </p:nvSpPr>
        <p:spPr>
          <a:xfrm>
            <a:off x="264501" y="4748170"/>
            <a:ext cx="9408727" cy="118412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da-DK" sz="1600" b="0" i="0" u="none" strike="noStrike" kern="1200" cap="none" spc="0" normalizeH="0" baseline="0" noProof="0" dirty="0">
                <a:ln>
                  <a:noFill/>
                </a:ln>
                <a:solidFill>
                  <a:prstClr val="black"/>
                </a:solidFill>
                <a:effectLst/>
                <a:uLnTx/>
                <a:uFillTx/>
                <a:latin typeface="Calibri" panose="020F0502020204030204"/>
                <a:ea typeface="+mn-ea"/>
                <a:cs typeface="+mn-cs"/>
              </a:rPr>
              <a:t>3.</a:t>
            </a:r>
            <a:r>
              <a:rPr kumimoji="0" lang="da-DK" sz="1600" b="0" i="0" u="none" strike="noStrike" kern="1200" cap="none" spc="0" normalizeH="0" baseline="0" noProof="0" dirty="0">
                <a:ln>
                  <a:noFill/>
                </a:ln>
                <a:solidFill>
                  <a:prstClr val="black"/>
                </a:solidFill>
                <a:effectLst/>
                <a:uLnTx/>
                <a:uFillTx/>
                <a:latin typeface="Calibri" panose="020F0502020204030204"/>
                <a:ea typeface="+mn-ea"/>
                <a:cs typeface="+mn-cs"/>
                <a:hlinkClick r:id="rId5"/>
              </a:rPr>
              <a:t> Refleksionsark </a:t>
            </a:r>
            <a:r>
              <a:rPr kumimoji="0" lang="da-DK" sz="1600" b="0" i="0" u="none" strike="noStrike" kern="1200" cap="none" spc="0" normalizeH="0" baseline="0" noProof="0" dirty="0">
                <a:ln>
                  <a:noFill/>
                </a:ln>
                <a:solidFill>
                  <a:prstClr val="black"/>
                </a:solidFill>
                <a:effectLst/>
                <a:uLnTx/>
                <a:uFillTx/>
                <a:latin typeface="Calibri" panose="020F0502020204030204"/>
                <a:ea typeface="+mn-ea"/>
                <a:cs typeface="+mn-cs"/>
              </a:rPr>
              <a:t>til arbejdet med mellemformer lokalt på skolerne- med til at kvalificere drøftelser og perspektiver derhjemme i forhold til både pauser, overgange, samarbejde og sammenhæng ml. mellemform og almenklasse, organisering m.m.</a:t>
            </a:r>
          </a:p>
        </p:txBody>
      </p:sp>
      <p:sp>
        <p:nvSpPr>
          <p:cNvPr id="15" name="Tekstfelt 14">
            <a:extLst>
              <a:ext uri="{FF2B5EF4-FFF2-40B4-BE49-F238E27FC236}">
                <a16:creationId xmlns:a16="http://schemas.microsoft.com/office/drawing/2014/main" id="{46FB7067-9EA6-CC89-B5D6-B4C592F67905}"/>
              </a:ext>
            </a:extLst>
          </p:cNvPr>
          <p:cNvSpPr txBox="1"/>
          <p:nvPr/>
        </p:nvSpPr>
        <p:spPr>
          <a:xfrm>
            <a:off x="214806" y="5770935"/>
            <a:ext cx="12348086" cy="1338828"/>
          </a:xfrm>
          <a:prstGeom prst="rect">
            <a:avLst/>
          </a:prstGeom>
          <a:noFill/>
        </p:spPr>
        <p:txBody>
          <a:bodyPr wrap="square" rtlCol="0">
            <a:spAutoFit/>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kumimoji="0" lang="da-DK"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0" lang="da-DK" sz="1500" b="1" i="0" u="none" strike="noStrike" kern="1200" cap="none" spc="0" normalizeH="0" baseline="0" noProof="0" dirty="0">
                <a:ln>
                  <a:noFill/>
                </a:ln>
                <a:solidFill>
                  <a:prstClr val="black"/>
                </a:solidFill>
                <a:effectLst/>
                <a:uLnTx/>
                <a:uFillTx/>
                <a:latin typeface="Calibri" panose="020F0502020204030204"/>
                <a:ea typeface="+mn-ea"/>
                <a:cs typeface="+mn-cs"/>
              </a:rPr>
              <a:t>Evaluering bliver udgivet om lidt med spændende pointer </a:t>
            </a:r>
          </a:p>
          <a:p>
            <a:pPr marL="0" marR="0" lvl="0" indent="0" algn="l" defTabSz="914400" rtl="0" eaLnBrk="1" fontAlgn="ctr" latinLnBrk="0" hangingPunct="1">
              <a:lnSpc>
                <a:spcPct val="100000"/>
              </a:lnSpc>
              <a:spcBef>
                <a:spcPts val="0"/>
              </a:spcBef>
              <a:spcAft>
                <a:spcPts val="0"/>
              </a:spcAft>
              <a:buClrTx/>
              <a:buSzTx/>
              <a:buFontTx/>
              <a:buNone/>
              <a:tabLst/>
              <a:defRPr/>
            </a:pPr>
            <a:r>
              <a:rPr kumimoji="0" lang="da-DK" sz="1500" b="0" i="0" u="none" strike="noStrike" kern="1200" cap="none" spc="0" normalizeH="0" baseline="0" noProof="0" dirty="0">
                <a:ln>
                  <a:noFill/>
                </a:ln>
                <a:solidFill>
                  <a:prstClr val="black"/>
                </a:solidFill>
                <a:effectLst/>
                <a:uLnTx/>
                <a:uFillTx/>
                <a:latin typeface="Calibri" panose="020F0502020204030204"/>
                <a:ea typeface="+mn-ea"/>
                <a:cs typeface="+mn-cs"/>
              </a:rPr>
              <a:t>… blandt andet nogle af dem Thyge fremlagde på emnemødet, men som ikke var nedskrevet eller offentliggjorte. Thyge sender den til mig, så snart den </a:t>
            </a:r>
          </a:p>
          <a:p>
            <a:pPr marL="0" marR="0" lvl="0" indent="0" algn="l" defTabSz="914400" rtl="0" eaLnBrk="1" fontAlgn="ctr" latinLnBrk="0" hangingPunct="1">
              <a:lnSpc>
                <a:spcPct val="100000"/>
              </a:lnSpc>
              <a:spcBef>
                <a:spcPts val="0"/>
              </a:spcBef>
              <a:spcAft>
                <a:spcPts val="0"/>
              </a:spcAft>
              <a:buClrTx/>
              <a:buSzTx/>
              <a:buFontTx/>
              <a:buNone/>
              <a:tabLst/>
              <a:defRPr/>
            </a:pPr>
            <a:r>
              <a:rPr kumimoji="0" lang="da-DK" sz="1500" b="0" i="0" u="none" strike="noStrike" kern="1200" cap="none" spc="0" normalizeH="0" baseline="0" noProof="0" dirty="0">
                <a:ln>
                  <a:noFill/>
                </a:ln>
                <a:solidFill>
                  <a:prstClr val="black"/>
                </a:solidFill>
                <a:effectLst/>
                <a:uLnTx/>
                <a:uFillTx/>
                <a:latin typeface="Calibri" panose="020F0502020204030204"/>
                <a:ea typeface="+mn-ea"/>
                <a:cs typeface="+mn-cs"/>
              </a:rPr>
              <a:t>er udgivet og jeg deler med jer.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Tekstfelt 15">
            <a:extLst>
              <a:ext uri="{FF2B5EF4-FFF2-40B4-BE49-F238E27FC236}">
                <a16:creationId xmlns:a16="http://schemas.microsoft.com/office/drawing/2014/main" id="{45CD3558-0A3E-6CBA-5FC2-92A0680A8745}"/>
              </a:ext>
            </a:extLst>
          </p:cNvPr>
          <p:cNvSpPr txBox="1"/>
          <p:nvPr/>
        </p:nvSpPr>
        <p:spPr>
          <a:xfrm>
            <a:off x="214806" y="2661813"/>
            <a:ext cx="11712693" cy="553998"/>
          </a:xfrm>
          <a:prstGeom prst="rect">
            <a:avLst/>
          </a:prstGeom>
          <a:noFill/>
        </p:spPr>
        <p:txBody>
          <a:bodyPr wrap="square" rtlCol="0">
            <a:spAutoFit/>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da-DK" sz="1500" b="1" i="0" u="none" strike="noStrike" kern="1200" cap="none" spc="0" normalizeH="0" baseline="0" noProof="0" dirty="0">
                <a:ln>
                  <a:noFill/>
                </a:ln>
                <a:solidFill>
                  <a:prstClr val="black"/>
                </a:solidFill>
                <a:effectLst/>
                <a:uLnTx/>
                <a:uFillTx/>
                <a:latin typeface="Calibri" panose="020F0502020204030204"/>
                <a:ea typeface="+mn-ea"/>
                <a:cs typeface="+mn-cs"/>
              </a:rPr>
              <a:t>Væsentlige opmærksomheder der er kommet ud af projektet, og som kan være relevant at få forholdt sig til/drøftet: </a:t>
            </a:r>
          </a:p>
          <a:p>
            <a:pPr marL="342900" marR="0" lvl="0" indent="-342900" algn="l" defTabSz="914400" rtl="0" eaLnBrk="1" fontAlgn="ctr" latinLnBrk="0" hangingPunct="1">
              <a:lnSpc>
                <a:spcPct val="100000"/>
              </a:lnSpc>
              <a:spcBef>
                <a:spcPts val="0"/>
              </a:spcBef>
              <a:spcAft>
                <a:spcPts val="0"/>
              </a:spcAft>
              <a:buClrTx/>
              <a:buSzTx/>
              <a:buFontTx/>
              <a:buAutoNum type="arabicPeriod"/>
              <a:tabLst/>
              <a:defRPr/>
            </a:pPr>
            <a:endParaRPr kumimoji="0" lang="da-DK" sz="15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Rektangel 16">
            <a:extLst>
              <a:ext uri="{FF2B5EF4-FFF2-40B4-BE49-F238E27FC236}">
                <a16:creationId xmlns:a16="http://schemas.microsoft.com/office/drawing/2014/main" id="{B39DFB60-338E-A502-BEAC-BCF75BDD2210}"/>
              </a:ext>
            </a:extLst>
          </p:cNvPr>
          <p:cNvSpPr/>
          <p:nvPr/>
        </p:nvSpPr>
        <p:spPr>
          <a:xfrm>
            <a:off x="9943743" y="3591021"/>
            <a:ext cx="2146501" cy="156167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500" b="1"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Calibri" panose="020F0502020204030204" pitchFamily="34" charset="0"/>
              </a:rPr>
              <a:t>Vigtigst af alt: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5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Calibri" panose="020F0502020204030204" pitchFamily="34" charset="0"/>
              </a:rPr>
              <a:t>Så gør I jer en masse erfaringer lokalt på skolerne, som vi skal huske at dele og lære af på tværs.</a:t>
            </a:r>
          </a:p>
        </p:txBody>
      </p:sp>
    </p:spTree>
    <p:extLst>
      <p:ext uri="{BB962C8B-B14F-4D97-AF65-F5344CB8AC3E}">
        <p14:creationId xmlns:p14="http://schemas.microsoft.com/office/powerpoint/2010/main" val="936924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p:bldP spid="16" grpId="0"/>
      <p:bldP spid="1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62DD0E-B57E-870E-1573-07E2E72969FF}"/>
              </a:ext>
            </a:extLst>
          </p:cNvPr>
          <p:cNvSpPr>
            <a:spLocks noGrp="1"/>
          </p:cNvSpPr>
          <p:nvPr>
            <p:ph type="title"/>
          </p:nvPr>
        </p:nvSpPr>
        <p:spPr>
          <a:xfrm>
            <a:off x="3724565" y="2612105"/>
            <a:ext cx="8477037" cy="1325563"/>
          </a:xfrm>
          <a:solidFill>
            <a:schemeClr val="tx2">
              <a:lumMod val="40000"/>
              <a:lumOff val="60000"/>
            </a:schemeClr>
          </a:solidFill>
        </p:spPr>
        <p:txBody>
          <a:bodyPr/>
          <a:lstStyle/>
          <a:p>
            <a:r>
              <a:rPr lang="da-DK" dirty="0"/>
              <a:t>   Spørgsmål?</a:t>
            </a:r>
          </a:p>
        </p:txBody>
      </p:sp>
      <p:pic>
        <p:nvPicPr>
          <p:cNvPr id="5" name="Pladsholder til indhold 4" descr="Badge Spørgsmålstegn med massiv udfyldning">
            <a:extLst>
              <a:ext uri="{FF2B5EF4-FFF2-40B4-BE49-F238E27FC236}">
                <a16:creationId xmlns:a16="http://schemas.microsoft.com/office/drawing/2014/main" id="{4370B077-DD98-8A4E-6F5D-484B2986A3B0}"/>
              </a:ext>
            </a:extLst>
          </p:cNvPr>
          <p:cNvPicPr>
            <a:picLocks noGrp="1" noChangeAspect="1"/>
          </p:cNvPicPr>
          <p:nvPr>
            <p:ph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97952" y="1314542"/>
            <a:ext cx="4228916" cy="4228916"/>
          </a:xfrm>
        </p:spPr>
      </p:pic>
    </p:spTree>
    <p:extLst>
      <p:ext uri="{BB962C8B-B14F-4D97-AF65-F5344CB8AC3E}">
        <p14:creationId xmlns:p14="http://schemas.microsoft.com/office/powerpoint/2010/main" val="35623168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AA427B-A37E-8A15-760B-CEA8F5F75F5F}"/>
              </a:ext>
            </a:extLst>
          </p:cNvPr>
          <p:cNvSpPr>
            <a:spLocks noGrp="1"/>
          </p:cNvSpPr>
          <p:nvPr>
            <p:ph type="title"/>
          </p:nvPr>
        </p:nvSpPr>
        <p:spPr>
          <a:xfrm>
            <a:off x="902942" y="441997"/>
            <a:ext cx="9720072" cy="701003"/>
          </a:xfrm>
        </p:spPr>
        <p:txBody>
          <a:bodyPr>
            <a:normAutofit/>
          </a:bodyPr>
          <a:lstStyle/>
          <a:p>
            <a:r>
              <a:rPr lang="da-DK" sz="4000" dirty="0"/>
              <a:t>Videndeling på tværs af netværk og skoler</a:t>
            </a:r>
          </a:p>
        </p:txBody>
      </p:sp>
      <p:sp>
        <p:nvSpPr>
          <p:cNvPr id="3" name="Pladsholder til indhold 2">
            <a:extLst>
              <a:ext uri="{FF2B5EF4-FFF2-40B4-BE49-F238E27FC236}">
                <a16:creationId xmlns:a16="http://schemas.microsoft.com/office/drawing/2014/main" id="{27E08874-BF0E-CF5A-511C-3C0886EFE295}"/>
              </a:ext>
            </a:extLst>
          </p:cNvPr>
          <p:cNvSpPr>
            <a:spLocks noGrp="1"/>
          </p:cNvSpPr>
          <p:nvPr>
            <p:ph idx="1"/>
          </p:nvPr>
        </p:nvSpPr>
        <p:spPr>
          <a:xfrm>
            <a:off x="1024128" y="1028700"/>
            <a:ext cx="9720073" cy="5669280"/>
          </a:xfrm>
        </p:spPr>
        <p:txBody>
          <a:bodyPr>
            <a:normAutofit fontScale="47500" lnSpcReduction="20000"/>
          </a:bodyPr>
          <a:lstStyle/>
          <a:p>
            <a:pPr marL="0" lvl="0" indent="0">
              <a:lnSpc>
                <a:spcPct val="107000"/>
              </a:lnSpc>
              <a:buNone/>
            </a:pPr>
            <a:r>
              <a:rPr lang="da-DK" sz="2900" kern="100" dirty="0">
                <a:effectLst/>
                <a:latin typeface="Tw Cen MT" panose="020B0602020104020603" pitchFamily="34" charset="0"/>
                <a:ea typeface="Calibri" panose="020F0502020204030204" pitchFamily="34" charset="0"/>
                <a:cs typeface="Calibri" panose="020F0502020204030204" pitchFamily="34" charset="0"/>
              </a:rPr>
              <a:t>Grupper – 4 prs. Ordstyreren står først med kursiv i oversigten </a:t>
            </a:r>
            <a:endParaRPr lang="da-DK" sz="2900" kern="100" dirty="0">
              <a:effectLst/>
              <a:latin typeface="Tw Cen MT" panose="020B0602020104020603"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da-DK" sz="2900" b="1" kern="100" dirty="0">
                <a:effectLst/>
                <a:latin typeface="Tw Cen MT" panose="020B0602020104020603" pitchFamily="34" charset="0"/>
                <a:ea typeface="Calibri" panose="020F0502020204030204" pitchFamily="34" charset="0"/>
                <a:cs typeface="Calibri" panose="020F0502020204030204" pitchFamily="34" charset="0"/>
              </a:rPr>
              <a:t>4x 15</a:t>
            </a:r>
            <a:r>
              <a:rPr lang="da-DK" sz="2900" kern="100" dirty="0">
                <a:effectLst/>
                <a:latin typeface="Tw Cen MT" panose="020B0602020104020603" pitchFamily="34" charset="0"/>
                <a:ea typeface="Calibri" panose="020F0502020204030204" pitchFamily="34" charset="0"/>
                <a:cs typeface="Calibri" panose="020F0502020204030204" pitchFamily="34" charset="0"/>
              </a:rPr>
              <a:t> </a:t>
            </a:r>
            <a:r>
              <a:rPr lang="da-DK" sz="2900" b="1" kern="100" dirty="0">
                <a:effectLst/>
                <a:latin typeface="Tw Cen MT" panose="020B0602020104020603" pitchFamily="34" charset="0"/>
                <a:ea typeface="Calibri" panose="020F0502020204030204" pitchFamily="34" charset="0"/>
                <a:cs typeface="Calibri" panose="020F0502020204030204" pitchFamily="34" charset="0"/>
              </a:rPr>
              <a:t>min.</a:t>
            </a:r>
            <a:endParaRPr lang="da-DK" sz="2900" kern="100" dirty="0">
              <a:effectLst/>
              <a:latin typeface="Tw Cen MT" panose="020B0602020104020603" pitchFamily="34" charset="0"/>
              <a:ea typeface="Calibri" panose="020F0502020204030204" pitchFamily="34" charset="0"/>
              <a:cs typeface="Times New Roman" panose="02020603050405020304" pitchFamily="18" charset="0"/>
            </a:endParaRPr>
          </a:p>
          <a:p>
            <a:pPr marL="0" lvl="0" indent="0">
              <a:lnSpc>
                <a:spcPct val="107000"/>
              </a:lnSpc>
              <a:buNone/>
            </a:pPr>
            <a:r>
              <a:rPr lang="da-DK" sz="2900" kern="100" dirty="0">
                <a:latin typeface="Tw Cen MT" panose="020B0602020104020603" pitchFamily="34" charset="0"/>
                <a:ea typeface="Calibri" panose="020F0502020204030204" pitchFamily="34" charset="0"/>
                <a:cs typeface="Calibri" panose="020F0502020204030204" pitchFamily="34" charset="0"/>
              </a:rPr>
              <a:t>       </a:t>
            </a:r>
            <a:r>
              <a:rPr lang="da-DK" sz="2900" kern="100" dirty="0">
                <a:effectLst/>
                <a:latin typeface="Tw Cen MT" panose="020B0602020104020603" pitchFamily="34" charset="0"/>
                <a:ea typeface="Calibri" panose="020F0502020204030204" pitchFamily="34" charset="0"/>
                <a:cs typeface="Calibri" panose="020F0502020204030204" pitchFamily="34" charset="0"/>
              </a:rPr>
              <a:t>Hver pæd. leder har 7-10 min. til oplæg om mellemformer/deltagelsesmuligheder på egen skole. </a:t>
            </a:r>
            <a:endParaRPr lang="da-DK" sz="2900" kern="100" dirty="0">
              <a:effectLst/>
              <a:latin typeface="Tw Cen MT" panose="020B0602020104020603"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a-DK" sz="2900" i="1" kern="0" dirty="0">
                <a:solidFill>
                  <a:srgbClr val="000000"/>
                </a:solidFill>
                <a:effectLst/>
                <a:latin typeface="Tw Cen MT" panose="020B0602020104020603" pitchFamily="34" charset="0"/>
                <a:ea typeface="Times New Roman" panose="02020603050405020304" pitchFamily="18" charset="0"/>
                <a:cs typeface="Calibri" panose="020F0502020204030204" pitchFamily="34" charset="0"/>
              </a:rPr>
              <a:t>Sådan ser vores mellemformstilbud ud/sådan arbejder vi systematisk med elevers deltagelsesmuligheder</a:t>
            </a:r>
            <a:endParaRPr lang="da-DK" sz="2900" kern="100" dirty="0">
              <a:effectLst/>
              <a:latin typeface="Tw Cen MT" panose="020B0602020104020603"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a-DK" sz="2900" i="1" kern="0" dirty="0">
                <a:solidFill>
                  <a:srgbClr val="000000"/>
                </a:solidFill>
                <a:effectLst/>
                <a:latin typeface="Tw Cen MT" panose="020B0602020104020603" pitchFamily="34" charset="0"/>
                <a:ea typeface="Times New Roman" panose="02020603050405020304" pitchFamily="18" charset="0"/>
                <a:cs typeface="Calibri" panose="020F0502020204030204" pitchFamily="34" charset="0"/>
              </a:rPr>
              <a:t>Disse pædagogiske og faglige begrundelser ligger til grund for (hvert af) vores mellemformstilbud</a:t>
            </a:r>
            <a:endParaRPr lang="da-DK" sz="2900" kern="100" dirty="0">
              <a:effectLst/>
              <a:latin typeface="Tw Cen MT" panose="020B0602020104020603" pitchFamily="34" charset="0"/>
              <a:ea typeface="Calibri" panose="020F0502020204030204" pitchFamily="34" charset="0"/>
              <a:cs typeface="Times New Roman" panose="02020603050405020304" pitchFamily="18" charset="0"/>
            </a:endParaRPr>
          </a:p>
          <a:p>
            <a:pPr marL="685800">
              <a:lnSpc>
                <a:spcPct val="107000"/>
              </a:lnSpc>
            </a:pPr>
            <a:r>
              <a:rPr lang="da-DK" sz="2900" kern="100" dirty="0">
                <a:effectLst/>
                <a:latin typeface="Tw Cen MT" panose="020B0602020104020603" pitchFamily="34" charset="0"/>
                <a:ea typeface="Calibri" panose="020F0502020204030204" pitchFamily="34" charset="0"/>
                <a:cs typeface="Calibri" panose="020F0502020204030204" pitchFamily="34" charset="0"/>
              </a:rPr>
              <a:t>De øvrige i gruppen noterer undervejs spørgsmål, ”nysgerrigheder”…</a:t>
            </a:r>
            <a:endParaRPr lang="da-DK" sz="2900" kern="100" dirty="0">
              <a:latin typeface="Tw Cen MT" panose="020B0602020104020603" pitchFamily="34" charset="0"/>
              <a:ea typeface="Calibri" panose="020F0502020204030204" pitchFamily="34" charset="0"/>
              <a:cs typeface="Times New Roman" panose="02020603050405020304" pitchFamily="18" charset="0"/>
            </a:endParaRPr>
          </a:p>
          <a:p>
            <a:pPr marL="685800">
              <a:lnSpc>
                <a:spcPct val="107000"/>
              </a:lnSpc>
            </a:pPr>
            <a:r>
              <a:rPr lang="da-DK" sz="2900" kern="100" dirty="0">
                <a:effectLst/>
                <a:latin typeface="Tw Cen MT" panose="020B0602020104020603" pitchFamily="34" charset="0"/>
                <a:ea typeface="Calibri" panose="020F0502020204030204" pitchFamily="34" charset="0"/>
                <a:cs typeface="Calibri" panose="020F0502020204030204" pitchFamily="34" charset="0"/>
              </a:rPr>
              <a:t>Herefter 5 min. til gruppens spørgsmål og refleksioner</a:t>
            </a:r>
            <a:endParaRPr lang="da-DK" sz="2900" kern="100" dirty="0">
              <a:latin typeface="Tw Cen MT" panose="020B0602020104020603" pitchFamily="34" charset="0"/>
              <a:ea typeface="Calibri" panose="020F0502020204030204" pitchFamily="34" charset="0"/>
              <a:cs typeface="Times New Roman" panose="02020603050405020304" pitchFamily="18" charset="0"/>
            </a:endParaRPr>
          </a:p>
          <a:p>
            <a:pPr marL="0" lvl="0" indent="0">
              <a:lnSpc>
                <a:spcPct val="107000"/>
              </a:lnSpc>
              <a:buNone/>
            </a:pPr>
            <a:r>
              <a:rPr lang="da-DK" sz="2900" b="1" kern="100" dirty="0">
                <a:solidFill>
                  <a:schemeClr val="accent1"/>
                </a:solidFill>
                <a:latin typeface="Tw Cen MT" panose="020B0602020104020603" pitchFamily="34" charset="0"/>
                <a:ea typeface="Calibri" panose="020F0502020204030204" pitchFamily="34" charset="0"/>
                <a:cs typeface="Calibri" panose="020F0502020204030204" pitchFamily="34" charset="0"/>
              </a:rPr>
              <a:t>2.   </a:t>
            </a:r>
            <a:r>
              <a:rPr lang="da-DK" sz="2900" b="1" kern="100" dirty="0">
                <a:effectLst/>
                <a:latin typeface="Tw Cen MT" panose="020B0602020104020603" pitchFamily="34" charset="0"/>
                <a:ea typeface="Calibri" panose="020F0502020204030204" pitchFamily="34" charset="0"/>
                <a:cs typeface="Calibri" panose="020F0502020204030204" pitchFamily="34" charset="0"/>
              </a:rPr>
              <a:t>30</a:t>
            </a:r>
            <a:r>
              <a:rPr lang="da-DK" sz="2900" kern="100" dirty="0">
                <a:effectLst/>
                <a:latin typeface="Tw Cen MT" panose="020B0602020104020603" pitchFamily="34" charset="0"/>
                <a:ea typeface="Calibri" panose="020F0502020204030204" pitchFamily="34" charset="0"/>
                <a:cs typeface="Calibri" panose="020F0502020204030204" pitchFamily="34" charset="0"/>
              </a:rPr>
              <a:t> </a:t>
            </a:r>
            <a:r>
              <a:rPr lang="da-DK" sz="2900" b="1" kern="100" dirty="0">
                <a:effectLst/>
                <a:latin typeface="Tw Cen MT" panose="020B0602020104020603" pitchFamily="34" charset="0"/>
                <a:ea typeface="Calibri" panose="020F0502020204030204" pitchFamily="34" charset="0"/>
                <a:cs typeface="Calibri" panose="020F0502020204030204" pitchFamily="34" charset="0"/>
              </a:rPr>
              <a:t>min.</a:t>
            </a:r>
            <a:endParaRPr lang="da-DK" sz="2900" kern="100" dirty="0">
              <a:effectLst/>
              <a:latin typeface="Tw Cen MT" panose="020B0602020104020603" pitchFamily="34" charset="0"/>
              <a:ea typeface="Calibri" panose="020F0502020204030204" pitchFamily="34" charset="0"/>
              <a:cs typeface="Times New Roman" panose="02020603050405020304" pitchFamily="18" charset="0"/>
            </a:endParaRPr>
          </a:p>
          <a:p>
            <a:pPr marL="342900" lvl="0" indent="-342900">
              <a:lnSpc>
                <a:spcPct val="107000"/>
              </a:lnSpc>
              <a:buFont typeface="Arial" panose="020B0604020202020204" pitchFamily="34" charset="0"/>
              <a:buChar char="-"/>
            </a:pPr>
            <a:r>
              <a:rPr lang="da-DK" sz="2900" kern="100" dirty="0">
                <a:effectLst/>
                <a:latin typeface="Tw Cen MT" panose="020B0602020104020603" pitchFamily="34" charset="0"/>
                <a:ea typeface="Calibri" panose="020F0502020204030204" pitchFamily="34" charset="0"/>
                <a:cs typeface="Calibri" panose="020F0502020204030204" pitchFamily="34" charset="0"/>
              </a:rPr>
              <a:t>5 min. til egen refleksion i stilhed. Noter det du tager med fra runden både i relation til dit eget oplæg og de øvrige.</a:t>
            </a:r>
            <a:endParaRPr lang="da-DK" sz="2900" kern="100" dirty="0">
              <a:effectLst/>
              <a:latin typeface="Tw Cen MT" panose="020B0602020104020603" pitchFamily="34" charset="0"/>
              <a:ea typeface="Calibri" panose="020F0502020204030204" pitchFamily="34" charset="0"/>
              <a:cs typeface="Times New Roman" panose="02020603050405020304" pitchFamily="18" charset="0"/>
            </a:endParaRPr>
          </a:p>
          <a:p>
            <a:pPr marL="342900" lvl="0" indent="-342900">
              <a:lnSpc>
                <a:spcPct val="107000"/>
              </a:lnSpc>
              <a:buFont typeface="Arial" panose="020B0604020202020204" pitchFamily="34" charset="0"/>
              <a:buChar char="-"/>
            </a:pPr>
            <a:r>
              <a:rPr lang="da-DK" sz="2900" kern="100" dirty="0">
                <a:effectLst/>
                <a:latin typeface="Tw Cen MT" panose="020B0602020104020603" pitchFamily="34" charset="0"/>
                <a:ea typeface="Calibri" panose="020F0502020204030204" pitchFamily="34" charset="0"/>
                <a:cs typeface="Calibri" panose="020F0502020204030204" pitchFamily="34" charset="0"/>
              </a:rPr>
              <a:t>25 min. drøftelse med udgangspunkt i forberedelsesspørgsmålene (se nedenfor). </a:t>
            </a:r>
            <a:endParaRPr lang="da-DK" sz="2900" kern="100" dirty="0">
              <a:effectLst/>
              <a:latin typeface="Tw Cen MT" panose="020B0602020104020603" pitchFamily="34" charset="0"/>
              <a:ea typeface="Calibri" panose="020F0502020204030204" pitchFamily="34" charset="0"/>
              <a:cs typeface="Times New Roman" panose="02020603050405020304" pitchFamily="18" charset="0"/>
            </a:endParaRPr>
          </a:p>
          <a:p>
            <a:pPr marL="685800">
              <a:lnSpc>
                <a:spcPct val="107000"/>
              </a:lnSpc>
              <a:spcAft>
                <a:spcPts val="800"/>
              </a:spcAft>
            </a:pPr>
            <a:r>
              <a:rPr lang="da-DK" sz="2900" kern="100" dirty="0">
                <a:effectLst/>
                <a:latin typeface="Tw Cen MT" panose="020B0602020104020603" pitchFamily="34" charset="0"/>
                <a:ea typeface="Calibri" panose="020F0502020204030204" pitchFamily="34" charset="0"/>
                <a:cs typeface="Calibri" panose="020F0502020204030204" pitchFamily="34" charset="0"/>
              </a:rPr>
              <a:t>Hvad får I øje på hos jer selv og hos hinanden?</a:t>
            </a:r>
            <a:endParaRPr lang="da-DK" sz="2900" kern="100" dirty="0">
              <a:effectLst/>
              <a:latin typeface="Tw Cen MT" panose="020B0602020104020603"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da-DK" sz="2900" i="1" kern="0" dirty="0">
                <a:solidFill>
                  <a:srgbClr val="222222"/>
                </a:solidFill>
                <a:effectLst/>
                <a:latin typeface="Tw Cen MT" panose="020B0602020104020603" pitchFamily="34" charset="0"/>
                <a:ea typeface="Times New Roman" panose="02020603050405020304" pitchFamily="18" charset="0"/>
                <a:cs typeface="Calibri" panose="020F0502020204030204" pitchFamily="34" charset="0"/>
              </a:rPr>
              <a:t>Disse succeser og positive erfaringer har vi haft med arbejdet med mellemformer/deltagelsesmuligheder</a:t>
            </a:r>
            <a:endParaRPr lang="da-DK" sz="2900" kern="100" dirty="0">
              <a:solidFill>
                <a:srgbClr val="222222"/>
              </a:solidFill>
              <a:effectLst/>
              <a:latin typeface="Tw Cen MT" panose="020B0602020104020603"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da-DK" sz="2900" i="1" kern="0" dirty="0">
                <a:solidFill>
                  <a:srgbClr val="222222"/>
                </a:solidFill>
                <a:effectLst/>
                <a:latin typeface="Tw Cen MT" panose="020B0602020104020603" pitchFamily="34" charset="0"/>
                <a:ea typeface="Times New Roman" panose="02020603050405020304" pitchFamily="18" charset="0"/>
                <a:cs typeface="Calibri" panose="020F0502020204030204" pitchFamily="34" charset="0"/>
              </a:rPr>
              <a:t>Disse udfordringer, svagheder og dilemmaer ser vi i vores mellemformstilbud/arbejde med deltagelsesmuligheder</a:t>
            </a:r>
            <a:endParaRPr lang="da-DK" sz="2900" kern="100" dirty="0">
              <a:solidFill>
                <a:srgbClr val="222222"/>
              </a:solidFill>
              <a:effectLst/>
              <a:latin typeface="Tw Cen MT" panose="020B0602020104020603"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da-DK" sz="2900" i="1" kern="0" dirty="0">
                <a:solidFill>
                  <a:srgbClr val="222222"/>
                </a:solidFill>
                <a:effectLst/>
                <a:latin typeface="Tw Cen MT" panose="020B0602020104020603" pitchFamily="34" charset="0"/>
                <a:ea typeface="Times New Roman" panose="02020603050405020304" pitchFamily="18" charset="0"/>
                <a:cs typeface="Calibri" panose="020F0502020204030204" pitchFamily="34" charset="0"/>
              </a:rPr>
              <a:t>Disse ønsker har vi til udviklingen af vores mellemformstilbud/arbejde med elevers deltagelsesmuligheder</a:t>
            </a:r>
            <a:endParaRPr lang="da-DK" sz="2900" kern="100" dirty="0">
              <a:solidFill>
                <a:srgbClr val="222222"/>
              </a:solidFill>
              <a:effectLst/>
              <a:latin typeface="Tw Cen MT" panose="020B0602020104020603" pitchFamily="34" charset="0"/>
              <a:ea typeface="Calibri" panose="020F0502020204030204" pitchFamily="34" charset="0"/>
              <a:cs typeface="Times New Roman" panose="02020603050405020304" pitchFamily="18" charset="0"/>
            </a:endParaRPr>
          </a:p>
          <a:p>
            <a:pPr marL="685800">
              <a:lnSpc>
                <a:spcPct val="107000"/>
              </a:lnSpc>
            </a:pPr>
            <a:r>
              <a:rPr lang="da-DK" sz="2000" kern="100" dirty="0">
                <a:effectLst/>
                <a:latin typeface="Calibri" panose="020F0502020204030204" pitchFamily="34" charset="0"/>
                <a:ea typeface="Calibri" panose="020F0502020204030204" pitchFamily="34" charset="0"/>
                <a:cs typeface="Calibri" panose="020F0502020204030204" pitchFamily="34" charset="0"/>
              </a:rPr>
              <a:t> </a:t>
            </a:r>
            <a:endParaRPr lang="da-DK" sz="20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da-DK" dirty="0"/>
          </a:p>
        </p:txBody>
      </p:sp>
    </p:spTree>
    <p:extLst>
      <p:ext uri="{BB962C8B-B14F-4D97-AF65-F5344CB8AC3E}">
        <p14:creationId xmlns:p14="http://schemas.microsoft.com/office/powerpoint/2010/main" val="5280929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AA427B-A37E-8A15-760B-CEA8F5F75F5F}"/>
              </a:ext>
            </a:extLst>
          </p:cNvPr>
          <p:cNvSpPr>
            <a:spLocks noGrp="1"/>
          </p:cNvSpPr>
          <p:nvPr>
            <p:ph type="title"/>
          </p:nvPr>
        </p:nvSpPr>
        <p:spPr>
          <a:xfrm>
            <a:off x="902942" y="441997"/>
            <a:ext cx="9720072" cy="1499616"/>
          </a:xfrm>
        </p:spPr>
        <p:txBody>
          <a:bodyPr/>
          <a:lstStyle/>
          <a:p>
            <a:r>
              <a:rPr lang="da-DK" dirty="0"/>
              <a:t>Videndeling på tværs af netværk og skoler</a:t>
            </a:r>
          </a:p>
        </p:txBody>
      </p:sp>
      <p:sp>
        <p:nvSpPr>
          <p:cNvPr id="3" name="Pladsholder til indhold 2">
            <a:extLst>
              <a:ext uri="{FF2B5EF4-FFF2-40B4-BE49-F238E27FC236}">
                <a16:creationId xmlns:a16="http://schemas.microsoft.com/office/drawing/2014/main" id="{27E08874-BF0E-CF5A-511C-3C0886EFE295}"/>
              </a:ext>
            </a:extLst>
          </p:cNvPr>
          <p:cNvSpPr>
            <a:spLocks noGrp="1"/>
          </p:cNvSpPr>
          <p:nvPr>
            <p:ph idx="1"/>
          </p:nvPr>
        </p:nvSpPr>
        <p:spPr/>
        <p:txBody>
          <a:bodyPr/>
          <a:lstStyle/>
          <a:p>
            <a:endParaRPr lang="da-DK" dirty="0"/>
          </a:p>
          <a:p>
            <a:r>
              <a:rPr lang="da-DK" dirty="0"/>
              <a:t>KL. 8.45 – 10.15</a:t>
            </a:r>
          </a:p>
          <a:p>
            <a:r>
              <a:rPr lang="da-DK" dirty="0"/>
              <a:t>Arbejdsark udleveres er i grupperum på teams</a:t>
            </a:r>
          </a:p>
        </p:txBody>
      </p:sp>
    </p:spTree>
    <p:extLst>
      <p:ext uri="{BB962C8B-B14F-4D97-AF65-F5344CB8AC3E}">
        <p14:creationId xmlns:p14="http://schemas.microsoft.com/office/powerpoint/2010/main" val="11304681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BBB851-25F5-2111-2404-606FAF8C39FD}"/>
              </a:ext>
            </a:extLst>
          </p:cNvPr>
          <p:cNvSpPr>
            <a:spLocks noGrp="1"/>
          </p:cNvSpPr>
          <p:nvPr>
            <p:ph type="title"/>
          </p:nvPr>
        </p:nvSpPr>
        <p:spPr/>
        <p:txBody>
          <a:bodyPr/>
          <a:lstStyle/>
          <a:p>
            <a:r>
              <a:rPr lang="da-DK" dirty="0"/>
              <a:t>Pause</a:t>
            </a:r>
          </a:p>
        </p:txBody>
      </p:sp>
      <p:sp>
        <p:nvSpPr>
          <p:cNvPr id="3" name="Pladsholder til indhold 2">
            <a:extLst>
              <a:ext uri="{FF2B5EF4-FFF2-40B4-BE49-F238E27FC236}">
                <a16:creationId xmlns:a16="http://schemas.microsoft.com/office/drawing/2014/main" id="{70606B71-CBF4-3826-C376-AE97D0C28467}"/>
              </a:ext>
            </a:extLst>
          </p:cNvPr>
          <p:cNvSpPr>
            <a:spLocks noGrp="1"/>
          </p:cNvSpPr>
          <p:nvPr>
            <p:ph idx="1"/>
          </p:nvPr>
        </p:nvSpPr>
        <p:spPr/>
        <p:txBody>
          <a:bodyPr/>
          <a:lstStyle/>
          <a:p>
            <a:r>
              <a:rPr lang="da-DK" dirty="0"/>
              <a:t>Kl. 10.15 – 10.30</a:t>
            </a:r>
          </a:p>
          <a:p>
            <a:endParaRPr lang="da-DK" dirty="0"/>
          </a:p>
          <a:p>
            <a:endParaRPr lang="da-DK" dirty="0"/>
          </a:p>
          <a:p>
            <a:pPr algn="ctr"/>
            <a:endParaRPr lang="da-DK" dirty="0"/>
          </a:p>
        </p:txBody>
      </p:sp>
      <p:pic>
        <p:nvPicPr>
          <p:cNvPr id="4" name="Billede 3">
            <a:extLst>
              <a:ext uri="{FF2B5EF4-FFF2-40B4-BE49-F238E27FC236}">
                <a16:creationId xmlns:a16="http://schemas.microsoft.com/office/drawing/2014/main" id="{3F4F07BC-F7B1-FD31-3C83-7DD1C463C0D1}"/>
              </a:ext>
            </a:extLst>
          </p:cNvPr>
          <p:cNvPicPr>
            <a:picLocks noChangeAspect="1"/>
          </p:cNvPicPr>
          <p:nvPr/>
        </p:nvPicPr>
        <p:blipFill>
          <a:blip r:embed="rId2"/>
          <a:stretch>
            <a:fillRect/>
          </a:stretch>
        </p:blipFill>
        <p:spPr>
          <a:xfrm>
            <a:off x="3823334" y="2289809"/>
            <a:ext cx="5709286" cy="3806191"/>
          </a:xfrm>
          <a:prstGeom prst="rect">
            <a:avLst/>
          </a:prstGeom>
        </p:spPr>
      </p:pic>
    </p:spTree>
    <p:extLst>
      <p:ext uri="{BB962C8B-B14F-4D97-AF65-F5344CB8AC3E}">
        <p14:creationId xmlns:p14="http://schemas.microsoft.com/office/powerpoint/2010/main" val="18056343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9">
            <a:extLst>
              <a:ext uri="{FF2B5EF4-FFF2-40B4-BE49-F238E27FC236}">
                <a16:creationId xmlns:a16="http://schemas.microsoft.com/office/drawing/2014/main" id="{C61657BD-3333-446A-A16A-CBDC77C8E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11">
            <a:extLst>
              <a:ext uri="{FF2B5EF4-FFF2-40B4-BE49-F238E27FC236}">
                <a16:creationId xmlns:a16="http://schemas.microsoft.com/office/drawing/2014/main" id="{52CAFF06-4D3A-42A5-8614-B1FA47EA0F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643467"/>
            <a:ext cx="10905066" cy="5571066"/>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Billede 4" descr="Et billede, der indeholder tekst, skærmbillede, Font/skrifttype, Parallel&#10;&#10;Automatisk genereret beskrivelse">
            <a:extLst>
              <a:ext uri="{FF2B5EF4-FFF2-40B4-BE49-F238E27FC236}">
                <a16:creationId xmlns:a16="http://schemas.microsoft.com/office/drawing/2014/main" id="{C095E103-286B-3887-CEEE-5B3606241845}"/>
              </a:ext>
            </a:extLst>
          </p:cNvPr>
          <p:cNvPicPr>
            <a:picLocks noChangeAspect="1"/>
          </p:cNvPicPr>
          <p:nvPr/>
        </p:nvPicPr>
        <p:blipFill>
          <a:blip r:embed="rId2"/>
          <a:stretch>
            <a:fillRect/>
          </a:stretch>
        </p:blipFill>
        <p:spPr>
          <a:xfrm>
            <a:off x="3917527" y="804333"/>
            <a:ext cx="4356943" cy="5249331"/>
          </a:xfrm>
          <a:prstGeom prst="rect">
            <a:avLst/>
          </a:prstGeom>
        </p:spPr>
      </p:pic>
    </p:spTree>
    <p:extLst>
      <p:ext uri="{BB962C8B-B14F-4D97-AF65-F5344CB8AC3E}">
        <p14:creationId xmlns:p14="http://schemas.microsoft.com/office/powerpoint/2010/main" val="1762817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EEE8AD-5FDA-9605-0C04-85AF6B06C782}"/>
              </a:ext>
            </a:extLst>
          </p:cNvPr>
          <p:cNvSpPr>
            <a:spLocks noGrp="1"/>
          </p:cNvSpPr>
          <p:nvPr>
            <p:ph type="title"/>
          </p:nvPr>
        </p:nvSpPr>
        <p:spPr/>
        <p:txBody>
          <a:bodyPr/>
          <a:lstStyle/>
          <a:p>
            <a:r>
              <a:rPr lang="da-DK" dirty="0"/>
              <a:t>Individuel refleksion </a:t>
            </a:r>
          </a:p>
        </p:txBody>
      </p:sp>
      <p:sp>
        <p:nvSpPr>
          <p:cNvPr id="10" name="Rektangel 9">
            <a:extLst>
              <a:ext uri="{FF2B5EF4-FFF2-40B4-BE49-F238E27FC236}">
                <a16:creationId xmlns:a16="http://schemas.microsoft.com/office/drawing/2014/main" id="{0C202974-D746-2AF9-87A0-53F1C6FB2D22}"/>
              </a:ext>
            </a:extLst>
          </p:cNvPr>
          <p:cNvSpPr/>
          <p:nvPr/>
        </p:nvSpPr>
        <p:spPr>
          <a:xfrm>
            <a:off x="7024101" y="1971816"/>
            <a:ext cx="4143771" cy="4560750"/>
          </a:xfrm>
          <a:custGeom>
            <a:avLst/>
            <a:gdLst>
              <a:gd name="connsiteX0" fmla="*/ 0 w 4143771"/>
              <a:gd name="connsiteY0" fmla="*/ 0 h 4560750"/>
              <a:gd name="connsiteX1" fmla="*/ 566315 w 4143771"/>
              <a:gd name="connsiteY1" fmla="*/ 0 h 4560750"/>
              <a:gd name="connsiteX2" fmla="*/ 1256944 w 4143771"/>
              <a:gd name="connsiteY2" fmla="*/ 0 h 4560750"/>
              <a:gd name="connsiteX3" fmla="*/ 2030448 w 4143771"/>
              <a:gd name="connsiteY3" fmla="*/ 0 h 4560750"/>
              <a:gd name="connsiteX4" fmla="*/ 2803952 w 4143771"/>
              <a:gd name="connsiteY4" fmla="*/ 0 h 4560750"/>
              <a:gd name="connsiteX5" fmla="*/ 3453142 w 4143771"/>
              <a:gd name="connsiteY5" fmla="*/ 0 h 4560750"/>
              <a:gd name="connsiteX6" fmla="*/ 4143771 w 4143771"/>
              <a:gd name="connsiteY6" fmla="*/ 0 h 4560750"/>
              <a:gd name="connsiteX7" fmla="*/ 4143771 w 4143771"/>
              <a:gd name="connsiteY7" fmla="*/ 560321 h 4560750"/>
              <a:gd name="connsiteX8" fmla="*/ 4143771 w 4143771"/>
              <a:gd name="connsiteY8" fmla="*/ 1075034 h 4560750"/>
              <a:gd name="connsiteX9" fmla="*/ 4143771 w 4143771"/>
              <a:gd name="connsiteY9" fmla="*/ 1726570 h 4560750"/>
              <a:gd name="connsiteX10" fmla="*/ 4143771 w 4143771"/>
              <a:gd name="connsiteY10" fmla="*/ 2286890 h 4560750"/>
              <a:gd name="connsiteX11" fmla="*/ 4143771 w 4143771"/>
              <a:gd name="connsiteY11" fmla="*/ 2847211 h 4560750"/>
              <a:gd name="connsiteX12" fmla="*/ 4143771 w 4143771"/>
              <a:gd name="connsiteY12" fmla="*/ 3453139 h 4560750"/>
              <a:gd name="connsiteX13" fmla="*/ 4143771 w 4143771"/>
              <a:gd name="connsiteY13" fmla="*/ 4560750 h 4560750"/>
              <a:gd name="connsiteX14" fmla="*/ 3370267 w 4143771"/>
              <a:gd name="connsiteY14" fmla="*/ 4560750 h 4560750"/>
              <a:gd name="connsiteX15" fmla="*/ 2762514 w 4143771"/>
              <a:gd name="connsiteY15" fmla="*/ 4560750 h 4560750"/>
              <a:gd name="connsiteX16" fmla="*/ 2154761 w 4143771"/>
              <a:gd name="connsiteY16" fmla="*/ 4560750 h 4560750"/>
              <a:gd name="connsiteX17" fmla="*/ 1464132 w 4143771"/>
              <a:gd name="connsiteY17" fmla="*/ 4560750 h 4560750"/>
              <a:gd name="connsiteX18" fmla="*/ 897817 w 4143771"/>
              <a:gd name="connsiteY18" fmla="*/ 4560750 h 4560750"/>
              <a:gd name="connsiteX19" fmla="*/ 0 w 4143771"/>
              <a:gd name="connsiteY19" fmla="*/ 4560750 h 4560750"/>
              <a:gd name="connsiteX20" fmla="*/ 0 w 4143771"/>
              <a:gd name="connsiteY20" fmla="*/ 3817999 h 4560750"/>
              <a:gd name="connsiteX21" fmla="*/ 0 w 4143771"/>
              <a:gd name="connsiteY21" fmla="*/ 3075249 h 4560750"/>
              <a:gd name="connsiteX22" fmla="*/ 0 w 4143771"/>
              <a:gd name="connsiteY22" fmla="*/ 2560535 h 4560750"/>
              <a:gd name="connsiteX23" fmla="*/ 0 w 4143771"/>
              <a:gd name="connsiteY23" fmla="*/ 1817785 h 4560750"/>
              <a:gd name="connsiteX24" fmla="*/ 0 w 4143771"/>
              <a:gd name="connsiteY24" fmla="*/ 1075034 h 4560750"/>
              <a:gd name="connsiteX25" fmla="*/ 0 w 4143771"/>
              <a:gd name="connsiteY25" fmla="*/ 0 h 4560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143771" h="4560750" fill="none" extrusionOk="0">
                <a:moveTo>
                  <a:pt x="0" y="0"/>
                </a:moveTo>
                <a:cubicBezTo>
                  <a:pt x="253180" y="-11699"/>
                  <a:pt x="422659" y="17245"/>
                  <a:pt x="566315" y="0"/>
                </a:cubicBezTo>
                <a:cubicBezTo>
                  <a:pt x="709971" y="-17245"/>
                  <a:pt x="978895" y="17019"/>
                  <a:pt x="1256944" y="0"/>
                </a:cubicBezTo>
                <a:cubicBezTo>
                  <a:pt x="1534993" y="-17019"/>
                  <a:pt x="1842477" y="35639"/>
                  <a:pt x="2030448" y="0"/>
                </a:cubicBezTo>
                <a:cubicBezTo>
                  <a:pt x="2218419" y="-35639"/>
                  <a:pt x="2482625" y="-11586"/>
                  <a:pt x="2803952" y="0"/>
                </a:cubicBezTo>
                <a:cubicBezTo>
                  <a:pt x="3125279" y="11586"/>
                  <a:pt x="3287379" y="20565"/>
                  <a:pt x="3453142" y="0"/>
                </a:cubicBezTo>
                <a:cubicBezTo>
                  <a:pt x="3618905" y="-20565"/>
                  <a:pt x="3858385" y="12081"/>
                  <a:pt x="4143771" y="0"/>
                </a:cubicBezTo>
                <a:cubicBezTo>
                  <a:pt x="4153475" y="195385"/>
                  <a:pt x="4151307" y="309708"/>
                  <a:pt x="4143771" y="560321"/>
                </a:cubicBezTo>
                <a:cubicBezTo>
                  <a:pt x="4136235" y="810934"/>
                  <a:pt x="4142157" y="839922"/>
                  <a:pt x="4143771" y="1075034"/>
                </a:cubicBezTo>
                <a:cubicBezTo>
                  <a:pt x="4145385" y="1310146"/>
                  <a:pt x="4121829" y="1570706"/>
                  <a:pt x="4143771" y="1726570"/>
                </a:cubicBezTo>
                <a:cubicBezTo>
                  <a:pt x="4165713" y="1882434"/>
                  <a:pt x="4130495" y="2082093"/>
                  <a:pt x="4143771" y="2286890"/>
                </a:cubicBezTo>
                <a:cubicBezTo>
                  <a:pt x="4157047" y="2491687"/>
                  <a:pt x="4166014" y="2665127"/>
                  <a:pt x="4143771" y="2847211"/>
                </a:cubicBezTo>
                <a:cubicBezTo>
                  <a:pt x="4121528" y="3029295"/>
                  <a:pt x="4158112" y="3267262"/>
                  <a:pt x="4143771" y="3453139"/>
                </a:cubicBezTo>
                <a:cubicBezTo>
                  <a:pt x="4129430" y="3639016"/>
                  <a:pt x="4101578" y="4244115"/>
                  <a:pt x="4143771" y="4560750"/>
                </a:cubicBezTo>
                <a:cubicBezTo>
                  <a:pt x="3950808" y="4560983"/>
                  <a:pt x="3527528" y="4574358"/>
                  <a:pt x="3370267" y="4560750"/>
                </a:cubicBezTo>
                <a:cubicBezTo>
                  <a:pt x="3213006" y="4547142"/>
                  <a:pt x="3061887" y="4576879"/>
                  <a:pt x="2762514" y="4560750"/>
                </a:cubicBezTo>
                <a:cubicBezTo>
                  <a:pt x="2463141" y="4544621"/>
                  <a:pt x="2452581" y="4570306"/>
                  <a:pt x="2154761" y="4560750"/>
                </a:cubicBezTo>
                <a:cubicBezTo>
                  <a:pt x="1856941" y="4551194"/>
                  <a:pt x="1615933" y="4544230"/>
                  <a:pt x="1464132" y="4560750"/>
                </a:cubicBezTo>
                <a:cubicBezTo>
                  <a:pt x="1312331" y="4577270"/>
                  <a:pt x="1078242" y="4572784"/>
                  <a:pt x="897817" y="4560750"/>
                </a:cubicBezTo>
                <a:cubicBezTo>
                  <a:pt x="717393" y="4548716"/>
                  <a:pt x="279134" y="4538785"/>
                  <a:pt x="0" y="4560750"/>
                </a:cubicBezTo>
                <a:cubicBezTo>
                  <a:pt x="33145" y="4386941"/>
                  <a:pt x="36673" y="4004947"/>
                  <a:pt x="0" y="3817999"/>
                </a:cubicBezTo>
                <a:cubicBezTo>
                  <a:pt x="-36673" y="3631051"/>
                  <a:pt x="-4145" y="3353665"/>
                  <a:pt x="0" y="3075249"/>
                </a:cubicBezTo>
                <a:cubicBezTo>
                  <a:pt x="4145" y="2796833"/>
                  <a:pt x="-3435" y="2715049"/>
                  <a:pt x="0" y="2560535"/>
                </a:cubicBezTo>
                <a:cubicBezTo>
                  <a:pt x="3435" y="2406021"/>
                  <a:pt x="3467" y="2173240"/>
                  <a:pt x="0" y="1817785"/>
                </a:cubicBezTo>
                <a:cubicBezTo>
                  <a:pt x="-3467" y="1462330"/>
                  <a:pt x="6707" y="1353123"/>
                  <a:pt x="0" y="1075034"/>
                </a:cubicBezTo>
                <a:cubicBezTo>
                  <a:pt x="-6707" y="796945"/>
                  <a:pt x="13245" y="329308"/>
                  <a:pt x="0" y="0"/>
                </a:cubicBezTo>
                <a:close/>
              </a:path>
              <a:path w="4143771" h="4560750" stroke="0" extrusionOk="0">
                <a:moveTo>
                  <a:pt x="0" y="0"/>
                </a:moveTo>
                <a:cubicBezTo>
                  <a:pt x="191786" y="-17950"/>
                  <a:pt x="540598" y="5866"/>
                  <a:pt x="773504" y="0"/>
                </a:cubicBezTo>
                <a:cubicBezTo>
                  <a:pt x="1006410" y="-5866"/>
                  <a:pt x="1159632" y="776"/>
                  <a:pt x="1464132" y="0"/>
                </a:cubicBezTo>
                <a:cubicBezTo>
                  <a:pt x="1768632" y="-776"/>
                  <a:pt x="1966707" y="8706"/>
                  <a:pt x="2113323" y="0"/>
                </a:cubicBezTo>
                <a:cubicBezTo>
                  <a:pt x="2259939" y="-8706"/>
                  <a:pt x="2590851" y="13045"/>
                  <a:pt x="2803952" y="0"/>
                </a:cubicBezTo>
                <a:cubicBezTo>
                  <a:pt x="3017053" y="-13045"/>
                  <a:pt x="3248719" y="-4813"/>
                  <a:pt x="3453142" y="0"/>
                </a:cubicBezTo>
                <a:cubicBezTo>
                  <a:pt x="3657565" y="4813"/>
                  <a:pt x="3960825" y="5190"/>
                  <a:pt x="4143771" y="0"/>
                </a:cubicBezTo>
                <a:cubicBezTo>
                  <a:pt x="4116666" y="221962"/>
                  <a:pt x="4149759" y="415519"/>
                  <a:pt x="4143771" y="742751"/>
                </a:cubicBezTo>
                <a:cubicBezTo>
                  <a:pt x="4137783" y="1069983"/>
                  <a:pt x="4135787" y="1169834"/>
                  <a:pt x="4143771" y="1303071"/>
                </a:cubicBezTo>
                <a:cubicBezTo>
                  <a:pt x="4151755" y="1436308"/>
                  <a:pt x="4147652" y="1609560"/>
                  <a:pt x="4143771" y="1909000"/>
                </a:cubicBezTo>
                <a:cubicBezTo>
                  <a:pt x="4139890" y="2208440"/>
                  <a:pt x="4165612" y="2219335"/>
                  <a:pt x="4143771" y="2469320"/>
                </a:cubicBezTo>
                <a:cubicBezTo>
                  <a:pt x="4121930" y="2719305"/>
                  <a:pt x="4136944" y="2885383"/>
                  <a:pt x="4143771" y="3029641"/>
                </a:cubicBezTo>
                <a:cubicBezTo>
                  <a:pt x="4150598" y="3173899"/>
                  <a:pt x="4135811" y="3550186"/>
                  <a:pt x="4143771" y="3772392"/>
                </a:cubicBezTo>
                <a:cubicBezTo>
                  <a:pt x="4151731" y="3994598"/>
                  <a:pt x="4183038" y="4317942"/>
                  <a:pt x="4143771" y="4560750"/>
                </a:cubicBezTo>
                <a:cubicBezTo>
                  <a:pt x="3882531" y="4541095"/>
                  <a:pt x="3753572" y="4558089"/>
                  <a:pt x="3370267" y="4560750"/>
                </a:cubicBezTo>
                <a:cubicBezTo>
                  <a:pt x="2986962" y="4563411"/>
                  <a:pt x="2935063" y="4529821"/>
                  <a:pt x="2679639" y="4560750"/>
                </a:cubicBezTo>
                <a:cubicBezTo>
                  <a:pt x="2424215" y="4591679"/>
                  <a:pt x="2285382" y="4570595"/>
                  <a:pt x="2030448" y="4560750"/>
                </a:cubicBezTo>
                <a:cubicBezTo>
                  <a:pt x="1775514" y="4550905"/>
                  <a:pt x="1690593" y="4564017"/>
                  <a:pt x="1464132" y="4560750"/>
                </a:cubicBezTo>
                <a:cubicBezTo>
                  <a:pt x="1237671" y="4557483"/>
                  <a:pt x="1088592" y="4560458"/>
                  <a:pt x="773504" y="4560750"/>
                </a:cubicBezTo>
                <a:cubicBezTo>
                  <a:pt x="458416" y="4561042"/>
                  <a:pt x="338078" y="4527009"/>
                  <a:pt x="0" y="4560750"/>
                </a:cubicBezTo>
                <a:cubicBezTo>
                  <a:pt x="-19412" y="4285141"/>
                  <a:pt x="-8710" y="4268428"/>
                  <a:pt x="0" y="4000429"/>
                </a:cubicBezTo>
                <a:cubicBezTo>
                  <a:pt x="8710" y="3732430"/>
                  <a:pt x="-18788" y="3706776"/>
                  <a:pt x="0" y="3440109"/>
                </a:cubicBezTo>
                <a:cubicBezTo>
                  <a:pt x="18788" y="3173442"/>
                  <a:pt x="5763" y="3057843"/>
                  <a:pt x="0" y="2697358"/>
                </a:cubicBezTo>
                <a:cubicBezTo>
                  <a:pt x="-5763" y="2336873"/>
                  <a:pt x="7160" y="2261875"/>
                  <a:pt x="0" y="2091430"/>
                </a:cubicBezTo>
                <a:cubicBezTo>
                  <a:pt x="-7160" y="1920985"/>
                  <a:pt x="15099" y="1687430"/>
                  <a:pt x="0" y="1485501"/>
                </a:cubicBezTo>
                <a:cubicBezTo>
                  <a:pt x="-15099" y="1283572"/>
                  <a:pt x="-10438" y="1152995"/>
                  <a:pt x="0" y="925181"/>
                </a:cubicBezTo>
                <a:cubicBezTo>
                  <a:pt x="10438" y="697367"/>
                  <a:pt x="18894" y="300828"/>
                  <a:pt x="0" y="0"/>
                </a:cubicBezTo>
                <a:close/>
              </a:path>
            </a:pathLst>
          </a:custGeom>
          <a:solidFill>
            <a:schemeClr val="bg1"/>
          </a:solidFill>
          <a:ln w="19050">
            <a:solidFill>
              <a:schemeClr val="tx1"/>
            </a:solidFill>
            <a:extLst>
              <a:ext uri="{C807C97D-BFC1-408E-A445-0C87EB9F89A2}">
                <ask:lineSketchStyleProps xmlns:ask="http://schemas.microsoft.com/office/drawing/2018/sketchyshapes" sd="3507143784">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pPr>
            <a:endParaRPr lang="da-DK" sz="1200" b="1" kern="1200" dirty="0">
              <a:solidFill>
                <a:srgbClr val="000000"/>
              </a:solidFill>
              <a:effectLst/>
              <a:ea typeface="Calibri" panose="020F0502020204030204" pitchFamily="34" charset="0"/>
              <a:cs typeface="Times New Roman" panose="02020603050405020304" pitchFamily="18" charset="0"/>
            </a:endParaRPr>
          </a:p>
          <a:p>
            <a:pPr>
              <a:lnSpc>
                <a:spcPct val="107000"/>
              </a:lnSpc>
              <a:spcAft>
                <a:spcPts val="800"/>
              </a:spcAft>
            </a:pPr>
            <a:endParaRPr lang="da-DK" sz="1200" b="1" dirty="0">
              <a:solidFill>
                <a:srgbClr val="000000"/>
              </a:solidFill>
              <a:ea typeface="Calibri" panose="020F0502020204030204" pitchFamily="34" charset="0"/>
              <a:cs typeface="Times New Roman" panose="02020603050405020304" pitchFamily="18" charset="0"/>
            </a:endParaRPr>
          </a:p>
          <a:p>
            <a:pPr>
              <a:lnSpc>
                <a:spcPct val="107000"/>
              </a:lnSpc>
              <a:spcAft>
                <a:spcPts val="800"/>
              </a:spcAft>
            </a:pPr>
            <a:endParaRPr lang="da-DK" sz="2800" b="1" kern="1200" dirty="0">
              <a:solidFill>
                <a:srgbClr val="000000"/>
              </a:solidFill>
              <a:effectLst/>
              <a:ea typeface="Calibri" panose="020F0502020204030204" pitchFamily="34" charset="0"/>
              <a:cs typeface="Times New Roman" panose="02020603050405020304" pitchFamily="18" charset="0"/>
            </a:endParaRPr>
          </a:p>
          <a:p>
            <a:pPr>
              <a:lnSpc>
                <a:spcPct val="107000"/>
              </a:lnSpc>
              <a:spcAft>
                <a:spcPts val="800"/>
              </a:spcAft>
            </a:pPr>
            <a:endParaRPr lang="da-DK" sz="2800" b="1" dirty="0">
              <a:solidFill>
                <a:srgbClr val="000000"/>
              </a:solidFill>
              <a:ea typeface="Calibri" panose="020F0502020204030204" pitchFamily="34" charset="0"/>
              <a:cs typeface="Times New Roman" panose="02020603050405020304" pitchFamily="18" charset="0"/>
            </a:endParaRPr>
          </a:p>
          <a:p>
            <a:pPr>
              <a:lnSpc>
                <a:spcPct val="107000"/>
              </a:lnSpc>
              <a:spcAft>
                <a:spcPts val="800"/>
              </a:spcAft>
            </a:pPr>
            <a:endParaRPr lang="da-DK" sz="2800" b="1" kern="1200" dirty="0">
              <a:solidFill>
                <a:srgbClr val="000000"/>
              </a:solidFill>
              <a:effectLst/>
              <a:ea typeface="Calibri" panose="020F0502020204030204" pitchFamily="34" charset="0"/>
              <a:cs typeface="Times New Roman" panose="02020603050405020304" pitchFamily="18" charset="0"/>
            </a:endParaRPr>
          </a:p>
          <a:p>
            <a:pPr>
              <a:lnSpc>
                <a:spcPct val="107000"/>
              </a:lnSpc>
              <a:spcAft>
                <a:spcPts val="800"/>
              </a:spcAft>
            </a:pPr>
            <a:endParaRPr lang="da-DK" sz="2800" b="1" dirty="0">
              <a:solidFill>
                <a:srgbClr val="000000"/>
              </a:solidFill>
              <a:ea typeface="Calibri" panose="020F0502020204030204" pitchFamily="34" charset="0"/>
              <a:cs typeface="Times New Roman" panose="02020603050405020304" pitchFamily="18" charset="0"/>
            </a:endParaRPr>
          </a:p>
          <a:p>
            <a:pPr>
              <a:lnSpc>
                <a:spcPct val="107000"/>
              </a:lnSpc>
              <a:spcAft>
                <a:spcPts val="800"/>
              </a:spcAft>
            </a:pPr>
            <a:r>
              <a:rPr lang="da-DK" sz="2800" b="1" kern="1200" dirty="0">
                <a:solidFill>
                  <a:srgbClr val="000000"/>
                </a:solidFill>
                <a:effectLst/>
                <a:ea typeface="Calibri" panose="020F0502020204030204" pitchFamily="34" charset="0"/>
                <a:cs typeface="Times New Roman" panose="02020603050405020304" pitchFamily="18" charset="0"/>
              </a:rPr>
              <a:t>Dét vil vi gerne opnå med mellemformer/ deltagelsesmuligheder</a:t>
            </a:r>
            <a:endParaRPr lang="da-DK" sz="2400" dirty="0">
              <a:effectLst/>
              <a:ea typeface="Calibri" panose="020F0502020204030204" pitchFamily="34" charset="0"/>
              <a:cs typeface="Times New Roman" panose="02020603050405020304" pitchFamily="18" charset="0"/>
            </a:endParaRPr>
          </a:p>
          <a:p>
            <a:pPr>
              <a:lnSpc>
                <a:spcPct val="107000"/>
              </a:lnSpc>
              <a:spcAft>
                <a:spcPts val="800"/>
              </a:spcAft>
            </a:pPr>
            <a:r>
              <a:rPr lang="da-DK" sz="2800" b="1" kern="1200" dirty="0">
                <a:solidFill>
                  <a:srgbClr val="000000"/>
                </a:solidFill>
                <a:effectLst/>
                <a:ea typeface="Calibri" panose="020F0502020204030204" pitchFamily="34" charset="0"/>
                <a:cs typeface="Times New Roman" panose="02020603050405020304" pitchFamily="18" charset="0"/>
              </a:rPr>
              <a:t>Dét vil vi gerne udvikle på: </a:t>
            </a:r>
            <a:endParaRPr lang="da-DK" sz="2400" dirty="0">
              <a:effectLst/>
              <a:ea typeface="Calibri" panose="020F0502020204030204" pitchFamily="34" charset="0"/>
              <a:cs typeface="Times New Roman" panose="02020603050405020304" pitchFamily="18" charset="0"/>
            </a:endParaRPr>
          </a:p>
          <a:p>
            <a:pPr>
              <a:lnSpc>
                <a:spcPct val="107000"/>
              </a:lnSpc>
              <a:spcAft>
                <a:spcPts val="800"/>
              </a:spcAft>
            </a:pPr>
            <a:r>
              <a:rPr lang="da-DK" sz="1200" b="1" kern="1200" dirty="0">
                <a:solidFill>
                  <a:srgbClr val="000000"/>
                </a:solidFill>
                <a:effectLst/>
                <a:ea typeface="Calibri" panose="020F0502020204030204" pitchFamily="34" charset="0"/>
                <a:cs typeface="Times New Roman" panose="02020603050405020304" pitchFamily="18" charset="0"/>
              </a:rPr>
              <a:t> </a:t>
            </a:r>
            <a:endParaRPr lang="da-DK" sz="1100" dirty="0">
              <a:effectLst/>
              <a:ea typeface="Calibri" panose="020F0502020204030204" pitchFamily="34" charset="0"/>
              <a:cs typeface="Times New Roman" panose="02020603050405020304" pitchFamily="18" charset="0"/>
            </a:endParaRPr>
          </a:p>
          <a:p>
            <a:pPr>
              <a:lnSpc>
                <a:spcPct val="107000"/>
              </a:lnSpc>
              <a:spcAft>
                <a:spcPts val="800"/>
              </a:spcAft>
            </a:pPr>
            <a:r>
              <a:rPr lang="da-DK" sz="1200" b="1" kern="1200" dirty="0">
                <a:solidFill>
                  <a:srgbClr val="000000"/>
                </a:solidFill>
                <a:effectLst/>
                <a:ea typeface="Calibri" panose="020F0502020204030204" pitchFamily="34" charset="0"/>
                <a:cs typeface="Times New Roman" panose="02020603050405020304" pitchFamily="18" charset="0"/>
              </a:rPr>
              <a:t> </a:t>
            </a:r>
            <a:endParaRPr lang="da-DK" sz="1100" dirty="0">
              <a:effectLst/>
              <a:ea typeface="Calibri" panose="020F0502020204030204" pitchFamily="34" charset="0"/>
              <a:cs typeface="Times New Roman" panose="02020603050405020304" pitchFamily="18" charset="0"/>
            </a:endParaRPr>
          </a:p>
          <a:p>
            <a:pPr>
              <a:lnSpc>
                <a:spcPct val="107000"/>
              </a:lnSpc>
              <a:spcAft>
                <a:spcPts val="800"/>
              </a:spcAft>
            </a:pPr>
            <a:r>
              <a:rPr lang="da-DK" sz="1200" b="1" kern="1200" dirty="0">
                <a:solidFill>
                  <a:srgbClr val="000000"/>
                </a:solidFill>
                <a:effectLst/>
                <a:ea typeface="Calibri" panose="020F0502020204030204" pitchFamily="34" charset="0"/>
                <a:cs typeface="Times New Roman" panose="02020603050405020304" pitchFamily="18" charset="0"/>
              </a:rPr>
              <a:t> </a:t>
            </a:r>
            <a:endParaRPr lang="da-DK" sz="1100" dirty="0">
              <a:effectLst/>
              <a:ea typeface="Calibri" panose="020F0502020204030204" pitchFamily="34" charset="0"/>
              <a:cs typeface="Times New Roman" panose="02020603050405020304" pitchFamily="18" charset="0"/>
            </a:endParaRPr>
          </a:p>
          <a:p>
            <a:pPr>
              <a:lnSpc>
                <a:spcPct val="107000"/>
              </a:lnSpc>
              <a:spcAft>
                <a:spcPts val="800"/>
              </a:spcAft>
            </a:pPr>
            <a:r>
              <a:rPr lang="da-DK" sz="1200" b="1" kern="1200" dirty="0">
                <a:solidFill>
                  <a:srgbClr val="000000"/>
                </a:solidFill>
                <a:effectLst/>
                <a:ea typeface="Calibri" panose="020F0502020204030204" pitchFamily="34" charset="0"/>
                <a:cs typeface="Times New Roman" panose="02020603050405020304" pitchFamily="18" charset="0"/>
              </a:rPr>
              <a:t> </a:t>
            </a:r>
            <a:endParaRPr lang="da-DK" sz="1100" dirty="0">
              <a:effectLst/>
              <a:ea typeface="Calibri" panose="020F0502020204030204" pitchFamily="34" charset="0"/>
              <a:cs typeface="Times New Roman" panose="02020603050405020304" pitchFamily="18" charset="0"/>
            </a:endParaRPr>
          </a:p>
          <a:p>
            <a:pPr>
              <a:lnSpc>
                <a:spcPct val="107000"/>
              </a:lnSpc>
              <a:spcAft>
                <a:spcPts val="800"/>
              </a:spcAft>
            </a:pPr>
            <a:r>
              <a:rPr lang="da-DK" sz="1200" b="1" kern="1200" dirty="0">
                <a:solidFill>
                  <a:srgbClr val="000000"/>
                </a:solidFill>
                <a:effectLst/>
                <a:ea typeface="Calibri" panose="020F0502020204030204" pitchFamily="34" charset="0"/>
                <a:cs typeface="Times New Roman" panose="02020603050405020304" pitchFamily="18" charset="0"/>
              </a:rPr>
              <a:t> </a:t>
            </a:r>
            <a:endParaRPr lang="da-DK" sz="1100" dirty="0">
              <a:effectLst/>
              <a:ea typeface="Calibri" panose="020F0502020204030204" pitchFamily="34" charset="0"/>
              <a:cs typeface="Times New Roman" panose="02020603050405020304" pitchFamily="18" charset="0"/>
            </a:endParaRPr>
          </a:p>
          <a:p>
            <a:pPr>
              <a:lnSpc>
                <a:spcPct val="107000"/>
              </a:lnSpc>
              <a:spcAft>
                <a:spcPts val="800"/>
              </a:spcAft>
            </a:pPr>
            <a:r>
              <a:rPr lang="da-DK" sz="1100" dirty="0">
                <a:effectLst/>
                <a:ea typeface="Calibri" panose="020F0502020204030204" pitchFamily="34" charset="0"/>
                <a:cs typeface="Times New Roman" panose="02020603050405020304" pitchFamily="18" charset="0"/>
              </a:rPr>
              <a:t> </a:t>
            </a:r>
          </a:p>
          <a:p>
            <a:pPr>
              <a:lnSpc>
                <a:spcPct val="107000"/>
              </a:lnSpc>
              <a:spcAft>
                <a:spcPts val="800"/>
              </a:spcAft>
            </a:pPr>
            <a:r>
              <a:rPr lang="da-DK" sz="1100" dirty="0">
                <a:effectLst/>
                <a:ea typeface="Calibri" panose="020F0502020204030204" pitchFamily="34" charset="0"/>
                <a:cs typeface="Times New Roman" panose="02020603050405020304" pitchFamily="18" charset="0"/>
              </a:rPr>
              <a:t> </a:t>
            </a:r>
          </a:p>
          <a:p>
            <a:pPr>
              <a:lnSpc>
                <a:spcPct val="107000"/>
              </a:lnSpc>
              <a:spcAft>
                <a:spcPts val="800"/>
              </a:spcAft>
            </a:pPr>
            <a:r>
              <a:rPr lang="da-DK" sz="1100" dirty="0">
                <a:effectLst/>
                <a:ea typeface="Calibri" panose="020F0502020204030204" pitchFamily="34" charset="0"/>
                <a:cs typeface="Times New Roman" panose="02020603050405020304" pitchFamily="18" charset="0"/>
              </a:rPr>
              <a:t> </a:t>
            </a:r>
          </a:p>
          <a:p>
            <a:pPr>
              <a:lnSpc>
                <a:spcPct val="107000"/>
              </a:lnSpc>
              <a:spcAft>
                <a:spcPts val="800"/>
              </a:spcAft>
            </a:pPr>
            <a:r>
              <a:rPr lang="da-DK" sz="1100" dirty="0">
                <a:effectLst/>
                <a:ea typeface="Calibri" panose="020F0502020204030204" pitchFamily="34" charset="0"/>
                <a:cs typeface="Times New Roman" panose="02020603050405020304" pitchFamily="18" charset="0"/>
              </a:rPr>
              <a:t> </a:t>
            </a:r>
          </a:p>
          <a:p>
            <a:pPr>
              <a:lnSpc>
                <a:spcPct val="107000"/>
              </a:lnSpc>
              <a:spcAft>
                <a:spcPts val="800"/>
              </a:spcAft>
            </a:pPr>
            <a:r>
              <a:rPr lang="da-DK" sz="1100" dirty="0">
                <a:effectLst/>
                <a:ea typeface="Calibri" panose="020F0502020204030204" pitchFamily="34" charset="0"/>
                <a:cs typeface="Times New Roman" panose="02020603050405020304" pitchFamily="18" charset="0"/>
              </a:rPr>
              <a:t> </a:t>
            </a:r>
          </a:p>
          <a:p>
            <a:pPr>
              <a:lnSpc>
                <a:spcPct val="107000"/>
              </a:lnSpc>
              <a:spcAft>
                <a:spcPts val="800"/>
              </a:spcAft>
            </a:pPr>
            <a:r>
              <a:rPr lang="da-DK" sz="1100" dirty="0">
                <a:effectLst/>
                <a:ea typeface="Calibri" panose="020F0502020204030204" pitchFamily="34" charset="0"/>
                <a:cs typeface="Times New Roman" panose="02020603050405020304" pitchFamily="18" charset="0"/>
              </a:rPr>
              <a:t> </a:t>
            </a:r>
          </a:p>
          <a:p>
            <a:pPr>
              <a:lnSpc>
                <a:spcPct val="107000"/>
              </a:lnSpc>
              <a:spcAft>
                <a:spcPts val="800"/>
              </a:spcAft>
            </a:pPr>
            <a:r>
              <a:rPr lang="da-DK" sz="1100" dirty="0">
                <a:effectLst/>
                <a:ea typeface="Calibri" panose="020F0502020204030204" pitchFamily="34" charset="0"/>
                <a:cs typeface="Times New Roman" panose="02020603050405020304" pitchFamily="18" charset="0"/>
              </a:rPr>
              <a:t> </a:t>
            </a:r>
          </a:p>
          <a:p>
            <a:pPr>
              <a:lnSpc>
                <a:spcPct val="107000"/>
              </a:lnSpc>
              <a:spcAft>
                <a:spcPts val="800"/>
              </a:spcAft>
            </a:pPr>
            <a:r>
              <a:rPr lang="da-DK" sz="1100" dirty="0">
                <a:effectLst/>
                <a:ea typeface="Calibri" panose="020F0502020204030204" pitchFamily="34" charset="0"/>
                <a:cs typeface="Times New Roman" panose="02020603050405020304" pitchFamily="18" charset="0"/>
              </a:rPr>
              <a:t> </a:t>
            </a:r>
          </a:p>
          <a:p>
            <a:pPr>
              <a:lnSpc>
                <a:spcPct val="107000"/>
              </a:lnSpc>
              <a:spcAft>
                <a:spcPts val="800"/>
              </a:spcAft>
            </a:pPr>
            <a:r>
              <a:rPr lang="da-DK" sz="1100" dirty="0">
                <a:effectLst/>
                <a:ea typeface="Calibri" panose="020F0502020204030204" pitchFamily="34" charset="0"/>
                <a:cs typeface="Times New Roman" panose="02020603050405020304" pitchFamily="18" charset="0"/>
              </a:rPr>
              <a:t> </a:t>
            </a:r>
          </a:p>
          <a:p>
            <a:pPr>
              <a:lnSpc>
                <a:spcPct val="107000"/>
              </a:lnSpc>
              <a:spcAft>
                <a:spcPts val="800"/>
              </a:spcAft>
            </a:pPr>
            <a:r>
              <a:rPr lang="da-DK" sz="1100" dirty="0">
                <a:effectLst/>
                <a:ea typeface="Calibri" panose="020F0502020204030204" pitchFamily="34" charset="0"/>
                <a:cs typeface="Times New Roman" panose="02020603050405020304" pitchFamily="18" charset="0"/>
              </a:rPr>
              <a:t> </a:t>
            </a:r>
          </a:p>
        </p:txBody>
      </p:sp>
      <p:sp>
        <p:nvSpPr>
          <p:cNvPr id="12" name="Pil: venstre-højre 11">
            <a:extLst>
              <a:ext uri="{FF2B5EF4-FFF2-40B4-BE49-F238E27FC236}">
                <a16:creationId xmlns:a16="http://schemas.microsoft.com/office/drawing/2014/main" id="{320396CB-2B95-E421-3FD4-EBC0AA244BB9}"/>
              </a:ext>
            </a:extLst>
          </p:cNvPr>
          <p:cNvSpPr/>
          <p:nvPr/>
        </p:nvSpPr>
        <p:spPr>
          <a:xfrm>
            <a:off x="5167900" y="5586933"/>
            <a:ext cx="1856201" cy="945633"/>
          </a:xfrm>
          <a:custGeom>
            <a:avLst/>
            <a:gdLst>
              <a:gd name="connsiteX0" fmla="*/ 0 w 1856201"/>
              <a:gd name="connsiteY0" fmla="*/ 472817 h 945633"/>
              <a:gd name="connsiteX1" fmla="*/ 472817 w 1856201"/>
              <a:gd name="connsiteY1" fmla="*/ 0 h 945633"/>
              <a:gd name="connsiteX2" fmla="*/ 472817 w 1856201"/>
              <a:gd name="connsiteY2" fmla="*/ 236408 h 945633"/>
              <a:gd name="connsiteX3" fmla="*/ 937207 w 1856201"/>
              <a:gd name="connsiteY3" fmla="*/ 236408 h 945633"/>
              <a:gd name="connsiteX4" fmla="*/ 1383385 w 1856201"/>
              <a:gd name="connsiteY4" fmla="*/ 236408 h 945633"/>
              <a:gd name="connsiteX5" fmla="*/ 1383385 w 1856201"/>
              <a:gd name="connsiteY5" fmla="*/ 0 h 945633"/>
              <a:gd name="connsiteX6" fmla="*/ 1856201 w 1856201"/>
              <a:gd name="connsiteY6" fmla="*/ 472817 h 945633"/>
              <a:gd name="connsiteX7" fmla="*/ 1383385 w 1856201"/>
              <a:gd name="connsiteY7" fmla="*/ 945633 h 945633"/>
              <a:gd name="connsiteX8" fmla="*/ 1383385 w 1856201"/>
              <a:gd name="connsiteY8" fmla="*/ 709225 h 945633"/>
              <a:gd name="connsiteX9" fmla="*/ 918995 w 1856201"/>
              <a:gd name="connsiteY9" fmla="*/ 709225 h 945633"/>
              <a:gd name="connsiteX10" fmla="*/ 472817 w 1856201"/>
              <a:gd name="connsiteY10" fmla="*/ 709225 h 945633"/>
              <a:gd name="connsiteX11" fmla="*/ 472817 w 1856201"/>
              <a:gd name="connsiteY11" fmla="*/ 945633 h 945633"/>
              <a:gd name="connsiteX12" fmla="*/ 0 w 1856201"/>
              <a:gd name="connsiteY12" fmla="*/ 472817 h 945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56201" h="945633" fill="none" extrusionOk="0">
                <a:moveTo>
                  <a:pt x="0" y="472817"/>
                </a:moveTo>
                <a:cubicBezTo>
                  <a:pt x="233612" y="265310"/>
                  <a:pt x="289699" y="162859"/>
                  <a:pt x="472817" y="0"/>
                </a:cubicBezTo>
                <a:cubicBezTo>
                  <a:pt x="470385" y="91946"/>
                  <a:pt x="461358" y="174768"/>
                  <a:pt x="472817" y="236408"/>
                </a:cubicBezTo>
                <a:cubicBezTo>
                  <a:pt x="663721" y="254656"/>
                  <a:pt x="776421" y="220600"/>
                  <a:pt x="937207" y="236408"/>
                </a:cubicBezTo>
                <a:cubicBezTo>
                  <a:pt x="1097993" y="252217"/>
                  <a:pt x="1257719" y="220963"/>
                  <a:pt x="1383385" y="236408"/>
                </a:cubicBezTo>
                <a:cubicBezTo>
                  <a:pt x="1375419" y="156112"/>
                  <a:pt x="1387228" y="52614"/>
                  <a:pt x="1383385" y="0"/>
                </a:cubicBezTo>
                <a:cubicBezTo>
                  <a:pt x="1585447" y="218987"/>
                  <a:pt x="1623464" y="250241"/>
                  <a:pt x="1856201" y="472817"/>
                </a:cubicBezTo>
                <a:cubicBezTo>
                  <a:pt x="1733102" y="623696"/>
                  <a:pt x="1597119" y="766758"/>
                  <a:pt x="1383385" y="945633"/>
                </a:cubicBezTo>
                <a:cubicBezTo>
                  <a:pt x="1379560" y="843942"/>
                  <a:pt x="1382760" y="815217"/>
                  <a:pt x="1383385" y="709225"/>
                </a:cubicBezTo>
                <a:cubicBezTo>
                  <a:pt x="1164675" y="701881"/>
                  <a:pt x="1029384" y="726898"/>
                  <a:pt x="918995" y="709225"/>
                </a:cubicBezTo>
                <a:cubicBezTo>
                  <a:pt x="808606" y="691553"/>
                  <a:pt x="603978" y="721611"/>
                  <a:pt x="472817" y="709225"/>
                </a:cubicBezTo>
                <a:cubicBezTo>
                  <a:pt x="477015" y="810154"/>
                  <a:pt x="482380" y="881689"/>
                  <a:pt x="472817" y="945633"/>
                </a:cubicBezTo>
                <a:cubicBezTo>
                  <a:pt x="330391" y="831799"/>
                  <a:pt x="120672" y="566979"/>
                  <a:pt x="0" y="472817"/>
                </a:cubicBezTo>
                <a:close/>
              </a:path>
              <a:path w="1856201" h="945633" stroke="0" extrusionOk="0">
                <a:moveTo>
                  <a:pt x="0" y="472817"/>
                </a:moveTo>
                <a:cubicBezTo>
                  <a:pt x="155024" y="309820"/>
                  <a:pt x="274762" y="209798"/>
                  <a:pt x="472817" y="0"/>
                </a:cubicBezTo>
                <a:cubicBezTo>
                  <a:pt x="466679" y="71268"/>
                  <a:pt x="482670" y="179074"/>
                  <a:pt x="472817" y="236408"/>
                </a:cubicBezTo>
                <a:cubicBezTo>
                  <a:pt x="570252" y="249067"/>
                  <a:pt x="824637" y="259078"/>
                  <a:pt x="928101" y="236408"/>
                </a:cubicBezTo>
                <a:cubicBezTo>
                  <a:pt x="1031565" y="213738"/>
                  <a:pt x="1288809" y="243005"/>
                  <a:pt x="1383385" y="236408"/>
                </a:cubicBezTo>
                <a:cubicBezTo>
                  <a:pt x="1378988" y="131673"/>
                  <a:pt x="1394841" y="82762"/>
                  <a:pt x="1383385" y="0"/>
                </a:cubicBezTo>
                <a:cubicBezTo>
                  <a:pt x="1562298" y="167440"/>
                  <a:pt x="1610856" y="248671"/>
                  <a:pt x="1856201" y="472817"/>
                </a:cubicBezTo>
                <a:cubicBezTo>
                  <a:pt x="1713588" y="649788"/>
                  <a:pt x="1595593" y="699463"/>
                  <a:pt x="1383385" y="945633"/>
                </a:cubicBezTo>
                <a:cubicBezTo>
                  <a:pt x="1392347" y="879044"/>
                  <a:pt x="1375859" y="805977"/>
                  <a:pt x="1383385" y="709225"/>
                </a:cubicBezTo>
                <a:cubicBezTo>
                  <a:pt x="1252081" y="692158"/>
                  <a:pt x="1136505" y="717663"/>
                  <a:pt x="909890" y="709225"/>
                </a:cubicBezTo>
                <a:cubicBezTo>
                  <a:pt x="683276" y="700787"/>
                  <a:pt x="648278" y="725679"/>
                  <a:pt x="472817" y="709225"/>
                </a:cubicBezTo>
                <a:cubicBezTo>
                  <a:pt x="474731" y="762520"/>
                  <a:pt x="469701" y="882206"/>
                  <a:pt x="472817" y="945633"/>
                </a:cubicBezTo>
                <a:cubicBezTo>
                  <a:pt x="364206" y="793381"/>
                  <a:pt x="202575" y="668715"/>
                  <a:pt x="0" y="472817"/>
                </a:cubicBezTo>
                <a:close/>
              </a:path>
            </a:pathLst>
          </a:custGeom>
          <a:solidFill>
            <a:schemeClr val="bg2">
              <a:lumMod val="90000"/>
            </a:schemeClr>
          </a:solidFill>
          <a:ln>
            <a:solidFill>
              <a:schemeClr val="tx1">
                <a:lumMod val="50000"/>
                <a:lumOff val="50000"/>
              </a:schemeClr>
            </a:solidFill>
            <a:extLst>
              <a:ext uri="{C807C97D-BFC1-408E-A445-0C87EB9F89A2}">
                <ask:lineSketchStyleProps xmlns:ask="http://schemas.microsoft.com/office/drawing/2018/sketchyshapes" sd="2466773382">
                  <a:prstGeom prst="leftRightArrow">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dirty="0">
              <a:solidFill>
                <a:schemeClr val="bg2">
                  <a:lumMod val="75000"/>
                </a:schemeClr>
              </a:solidFill>
            </a:endParaRPr>
          </a:p>
        </p:txBody>
      </p:sp>
      <p:sp>
        <p:nvSpPr>
          <p:cNvPr id="13" name="Rektangel 12">
            <a:extLst>
              <a:ext uri="{FF2B5EF4-FFF2-40B4-BE49-F238E27FC236}">
                <a16:creationId xmlns:a16="http://schemas.microsoft.com/office/drawing/2014/main" id="{86E491D2-1718-D9C4-536F-8D9E7B2723A4}"/>
              </a:ext>
            </a:extLst>
          </p:cNvPr>
          <p:cNvSpPr/>
          <p:nvPr/>
        </p:nvSpPr>
        <p:spPr>
          <a:xfrm>
            <a:off x="1003049" y="1971816"/>
            <a:ext cx="4164852" cy="4560750"/>
          </a:xfrm>
          <a:custGeom>
            <a:avLst/>
            <a:gdLst>
              <a:gd name="connsiteX0" fmla="*/ 0 w 4164852"/>
              <a:gd name="connsiteY0" fmla="*/ 0 h 4560750"/>
              <a:gd name="connsiteX1" fmla="*/ 777439 w 4164852"/>
              <a:gd name="connsiteY1" fmla="*/ 0 h 4560750"/>
              <a:gd name="connsiteX2" fmla="*/ 1471581 w 4164852"/>
              <a:gd name="connsiteY2" fmla="*/ 0 h 4560750"/>
              <a:gd name="connsiteX3" fmla="*/ 2124075 w 4164852"/>
              <a:gd name="connsiteY3" fmla="*/ 0 h 4560750"/>
              <a:gd name="connsiteX4" fmla="*/ 2818217 w 4164852"/>
              <a:gd name="connsiteY4" fmla="*/ 0 h 4560750"/>
              <a:gd name="connsiteX5" fmla="*/ 3470710 w 4164852"/>
              <a:gd name="connsiteY5" fmla="*/ 0 h 4560750"/>
              <a:gd name="connsiteX6" fmla="*/ 4164852 w 4164852"/>
              <a:gd name="connsiteY6" fmla="*/ 0 h 4560750"/>
              <a:gd name="connsiteX7" fmla="*/ 4164852 w 4164852"/>
              <a:gd name="connsiteY7" fmla="*/ 742751 h 4560750"/>
              <a:gd name="connsiteX8" fmla="*/ 4164852 w 4164852"/>
              <a:gd name="connsiteY8" fmla="*/ 1303071 h 4560750"/>
              <a:gd name="connsiteX9" fmla="*/ 4164852 w 4164852"/>
              <a:gd name="connsiteY9" fmla="*/ 1909000 h 4560750"/>
              <a:gd name="connsiteX10" fmla="*/ 4164852 w 4164852"/>
              <a:gd name="connsiteY10" fmla="*/ 2469320 h 4560750"/>
              <a:gd name="connsiteX11" fmla="*/ 4164852 w 4164852"/>
              <a:gd name="connsiteY11" fmla="*/ 3029641 h 4560750"/>
              <a:gd name="connsiteX12" fmla="*/ 4164852 w 4164852"/>
              <a:gd name="connsiteY12" fmla="*/ 3772392 h 4560750"/>
              <a:gd name="connsiteX13" fmla="*/ 4164852 w 4164852"/>
              <a:gd name="connsiteY13" fmla="*/ 4560750 h 4560750"/>
              <a:gd name="connsiteX14" fmla="*/ 3387413 w 4164852"/>
              <a:gd name="connsiteY14" fmla="*/ 4560750 h 4560750"/>
              <a:gd name="connsiteX15" fmla="*/ 2693271 w 4164852"/>
              <a:gd name="connsiteY15" fmla="*/ 4560750 h 4560750"/>
              <a:gd name="connsiteX16" fmla="*/ 2040777 w 4164852"/>
              <a:gd name="connsiteY16" fmla="*/ 4560750 h 4560750"/>
              <a:gd name="connsiteX17" fmla="*/ 1471581 w 4164852"/>
              <a:gd name="connsiteY17" fmla="*/ 4560750 h 4560750"/>
              <a:gd name="connsiteX18" fmla="*/ 777439 w 4164852"/>
              <a:gd name="connsiteY18" fmla="*/ 4560750 h 4560750"/>
              <a:gd name="connsiteX19" fmla="*/ 0 w 4164852"/>
              <a:gd name="connsiteY19" fmla="*/ 4560750 h 4560750"/>
              <a:gd name="connsiteX20" fmla="*/ 0 w 4164852"/>
              <a:gd name="connsiteY20" fmla="*/ 4000429 h 4560750"/>
              <a:gd name="connsiteX21" fmla="*/ 0 w 4164852"/>
              <a:gd name="connsiteY21" fmla="*/ 3440109 h 4560750"/>
              <a:gd name="connsiteX22" fmla="*/ 0 w 4164852"/>
              <a:gd name="connsiteY22" fmla="*/ 2697358 h 4560750"/>
              <a:gd name="connsiteX23" fmla="*/ 0 w 4164852"/>
              <a:gd name="connsiteY23" fmla="*/ 2091430 h 4560750"/>
              <a:gd name="connsiteX24" fmla="*/ 0 w 4164852"/>
              <a:gd name="connsiteY24" fmla="*/ 1485501 h 4560750"/>
              <a:gd name="connsiteX25" fmla="*/ 0 w 4164852"/>
              <a:gd name="connsiteY25" fmla="*/ 925181 h 4560750"/>
              <a:gd name="connsiteX26" fmla="*/ 0 w 4164852"/>
              <a:gd name="connsiteY26" fmla="*/ 0 h 4560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164852" h="4560750" extrusionOk="0">
                <a:moveTo>
                  <a:pt x="0" y="0"/>
                </a:moveTo>
                <a:cubicBezTo>
                  <a:pt x="160175" y="-4569"/>
                  <a:pt x="559570" y="-22977"/>
                  <a:pt x="777439" y="0"/>
                </a:cubicBezTo>
                <a:cubicBezTo>
                  <a:pt x="995308" y="22977"/>
                  <a:pt x="1231022" y="28666"/>
                  <a:pt x="1471581" y="0"/>
                </a:cubicBezTo>
                <a:cubicBezTo>
                  <a:pt x="1712140" y="-28666"/>
                  <a:pt x="1798638" y="-2770"/>
                  <a:pt x="2124075" y="0"/>
                </a:cubicBezTo>
                <a:cubicBezTo>
                  <a:pt x="2449512" y="2770"/>
                  <a:pt x="2525131" y="-8550"/>
                  <a:pt x="2818217" y="0"/>
                </a:cubicBezTo>
                <a:cubicBezTo>
                  <a:pt x="3111303" y="8550"/>
                  <a:pt x="3204633" y="18361"/>
                  <a:pt x="3470710" y="0"/>
                </a:cubicBezTo>
                <a:cubicBezTo>
                  <a:pt x="3736787" y="-18361"/>
                  <a:pt x="3917330" y="-12799"/>
                  <a:pt x="4164852" y="0"/>
                </a:cubicBezTo>
                <a:cubicBezTo>
                  <a:pt x="4137747" y="221962"/>
                  <a:pt x="4170840" y="415519"/>
                  <a:pt x="4164852" y="742751"/>
                </a:cubicBezTo>
                <a:cubicBezTo>
                  <a:pt x="4158864" y="1069983"/>
                  <a:pt x="4156868" y="1169834"/>
                  <a:pt x="4164852" y="1303071"/>
                </a:cubicBezTo>
                <a:cubicBezTo>
                  <a:pt x="4172836" y="1436308"/>
                  <a:pt x="4168733" y="1609560"/>
                  <a:pt x="4164852" y="1909000"/>
                </a:cubicBezTo>
                <a:cubicBezTo>
                  <a:pt x="4160971" y="2208440"/>
                  <a:pt x="4186693" y="2219335"/>
                  <a:pt x="4164852" y="2469320"/>
                </a:cubicBezTo>
                <a:cubicBezTo>
                  <a:pt x="4143011" y="2719305"/>
                  <a:pt x="4158025" y="2885383"/>
                  <a:pt x="4164852" y="3029641"/>
                </a:cubicBezTo>
                <a:cubicBezTo>
                  <a:pt x="4171679" y="3173899"/>
                  <a:pt x="4156892" y="3550186"/>
                  <a:pt x="4164852" y="3772392"/>
                </a:cubicBezTo>
                <a:cubicBezTo>
                  <a:pt x="4172812" y="3994598"/>
                  <a:pt x="4204119" y="4317942"/>
                  <a:pt x="4164852" y="4560750"/>
                </a:cubicBezTo>
                <a:cubicBezTo>
                  <a:pt x="3991197" y="4528395"/>
                  <a:pt x="3580628" y="4568851"/>
                  <a:pt x="3387413" y="4560750"/>
                </a:cubicBezTo>
                <a:cubicBezTo>
                  <a:pt x="3194198" y="4552649"/>
                  <a:pt x="2895966" y="4578103"/>
                  <a:pt x="2693271" y="4560750"/>
                </a:cubicBezTo>
                <a:cubicBezTo>
                  <a:pt x="2490576" y="4543397"/>
                  <a:pt x="2346350" y="4572908"/>
                  <a:pt x="2040777" y="4560750"/>
                </a:cubicBezTo>
                <a:cubicBezTo>
                  <a:pt x="1735204" y="4548592"/>
                  <a:pt x="1700585" y="4569395"/>
                  <a:pt x="1471581" y="4560750"/>
                </a:cubicBezTo>
                <a:cubicBezTo>
                  <a:pt x="1242577" y="4552105"/>
                  <a:pt x="1047136" y="4549492"/>
                  <a:pt x="777439" y="4560750"/>
                </a:cubicBezTo>
                <a:cubicBezTo>
                  <a:pt x="507742" y="4572008"/>
                  <a:pt x="327928" y="4541267"/>
                  <a:pt x="0" y="4560750"/>
                </a:cubicBezTo>
                <a:cubicBezTo>
                  <a:pt x="-19412" y="4285141"/>
                  <a:pt x="-8710" y="4268428"/>
                  <a:pt x="0" y="4000429"/>
                </a:cubicBezTo>
                <a:cubicBezTo>
                  <a:pt x="8710" y="3732430"/>
                  <a:pt x="-18788" y="3706776"/>
                  <a:pt x="0" y="3440109"/>
                </a:cubicBezTo>
                <a:cubicBezTo>
                  <a:pt x="18788" y="3173442"/>
                  <a:pt x="5763" y="3057843"/>
                  <a:pt x="0" y="2697358"/>
                </a:cubicBezTo>
                <a:cubicBezTo>
                  <a:pt x="-5763" y="2336873"/>
                  <a:pt x="7160" y="2261875"/>
                  <a:pt x="0" y="2091430"/>
                </a:cubicBezTo>
                <a:cubicBezTo>
                  <a:pt x="-7160" y="1920985"/>
                  <a:pt x="15099" y="1687430"/>
                  <a:pt x="0" y="1485501"/>
                </a:cubicBezTo>
                <a:cubicBezTo>
                  <a:pt x="-15099" y="1283572"/>
                  <a:pt x="-10438" y="1152995"/>
                  <a:pt x="0" y="925181"/>
                </a:cubicBezTo>
                <a:cubicBezTo>
                  <a:pt x="10438" y="697367"/>
                  <a:pt x="18894" y="300828"/>
                  <a:pt x="0" y="0"/>
                </a:cubicBezTo>
                <a:close/>
              </a:path>
            </a:pathLst>
          </a:custGeom>
          <a:noFill/>
          <a:ln w="19050">
            <a:solidFill>
              <a:schemeClr val="tx1"/>
            </a:solidFill>
            <a:extLst>
              <a:ext uri="{C807C97D-BFC1-408E-A445-0C87EB9F89A2}">
                <ask:lineSketchStyleProps xmlns:ask="http://schemas.microsoft.com/office/drawing/2018/sketchyshapes" sd="3507143784">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pPr>
            <a:endParaRPr lang="da-DK" sz="1200" b="1" kern="1200" dirty="0">
              <a:solidFill>
                <a:srgbClr val="000000"/>
              </a:solidFill>
              <a:effectLst/>
              <a:ea typeface="Calibri" panose="020F0502020204030204" pitchFamily="34" charset="0"/>
              <a:cs typeface="Times New Roman" panose="02020603050405020304" pitchFamily="18" charset="0"/>
            </a:endParaRPr>
          </a:p>
          <a:p>
            <a:pPr>
              <a:lnSpc>
                <a:spcPct val="107000"/>
              </a:lnSpc>
              <a:spcAft>
                <a:spcPts val="800"/>
              </a:spcAft>
            </a:pPr>
            <a:endParaRPr lang="da-DK" sz="1200" b="1" dirty="0">
              <a:solidFill>
                <a:srgbClr val="000000"/>
              </a:solidFill>
              <a:ea typeface="Calibri" panose="020F0502020204030204" pitchFamily="34" charset="0"/>
              <a:cs typeface="Times New Roman" panose="02020603050405020304" pitchFamily="18" charset="0"/>
            </a:endParaRPr>
          </a:p>
          <a:p>
            <a:pPr>
              <a:lnSpc>
                <a:spcPct val="107000"/>
              </a:lnSpc>
              <a:spcAft>
                <a:spcPts val="800"/>
              </a:spcAft>
            </a:pPr>
            <a:endParaRPr lang="da-DK" sz="1200" b="1" kern="1200" dirty="0">
              <a:solidFill>
                <a:srgbClr val="000000"/>
              </a:solidFill>
              <a:effectLst/>
              <a:ea typeface="Calibri" panose="020F0502020204030204" pitchFamily="34" charset="0"/>
              <a:cs typeface="Times New Roman" panose="02020603050405020304" pitchFamily="18" charset="0"/>
            </a:endParaRPr>
          </a:p>
          <a:p>
            <a:pPr>
              <a:lnSpc>
                <a:spcPct val="107000"/>
              </a:lnSpc>
              <a:spcAft>
                <a:spcPts val="800"/>
              </a:spcAft>
            </a:pPr>
            <a:endParaRPr lang="da-DK" sz="2800" b="1" kern="1200" dirty="0">
              <a:solidFill>
                <a:srgbClr val="000000"/>
              </a:solidFill>
              <a:effectLst/>
              <a:ea typeface="Calibri" panose="020F0502020204030204" pitchFamily="34" charset="0"/>
              <a:cs typeface="Times New Roman" panose="02020603050405020304" pitchFamily="18" charset="0"/>
            </a:endParaRPr>
          </a:p>
          <a:p>
            <a:pPr>
              <a:lnSpc>
                <a:spcPct val="107000"/>
              </a:lnSpc>
              <a:spcAft>
                <a:spcPts val="800"/>
              </a:spcAft>
            </a:pPr>
            <a:endParaRPr lang="da-DK" sz="2800" b="1" dirty="0">
              <a:solidFill>
                <a:srgbClr val="000000"/>
              </a:solidFill>
              <a:ea typeface="Calibri" panose="020F0502020204030204" pitchFamily="34" charset="0"/>
              <a:cs typeface="Times New Roman" panose="02020603050405020304" pitchFamily="18" charset="0"/>
            </a:endParaRPr>
          </a:p>
          <a:p>
            <a:pPr>
              <a:lnSpc>
                <a:spcPct val="107000"/>
              </a:lnSpc>
              <a:spcAft>
                <a:spcPts val="800"/>
              </a:spcAft>
            </a:pPr>
            <a:endParaRPr lang="da-DK" sz="2800" b="1" kern="1200" dirty="0">
              <a:solidFill>
                <a:srgbClr val="000000"/>
              </a:solidFill>
              <a:effectLst/>
              <a:ea typeface="Calibri" panose="020F0502020204030204" pitchFamily="34" charset="0"/>
              <a:cs typeface="Times New Roman" panose="02020603050405020304" pitchFamily="18" charset="0"/>
            </a:endParaRPr>
          </a:p>
          <a:p>
            <a:pPr>
              <a:lnSpc>
                <a:spcPct val="107000"/>
              </a:lnSpc>
              <a:spcAft>
                <a:spcPts val="800"/>
              </a:spcAft>
            </a:pPr>
            <a:endParaRPr lang="da-DK" sz="2800" b="1" dirty="0">
              <a:solidFill>
                <a:srgbClr val="000000"/>
              </a:solidFill>
              <a:ea typeface="Calibri" panose="020F0502020204030204" pitchFamily="34" charset="0"/>
              <a:cs typeface="Times New Roman" panose="02020603050405020304" pitchFamily="18" charset="0"/>
            </a:endParaRPr>
          </a:p>
          <a:p>
            <a:pPr>
              <a:lnSpc>
                <a:spcPct val="107000"/>
              </a:lnSpc>
              <a:spcAft>
                <a:spcPts val="800"/>
              </a:spcAft>
            </a:pPr>
            <a:r>
              <a:rPr lang="da-DK" sz="2800" b="1" kern="1200" dirty="0">
                <a:solidFill>
                  <a:srgbClr val="000000"/>
                </a:solidFill>
                <a:effectLst/>
                <a:ea typeface="Calibri" panose="020F0502020204030204" pitchFamily="34" charset="0"/>
                <a:cs typeface="Times New Roman" panose="02020603050405020304" pitchFamily="18" charset="0"/>
              </a:rPr>
              <a:t>Disse udfordringer med mellemformer/deltagelses-muligheder er vi ikke i mål med endnu</a:t>
            </a:r>
            <a:endParaRPr lang="da-DK" sz="2400" dirty="0">
              <a:effectLst/>
              <a:ea typeface="Calibri" panose="020F0502020204030204" pitchFamily="34" charset="0"/>
              <a:cs typeface="Times New Roman" panose="02020603050405020304" pitchFamily="18" charset="0"/>
            </a:endParaRPr>
          </a:p>
          <a:p>
            <a:pPr>
              <a:lnSpc>
                <a:spcPct val="107000"/>
              </a:lnSpc>
              <a:spcAft>
                <a:spcPts val="800"/>
              </a:spcAft>
            </a:pPr>
            <a:r>
              <a:rPr lang="da-DK" sz="2800" b="1" kern="1200" dirty="0">
                <a:solidFill>
                  <a:srgbClr val="000000"/>
                </a:solidFill>
                <a:effectLst/>
                <a:ea typeface="Calibri" panose="020F0502020204030204" pitchFamily="34" charset="0"/>
                <a:cs typeface="Times New Roman" panose="02020603050405020304" pitchFamily="18" charset="0"/>
              </a:rPr>
              <a:t>Opmærksomhedspunkter, jeg har fået øje på:</a:t>
            </a:r>
            <a:endParaRPr lang="da-DK" sz="2400" dirty="0">
              <a:effectLst/>
              <a:ea typeface="Calibri" panose="020F0502020204030204" pitchFamily="34" charset="0"/>
              <a:cs typeface="Times New Roman" panose="02020603050405020304" pitchFamily="18" charset="0"/>
            </a:endParaRPr>
          </a:p>
          <a:p>
            <a:pPr>
              <a:lnSpc>
                <a:spcPct val="107000"/>
              </a:lnSpc>
              <a:spcAft>
                <a:spcPts val="800"/>
              </a:spcAft>
            </a:pPr>
            <a:r>
              <a:rPr lang="da-DK" sz="1200" b="1" kern="1200" dirty="0">
                <a:solidFill>
                  <a:srgbClr val="000000"/>
                </a:solidFill>
                <a:effectLst/>
                <a:ea typeface="Calibri" panose="020F0502020204030204" pitchFamily="34" charset="0"/>
                <a:cs typeface="Times New Roman" panose="02020603050405020304" pitchFamily="18" charset="0"/>
              </a:rPr>
              <a:t> </a:t>
            </a:r>
            <a:endParaRPr lang="da-DK" sz="1100" dirty="0">
              <a:effectLst/>
              <a:ea typeface="Calibri" panose="020F0502020204030204" pitchFamily="34" charset="0"/>
              <a:cs typeface="Times New Roman" panose="02020603050405020304" pitchFamily="18" charset="0"/>
            </a:endParaRPr>
          </a:p>
          <a:p>
            <a:pPr>
              <a:lnSpc>
                <a:spcPct val="107000"/>
              </a:lnSpc>
              <a:spcAft>
                <a:spcPts val="800"/>
              </a:spcAft>
            </a:pPr>
            <a:r>
              <a:rPr lang="da-DK" sz="1200" b="1" kern="1200" dirty="0">
                <a:solidFill>
                  <a:srgbClr val="000000"/>
                </a:solidFill>
                <a:effectLst/>
                <a:ea typeface="Calibri" panose="020F0502020204030204" pitchFamily="34" charset="0"/>
                <a:cs typeface="Times New Roman" panose="02020603050405020304" pitchFamily="18" charset="0"/>
              </a:rPr>
              <a:t> </a:t>
            </a:r>
            <a:endParaRPr lang="da-DK" sz="1100" dirty="0">
              <a:effectLst/>
              <a:ea typeface="Calibri" panose="020F0502020204030204" pitchFamily="34" charset="0"/>
              <a:cs typeface="Times New Roman" panose="02020603050405020304" pitchFamily="18" charset="0"/>
            </a:endParaRPr>
          </a:p>
          <a:p>
            <a:pPr>
              <a:lnSpc>
                <a:spcPct val="107000"/>
              </a:lnSpc>
              <a:spcAft>
                <a:spcPts val="800"/>
              </a:spcAft>
            </a:pPr>
            <a:r>
              <a:rPr lang="da-DK" sz="1200" b="1" kern="1200" dirty="0">
                <a:solidFill>
                  <a:srgbClr val="000000"/>
                </a:solidFill>
                <a:effectLst/>
                <a:ea typeface="Calibri" panose="020F0502020204030204" pitchFamily="34" charset="0"/>
                <a:cs typeface="Times New Roman" panose="02020603050405020304" pitchFamily="18" charset="0"/>
              </a:rPr>
              <a:t> </a:t>
            </a:r>
            <a:endParaRPr lang="da-DK" sz="1100" dirty="0">
              <a:effectLst/>
              <a:ea typeface="Calibri" panose="020F0502020204030204" pitchFamily="34" charset="0"/>
              <a:cs typeface="Times New Roman" panose="02020603050405020304" pitchFamily="18" charset="0"/>
            </a:endParaRPr>
          </a:p>
          <a:p>
            <a:pPr>
              <a:lnSpc>
                <a:spcPct val="107000"/>
              </a:lnSpc>
              <a:spcAft>
                <a:spcPts val="800"/>
              </a:spcAft>
            </a:pPr>
            <a:r>
              <a:rPr lang="da-DK" sz="1200" b="1" kern="1200" dirty="0">
                <a:solidFill>
                  <a:srgbClr val="000000"/>
                </a:solidFill>
                <a:effectLst/>
                <a:ea typeface="Calibri" panose="020F0502020204030204" pitchFamily="34" charset="0"/>
                <a:cs typeface="Times New Roman" panose="02020603050405020304" pitchFamily="18" charset="0"/>
              </a:rPr>
              <a:t> </a:t>
            </a:r>
            <a:endParaRPr lang="da-DK" sz="1100" dirty="0">
              <a:effectLst/>
              <a:ea typeface="Calibri" panose="020F0502020204030204" pitchFamily="34" charset="0"/>
              <a:cs typeface="Times New Roman" panose="02020603050405020304" pitchFamily="18" charset="0"/>
            </a:endParaRPr>
          </a:p>
          <a:p>
            <a:pPr>
              <a:lnSpc>
                <a:spcPct val="107000"/>
              </a:lnSpc>
              <a:spcAft>
                <a:spcPts val="800"/>
              </a:spcAft>
            </a:pPr>
            <a:r>
              <a:rPr lang="da-DK" sz="1200" b="1" kern="1200" dirty="0">
                <a:solidFill>
                  <a:srgbClr val="000000"/>
                </a:solidFill>
                <a:effectLst/>
                <a:ea typeface="Calibri" panose="020F0502020204030204" pitchFamily="34" charset="0"/>
                <a:cs typeface="Times New Roman" panose="02020603050405020304" pitchFamily="18" charset="0"/>
              </a:rPr>
              <a:t> </a:t>
            </a:r>
            <a:endParaRPr lang="da-DK" sz="1100" dirty="0">
              <a:effectLst/>
              <a:ea typeface="Calibri" panose="020F0502020204030204" pitchFamily="34" charset="0"/>
              <a:cs typeface="Times New Roman" panose="02020603050405020304" pitchFamily="18" charset="0"/>
            </a:endParaRPr>
          </a:p>
          <a:p>
            <a:pPr>
              <a:lnSpc>
                <a:spcPct val="107000"/>
              </a:lnSpc>
              <a:spcAft>
                <a:spcPts val="800"/>
              </a:spcAft>
            </a:pPr>
            <a:r>
              <a:rPr lang="da-DK" sz="1100" dirty="0">
                <a:effectLst/>
                <a:ea typeface="Calibri" panose="020F0502020204030204" pitchFamily="34" charset="0"/>
                <a:cs typeface="Times New Roman" panose="02020603050405020304" pitchFamily="18" charset="0"/>
              </a:rPr>
              <a:t> </a:t>
            </a:r>
          </a:p>
          <a:p>
            <a:pPr>
              <a:lnSpc>
                <a:spcPct val="107000"/>
              </a:lnSpc>
              <a:spcAft>
                <a:spcPts val="800"/>
              </a:spcAft>
            </a:pPr>
            <a:r>
              <a:rPr lang="da-DK" sz="1100" dirty="0">
                <a:effectLst/>
                <a:ea typeface="Calibri" panose="020F0502020204030204" pitchFamily="34" charset="0"/>
                <a:cs typeface="Times New Roman" panose="02020603050405020304" pitchFamily="18" charset="0"/>
              </a:rPr>
              <a:t> </a:t>
            </a:r>
          </a:p>
          <a:p>
            <a:pPr>
              <a:lnSpc>
                <a:spcPct val="107000"/>
              </a:lnSpc>
              <a:spcAft>
                <a:spcPts val="800"/>
              </a:spcAft>
            </a:pPr>
            <a:r>
              <a:rPr lang="da-DK" sz="1100" dirty="0">
                <a:effectLst/>
                <a:ea typeface="Calibri" panose="020F0502020204030204" pitchFamily="34" charset="0"/>
                <a:cs typeface="Times New Roman" panose="02020603050405020304" pitchFamily="18" charset="0"/>
              </a:rPr>
              <a:t> </a:t>
            </a:r>
          </a:p>
          <a:p>
            <a:pPr>
              <a:lnSpc>
                <a:spcPct val="107000"/>
              </a:lnSpc>
              <a:spcAft>
                <a:spcPts val="800"/>
              </a:spcAft>
            </a:pPr>
            <a:r>
              <a:rPr lang="da-DK" sz="1100" dirty="0">
                <a:effectLst/>
                <a:ea typeface="Calibri" panose="020F0502020204030204" pitchFamily="34" charset="0"/>
                <a:cs typeface="Times New Roman" panose="02020603050405020304" pitchFamily="18" charset="0"/>
              </a:rPr>
              <a:t> </a:t>
            </a:r>
          </a:p>
          <a:p>
            <a:pPr>
              <a:lnSpc>
                <a:spcPct val="107000"/>
              </a:lnSpc>
              <a:spcAft>
                <a:spcPts val="800"/>
              </a:spcAft>
            </a:pPr>
            <a:r>
              <a:rPr lang="da-DK" sz="1100" dirty="0">
                <a:effectLst/>
                <a:ea typeface="Calibri" panose="020F0502020204030204" pitchFamily="34" charset="0"/>
                <a:cs typeface="Times New Roman" panose="02020603050405020304" pitchFamily="18" charset="0"/>
              </a:rPr>
              <a:t> </a:t>
            </a:r>
          </a:p>
          <a:p>
            <a:pPr>
              <a:lnSpc>
                <a:spcPct val="107000"/>
              </a:lnSpc>
              <a:spcAft>
                <a:spcPts val="800"/>
              </a:spcAft>
            </a:pPr>
            <a:r>
              <a:rPr lang="da-DK" sz="1100" dirty="0">
                <a:effectLst/>
                <a:ea typeface="Calibri" panose="020F0502020204030204" pitchFamily="34" charset="0"/>
                <a:cs typeface="Times New Roman" panose="02020603050405020304" pitchFamily="18" charset="0"/>
              </a:rPr>
              <a:t> </a:t>
            </a:r>
          </a:p>
          <a:p>
            <a:pPr>
              <a:lnSpc>
                <a:spcPct val="107000"/>
              </a:lnSpc>
              <a:spcAft>
                <a:spcPts val="800"/>
              </a:spcAft>
            </a:pPr>
            <a:r>
              <a:rPr lang="da-DK" sz="1100" dirty="0">
                <a:effectLst/>
                <a:ea typeface="Calibri" panose="020F0502020204030204" pitchFamily="34" charset="0"/>
                <a:cs typeface="Times New Roman" panose="02020603050405020304" pitchFamily="18" charset="0"/>
              </a:rPr>
              <a:t> </a:t>
            </a:r>
          </a:p>
          <a:p>
            <a:pPr>
              <a:lnSpc>
                <a:spcPct val="107000"/>
              </a:lnSpc>
              <a:spcAft>
                <a:spcPts val="800"/>
              </a:spcAft>
            </a:pPr>
            <a:r>
              <a:rPr lang="da-DK" sz="1100" dirty="0">
                <a:effectLst/>
                <a:ea typeface="Calibri" panose="020F0502020204030204" pitchFamily="34" charset="0"/>
                <a:cs typeface="Times New Roman" panose="02020603050405020304" pitchFamily="18" charset="0"/>
              </a:rPr>
              <a:t> </a:t>
            </a:r>
          </a:p>
          <a:p>
            <a:pPr>
              <a:lnSpc>
                <a:spcPct val="107000"/>
              </a:lnSpc>
              <a:spcAft>
                <a:spcPts val="800"/>
              </a:spcAft>
            </a:pPr>
            <a:r>
              <a:rPr lang="da-DK" sz="1100" dirty="0">
                <a:effectLst/>
                <a:ea typeface="Calibri" panose="020F0502020204030204" pitchFamily="34" charset="0"/>
                <a:cs typeface="Times New Roman" panose="02020603050405020304" pitchFamily="18" charset="0"/>
              </a:rPr>
              <a:t> </a:t>
            </a:r>
          </a:p>
          <a:p>
            <a:pPr>
              <a:lnSpc>
                <a:spcPct val="107000"/>
              </a:lnSpc>
              <a:spcAft>
                <a:spcPts val="800"/>
              </a:spcAft>
            </a:pPr>
            <a:r>
              <a:rPr lang="da-DK" sz="1100" dirty="0">
                <a:effectLst/>
                <a:ea typeface="Calibri" panose="020F0502020204030204" pitchFamily="34" charset="0"/>
                <a:cs typeface="Times New Roman" panose="02020603050405020304" pitchFamily="18" charset="0"/>
              </a:rPr>
              <a:t>&lt;&lt;&lt;&lt;&lt;&lt;&lt;&lt;&lt;&lt;&lt;&lt;&lt;&lt;&lt;&lt;&lt;&lt;&lt;&lt;&lt;&lt;&lt;&lt;&lt;&lt;&lt;&lt;&lt;&lt;&lt;&lt;&lt;&lt;&lt;&lt;&lt;&lt;&lt;&lt;&lt;&lt;&lt;&lt;&lt;&lt;&lt;&lt;&lt;&lt;&lt;&lt;&lt;&lt;&lt;&lt;&lt;&lt; </a:t>
            </a:r>
          </a:p>
        </p:txBody>
      </p:sp>
      <p:pic>
        <p:nvPicPr>
          <p:cNvPr id="15" name="Billede 14" descr="Et billede, der indeholder tekst, skærmbillede, diagram, Rektangel&#10;&#10;Automatisk genereret beskrivelse">
            <a:extLst>
              <a:ext uri="{FF2B5EF4-FFF2-40B4-BE49-F238E27FC236}">
                <a16:creationId xmlns:a16="http://schemas.microsoft.com/office/drawing/2014/main" id="{38A8E21E-A929-471F-2F57-526A7DE8E6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843" y="0"/>
            <a:ext cx="10572108" cy="737724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83393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xit" presetSubtype="0" fill="hold" nodeType="clickEffect">
                                  <p:stCondLst>
                                    <p:cond delay="0"/>
                                  </p:stCondLst>
                                  <p:childTnLst>
                                    <p:animScale>
                                      <p:cBhvr>
                                        <p:cTn id="6" dur="1000" accel="50000">
                                          <p:stCondLst>
                                            <p:cond delay="0"/>
                                          </p:stCondLst>
                                        </p:cTn>
                                        <p:tgtEl>
                                          <p:spTgt spid="15"/>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7" dur="1000" accel="50000">
                                          <p:stCondLst>
                                            <p:cond delay="0"/>
                                          </p:stCondLst>
                                        </p:cTn>
                                        <p:tgtEl>
                                          <p:spTgt spid="15"/>
                                        </p:tgtEl>
                                        <p:attrNameLst>
                                          <p:attrName>ppt_x</p:attrName>
                                          <p:attrName>ppt_y</p:attrName>
                                        </p:attrNameLst>
                                      </p:cBhvr>
                                    </p:animMotion>
                                    <p:animEffect transition="out" filter="fade">
                                      <p:cBhvr>
                                        <p:cTn id="8" dur="1000"/>
                                        <p:tgtEl>
                                          <p:spTgt spid="15"/>
                                        </p:tgtEl>
                                      </p:cBhvr>
                                    </p:animEffect>
                                    <p:set>
                                      <p:cBhvr>
                                        <p:cTn id="9" dur="1" fill="hold">
                                          <p:stCondLst>
                                            <p:cond delay="9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70AA8E-C25D-7644-7F5C-920DE8FDAE9D}"/>
              </a:ext>
            </a:extLst>
          </p:cNvPr>
          <p:cNvSpPr>
            <a:spLocks noGrp="1"/>
          </p:cNvSpPr>
          <p:nvPr>
            <p:ph type="title"/>
          </p:nvPr>
        </p:nvSpPr>
        <p:spPr/>
        <p:txBody>
          <a:bodyPr/>
          <a:lstStyle/>
          <a:p>
            <a:r>
              <a:rPr lang="da-DK" dirty="0"/>
              <a:t>TOVHOLDER FACILITERER PROCES</a:t>
            </a:r>
          </a:p>
        </p:txBody>
      </p:sp>
      <p:sp>
        <p:nvSpPr>
          <p:cNvPr id="3" name="Pladsholder til indhold 2">
            <a:extLst>
              <a:ext uri="{FF2B5EF4-FFF2-40B4-BE49-F238E27FC236}">
                <a16:creationId xmlns:a16="http://schemas.microsoft.com/office/drawing/2014/main" id="{D7DFE415-4A5E-8916-3D2C-5DA78B87057F}"/>
              </a:ext>
            </a:extLst>
          </p:cNvPr>
          <p:cNvSpPr>
            <a:spLocks noGrp="1"/>
          </p:cNvSpPr>
          <p:nvPr>
            <p:ph idx="1"/>
          </p:nvPr>
        </p:nvSpPr>
        <p:spPr>
          <a:xfrm>
            <a:off x="1479478" y="2251479"/>
            <a:ext cx="9720072" cy="4231513"/>
          </a:xfrm>
        </p:spPr>
        <p:txBody>
          <a:bodyPr>
            <a:normAutofit fontScale="92500" lnSpcReduction="10000"/>
          </a:bodyPr>
          <a:lstStyle/>
          <a:p>
            <a:pPr marL="0" indent="0" defTabSz="1260000">
              <a:buNone/>
            </a:pPr>
            <a:r>
              <a:rPr lang="da-DK" sz="2400" dirty="0"/>
              <a:t>En fokusperson udvælges</a:t>
            </a:r>
          </a:p>
          <a:p>
            <a:pPr marL="0" indent="0" defTabSz="1260000">
              <a:buSzPct val="98000"/>
              <a:buNone/>
            </a:pPr>
            <a:r>
              <a:rPr lang="da-DK" sz="2400" dirty="0"/>
              <a:t>Fokuspersonen fortæller om udfordringer og ønsker til udvikling</a:t>
            </a:r>
          </a:p>
          <a:p>
            <a:pPr marL="0" indent="0" defTabSz="1260000">
              <a:buSzPct val="98000"/>
              <a:buNone/>
            </a:pPr>
            <a:r>
              <a:rPr lang="da-DK" sz="2400" dirty="0"/>
              <a:t>Individuelt og i stilhed skriver alle gode råd, opmærksomhedspunkter eller handlemuligheder, der kan være bud på skridt at gå, for at det ønskede kan opnås. Hvert udsagn skrives på selvstændig post it</a:t>
            </a:r>
          </a:p>
          <a:p>
            <a:pPr marL="0" indent="0" defTabSz="1260000">
              <a:buSzPct val="98000"/>
              <a:buNone/>
            </a:pPr>
            <a:r>
              <a:rPr lang="da-DK" sz="2400" dirty="0"/>
              <a:t>Del og drøft jeres post </a:t>
            </a:r>
            <a:r>
              <a:rPr lang="da-DK" sz="2400" dirty="0" err="1"/>
              <a:t>its</a:t>
            </a:r>
            <a:r>
              <a:rPr lang="da-DK" sz="2400" dirty="0"/>
              <a:t> med fokus på handlemuligheder og ledelsesmæssige opmærksomheder i processen</a:t>
            </a:r>
          </a:p>
          <a:p>
            <a:pPr marL="0" indent="0" defTabSz="1260000">
              <a:buSzPct val="98000"/>
              <a:buNone/>
            </a:pPr>
            <a:r>
              <a:rPr lang="da-DK" sz="2400" dirty="0"/>
              <a:t>Fokuspersonen udvælger (om muligt 😉) tre skridt/handlinger/opmærksomhedspunkter, som kan tages med i det videre arbejde. Disse post </a:t>
            </a:r>
            <a:r>
              <a:rPr lang="da-DK" sz="2400" dirty="0" err="1"/>
              <a:t>its</a:t>
            </a:r>
            <a:r>
              <a:rPr lang="da-DK" sz="2400" dirty="0"/>
              <a:t> placerer fokuspersonen på sit arbejdsark</a:t>
            </a:r>
          </a:p>
          <a:p>
            <a:pPr marL="0" indent="0" defTabSz="1260000">
              <a:buSzPct val="98000"/>
              <a:buNone/>
            </a:pPr>
            <a:r>
              <a:rPr lang="da-DK" sz="2400" dirty="0"/>
              <a:t>Processen gentages med en ny fokusperson</a:t>
            </a:r>
          </a:p>
        </p:txBody>
      </p:sp>
      <p:sp>
        <p:nvSpPr>
          <p:cNvPr id="6" name="Ellipse 5">
            <a:extLst>
              <a:ext uri="{FF2B5EF4-FFF2-40B4-BE49-F238E27FC236}">
                <a16:creationId xmlns:a16="http://schemas.microsoft.com/office/drawing/2014/main" id="{9797A9B0-DD62-F06F-15D5-919C6E687B37}"/>
              </a:ext>
            </a:extLst>
          </p:cNvPr>
          <p:cNvSpPr/>
          <p:nvPr/>
        </p:nvSpPr>
        <p:spPr>
          <a:xfrm>
            <a:off x="1171254" y="2332234"/>
            <a:ext cx="154112" cy="143838"/>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Ellipse 6">
            <a:extLst>
              <a:ext uri="{FF2B5EF4-FFF2-40B4-BE49-F238E27FC236}">
                <a16:creationId xmlns:a16="http://schemas.microsoft.com/office/drawing/2014/main" id="{14B10EDD-2F63-ADCA-BEBB-35745CBCAF68}"/>
              </a:ext>
            </a:extLst>
          </p:cNvPr>
          <p:cNvSpPr/>
          <p:nvPr/>
        </p:nvSpPr>
        <p:spPr>
          <a:xfrm>
            <a:off x="1171254" y="2774844"/>
            <a:ext cx="154112" cy="143838"/>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Ellipse 7">
            <a:extLst>
              <a:ext uri="{FF2B5EF4-FFF2-40B4-BE49-F238E27FC236}">
                <a16:creationId xmlns:a16="http://schemas.microsoft.com/office/drawing/2014/main" id="{DE4B8595-9348-D2BA-60AB-A7078B574BEC}"/>
              </a:ext>
            </a:extLst>
          </p:cNvPr>
          <p:cNvSpPr/>
          <p:nvPr/>
        </p:nvSpPr>
        <p:spPr>
          <a:xfrm>
            <a:off x="1171254" y="3208003"/>
            <a:ext cx="154112" cy="143838"/>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Ellipse 8">
            <a:extLst>
              <a:ext uri="{FF2B5EF4-FFF2-40B4-BE49-F238E27FC236}">
                <a16:creationId xmlns:a16="http://schemas.microsoft.com/office/drawing/2014/main" id="{02132C70-2601-8517-E914-A0055C6D2148}"/>
              </a:ext>
            </a:extLst>
          </p:cNvPr>
          <p:cNvSpPr/>
          <p:nvPr/>
        </p:nvSpPr>
        <p:spPr>
          <a:xfrm>
            <a:off x="1171254" y="4226786"/>
            <a:ext cx="154112" cy="143838"/>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E0FE7D87-D51D-2842-FA8E-F566476D4B7D}"/>
              </a:ext>
            </a:extLst>
          </p:cNvPr>
          <p:cNvSpPr/>
          <p:nvPr/>
        </p:nvSpPr>
        <p:spPr>
          <a:xfrm>
            <a:off x="1171254" y="4936524"/>
            <a:ext cx="154112" cy="143838"/>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Ellipse 10">
            <a:extLst>
              <a:ext uri="{FF2B5EF4-FFF2-40B4-BE49-F238E27FC236}">
                <a16:creationId xmlns:a16="http://schemas.microsoft.com/office/drawing/2014/main" id="{89CAB0EE-6574-CCCF-4B5A-C1EB83967D5C}"/>
              </a:ext>
            </a:extLst>
          </p:cNvPr>
          <p:cNvSpPr/>
          <p:nvPr/>
        </p:nvSpPr>
        <p:spPr>
          <a:xfrm>
            <a:off x="1171254" y="5927673"/>
            <a:ext cx="154112" cy="143838"/>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2" name="Rektangel: foldet hjørne 11">
            <a:extLst>
              <a:ext uri="{FF2B5EF4-FFF2-40B4-BE49-F238E27FC236}">
                <a16:creationId xmlns:a16="http://schemas.microsoft.com/office/drawing/2014/main" id="{8F463CF4-F06E-2799-ABD7-51B8878F2E49}"/>
              </a:ext>
            </a:extLst>
          </p:cNvPr>
          <p:cNvSpPr/>
          <p:nvPr/>
        </p:nvSpPr>
        <p:spPr>
          <a:xfrm>
            <a:off x="10284329" y="1551527"/>
            <a:ext cx="1375092" cy="1367155"/>
          </a:xfrm>
          <a:custGeom>
            <a:avLst/>
            <a:gdLst>
              <a:gd name="connsiteX0" fmla="*/ 0 w 1375092"/>
              <a:gd name="connsiteY0" fmla="*/ 0 h 1367155"/>
              <a:gd name="connsiteX1" fmla="*/ 673795 w 1375092"/>
              <a:gd name="connsiteY1" fmla="*/ 0 h 1367155"/>
              <a:gd name="connsiteX2" fmla="*/ 1375092 w 1375092"/>
              <a:gd name="connsiteY2" fmla="*/ 0 h 1367155"/>
              <a:gd name="connsiteX3" fmla="*/ 1375092 w 1375092"/>
              <a:gd name="connsiteY3" fmla="*/ 546860 h 1367155"/>
              <a:gd name="connsiteX4" fmla="*/ 1375092 w 1375092"/>
              <a:gd name="connsiteY4" fmla="*/ 1139291 h 1367155"/>
              <a:gd name="connsiteX5" fmla="*/ 1147228 w 1375092"/>
              <a:gd name="connsiteY5" fmla="*/ 1367155 h 1367155"/>
              <a:gd name="connsiteX6" fmla="*/ 596559 w 1375092"/>
              <a:gd name="connsiteY6" fmla="*/ 1367155 h 1367155"/>
              <a:gd name="connsiteX7" fmla="*/ 0 w 1375092"/>
              <a:gd name="connsiteY7" fmla="*/ 1367155 h 1367155"/>
              <a:gd name="connsiteX8" fmla="*/ 0 w 1375092"/>
              <a:gd name="connsiteY8" fmla="*/ 656234 h 1367155"/>
              <a:gd name="connsiteX9" fmla="*/ 0 w 1375092"/>
              <a:gd name="connsiteY9" fmla="*/ 0 h 1367155"/>
              <a:gd name="connsiteX0" fmla="*/ 1147228 w 1375092"/>
              <a:gd name="connsiteY0" fmla="*/ 1367155 h 1367155"/>
              <a:gd name="connsiteX1" fmla="*/ 1192801 w 1375092"/>
              <a:gd name="connsiteY1" fmla="*/ 1184864 h 1367155"/>
              <a:gd name="connsiteX2" fmla="*/ 1375092 w 1375092"/>
              <a:gd name="connsiteY2" fmla="*/ 1139291 h 1367155"/>
              <a:gd name="connsiteX3" fmla="*/ 1147228 w 1375092"/>
              <a:gd name="connsiteY3" fmla="*/ 1367155 h 1367155"/>
              <a:gd name="connsiteX0" fmla="*/ 1147228 w 1375092"/>
              <a:gd name="connsiteY0" fmla="*/ 1367155 h 1367155"/>
              <a:gd name="connsiteX1" fmla="*/ 1192801 w 1375092"/>
              <a:gd name="connsiteY1" fmla="*/ 1184864 h 1367155"/>
              <a:gd name="connsiteX2" fmla="*/ 1375092 w 1375092"/>
              <a:gd name="connsiteY2" fmla="*/ 1139291 h 1367155"/>
              <a:gd name="connsiteX3" fmla="*/ 1147228 w 1375092"/>
              <a:gd name="connsiteY3" fmla="*/ 1367155 h 1367155"/>
              <a:gd name="connsiteX4" fmla="*/ 596559 w 1375092"/>
              <a:gd name="connsiteY4" fmla="*/ 1367155 h 1367155"/>
              <a:gd name="connsiteX5" fmla="*/ 0 w 1375092"/>
              <a:gd name="connsiteY5" fmla="*/ 1367155 h 1367155"/>
              <a:gd name="connsiteX6" fmla="*/ 0 w 1375092"/>
              <a:gd name="connsiteY6" fmla="*/ 669906 h 1367155"/>
              <a:gd name="connsiteX7" fmla="*/ 0 w 1375092"/>
              <a:gd name="connsiteY7" fmla="*/ 0 h 1367155"/>
              <a:gd name="connsiteX8" fmla="*/ 701297 w 1375092"/>
              <a:gd name="connsiteY8" fmla="*/ 0 h 1367155"/>
              <a:gd name="connsiteX9" fmla="*/ 1375092 w 1375092"/>
              <a:gd name="connsiteY9" fmla="*/ 0 h 1367155"/>
              <a:gd name="connsiteX10" fmla="*/ 1375092 w 1375092"/>
              <a:gd name="connsiteY10" fmla="*/ 546860 h 1367155"/>
              <a:gd name="connsiteX11" fmla="*/ 1375092 w 1375092"/>
              <a:gd name="connsiteY11" fmla="*/ 1139291 h 1367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5092" h="1367155" stroke="0" extrusionOk="0">
                <a:moveTo>
                  <a:pt x="0" y="0"/>
                </a:moveTo>
                <a:cubicBezTo>
                  <a:pt x="164787" y="20895"/>
                  <a:pt x="438228" y="14982"/>
                  <a:pt x="673795" y="0"/>
                </a:cubicBezTo>
                <a:cubicBezTo>
                  <a:pt x="909363" y="-14982"/>
                  <a:pt x="1130076" y="-30584"/>
                  <a:pt x="1375092" y="0"/>
                </a:cubicBezTo>
                <a:cubicBezTo>
                  <a:pt x="1386265" y="167723"/>
                  <a:pt x="1348999" y="303863"/>
                  <a:pt x="1375092" y="546860"/>
                </a:cubicBezTo>
                <a:cubicBezTo>
                  <a:pt x="1401185" y="789857"/>
                  <a:pt x="1374052" y="976987"/>
                  <a:pt x="1375092" y="1139291"/>
                </a:cubicBezTo>
                <a:cubicBezTo>
                  <a:pt x="1274604" y="1252905"/>
                  <a:pt x="1231981" y="1294557"/>
                  <a:pt x="1147228" y="1367155"/>
                </a:cubicBezTo>
                <a:cubicBezTo>
                  <a:pt x="975059" y="1366301"/>
                  <a:pt x="801072" y="1356532"/>
                  <a:pt x="596559" y="1367155"/>
                </a:cubicBezTo>
                <a:cubicBezTo>
                  <a:pt x="392046" y="1377778"/>
                  <a:pt x="282483" y="1366446"/>
                  <a:pt x="0" y="1367155"/>
                </a:cubicBezTo>
                <a:cubicBezTo>
                  <a:pt x="25514" y="1098152"/>
                  <a:pt x="-3825" y="1007365"/>
                  <a:pt x="0" y="656234"/>
                </a:cubicBezTo>
                <a:cubicBezTo>
                  <a:pt x="3825" y="305103"/>
                  <a:pt x="-4974" y="260315"/>
                  <a:pt x="0" y="0"/>
                </a:cubicBezTo>
                <a:close/>
              </a:path>
              <a:path w="1375092" h="1367155" fill="darkenLess" stroke="0" extrusionOk="0">
                <a:moveTo>
                  <a:pt x="1147228" y="1367155"/>
                </a:moveTo>
                <a:cubicBezTo>
                  <a:pt x="1164647" y="1278264"/>
                  <a:pt x="1167485" y="1261943"/>
                  <a:pt x="1192801" y="1184864"/>
                </a:cubicBezTo>
                <a:cubicBezTo>
                  <a:pt x="1266986" y="1168498"/>
                  <a:pt x="1339737" y="1155367"/>
                  <a:pt x="1375092" y="1139291"/>
                </a:cubicBezTo>
                <a:cubicBezTo>
                  <a:pt x="1292295" y="1223277"/>
                  <a:pt x="1192965" y="1310098"/>
                  <a:pt x="1147228" y="1367155"/>
                </a:cubicBezTo>
                <a:close/>
              </a:path>
              <a:path w="1375092" h="1367155" fill="none" extrusionOk="0">
                <a:moveTo>
                  <a:pt x="1147228" y="1367155"/>
                </a:moveTo>
                <a:cubicBezTo>
                  <a:pt x="1167460" y="1297913"/>
                  <a:pt x="1178633" y="1261415"/>
                  <a:pt x="1192801" y="1184864"/>
                </a:cubicBezTo>
                <a:cubicBezTo>
                  <a:pt x="1275796" y="1165742"/>
                  <a:pt x="1315382" y="1146909"/>
                  <a:pt x="1375092" y="1139291"/>
                </a:cubicBezTo>
                <a:cubicBezTo>
                  <a:pt x="1304022" y="1223543"/>
                  <a:pt x="1234149" y="1264219"/>
                  <a:pt x="1147228" y="1367155"/>
                </a:cubicBezTo>
                <a:cubicBezTo>
                  <a:pt x="914698" y="1352015"/>
                  <a:pt x="743225" y="1345234"/>
                  <a:pt x="596559" y="1367155"/>
                </a:cubicBezTo>
                <a:cubicBezTo>
                  <a:pt x="449893" y="1389076"/>
                  <a:pt x="172385" y="1338038"/>
                  <a:pt x="0" y="1367155"/>
                </a:cubicBezTo>
                <a:cubicBezTo>
                  <a:pt x="-17402" y="1105420"/>
                  <a:pt x="-17672" y="1010201"/>
                  <a:pt x="0" y="669906"/>
                </a:cubicBezTo>
                <a:cubicBezTo>
                  <a:pt x="17672" y="329611"/>
                  <a:pt x="10244" y="322530"/>
                  <a:pt x="0" y="0"/>
                </a:cubicBezTo>
                <a:cubicBezTo>
                  <a:pt x="232214" y="2622"/>
                  <a:pt x="494741" y="-25353"/>
                  <a:pt x="701297" y="0"/>
                </a:cubicBezTo>
                <a:cubicBezTo>
                  <a:pt x="907853" y="25353"/>
                  <a:pt x="1128369" y="30056"/>
                  <a:pt x="1375092" y="0"/>
                </a:cubicBezTo>
                <a:cubicBezTo>
                  <a:pt x="1369590" y="182737"/>
                  <a:pt x="1401555" y="338346"/>
                  <a:pt x="1375092" y="546860"/>
                </a:cubicBezTo>
                <a:cubicBezTo>
                  <a:pt x="1348629" y="755374"/>
                  <a:pt x="1399303" y="943679"/>
                  <a:pt x="1375092" y="1139291"/>
                </a:cubicBezTo>
              </a:path>
              <a:path w="1375092" h="1367155" fill="none" stroke="0" extrusionOk="0">
                <a:moveTo>
                  <a:pt x="1147228" y="1367155"/>
                </a:moveTo>
                <a:cubicBezTo>
                  <a:pt x="1157006" y="1294904"/>
                  <a:pt x="1191161" y="1229286"/>
                  <a:pt x="1192801" y="1184864"/>
                </a:cubicBezTo>
                <a:cubicBezTo>
                  <a:pt x="1260434" y="1162751"/>
                  <a:pt x="1285807" y="1158490"/>
                  <a:pt x="1375092" y="1139291"/>
                </a:cubicBezTo>
                <a:cubicBezTo>
                  <a:pt x="1303471" y="1229508"/>
                  <a:pt x="1240633" y="1278899"/>
                  <a:pt x="1147228" y="1367155"/>
                </a:cubicBezTo>
                <a:cubicBezTo>
                  <a:pt x="907171" y="1351873"/>
                  <a:pt x="813570" y="1374890"/>
                  <a:pt x="573614" y="1367155"/>
                </a:cubicBezTo>
                <a:cubicBezTo>
                  <a:pt x="333658" y="1359420"/>
                  <a:pt x="191841" y="1365279"/>
                  <a:pt x="0" y="1367155"/>
                </a:cubicBezTo>
                <a:cubicBezTo>
                  <a:pt x="-13838" y="1152209"/>
                  <a:pt x="32486" y="996468"/>
                  <a:pt x="0" y="656234"/>
                </a:cubicBezTo>
                <a:cubicBezTo>
                  <a:pt x="-32486" y="316000"/>
                  <a:pt x="-25622" y="220843"/>
                  <a:pt x="0" y="0"/>
                </a:cubicBezTo>
                <a:cubicBezTo>
                  <a:pt x="291449" y="-24750"/>
                  <a:pt x="435618" y="-23772"/>
                  <a:pt x="701297" y="0"/>
                </a:cubicBezTo>
                <a:cubicBezTo>
                  <a:pt x="966976" y="23772"/>
                  <a:pt x="1183898" y="-22351"/>
                  <a:pt x="1375092" y="0"/>
                </a:cubicBezTo>
                <a:cubicBezTo>
                  <a:pt x="1346059" y="228503"/>
                  <a:pt x="1393806" y="345174"/>
                  <a:pt x="1375092" y="592431"/>
                </a:cubicBezTo>
                <a:cubicBezTo>
                  <a:pt x="1356378" y="839688"/>
                  <a:pt x="1352520" y="993862"/>
                  <a:pt x="1375092" y="1139291"/>
                </a:cubicBezTo>
              </a:path>
            </a:pathLst>
          </a:custGeom>
          <a:solidFill>
            <a:schemeClr val="bg2"/>
          </a:solidFill>
          <a:ln w="19050">
            <a:extLst>
              <a:ext uri="{C807C97D-BFC1-408E-A445-0C87EB9F89A2}">
                <ask:lineSketchStyleProps xmlns:ask="http://schemas.microsoft.com/office/drawing/2018/sketchyshapes" sd="2541866053">
                  <a:prstGeom prst="foldedCorner">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lnSpc>
                <a:spcPct val="107000"/>
              </a:lnSpc>
              <a:spcAft>
                <a:spcPts val="800"/>
              </a:spcAft>
            </a:pPr>
            <a:r>
              <a:rPr lang="da-DK" sz="1200" kern="1200">
                <a:solidFill>
                  <a:srgbClr val="000000"/>
                </a:solidFill>
                <a:effectLst/>
                <a:ea typeface="Calibri" panose="020F0502020204030204" pitchFamily="34" charset="0"/>
                <a:cs typeface="Times New Roman" panose="02020603050405020304" pitchFamily="18" charset="0"/>
              </a:rPr>
              <a:t> </a:t>
            </a:r>
            <a:endParaRPr lang="da-DK" sz="1100">
              <a:effectLst/>
              <a:ea typeface="Calibri" panose="020F0502020204030204" pitchFamily="34" charset="0"/>
              <a:cs typeface="Times New Roman" panose="02020603050405020304" pitchFamily="18" charset="0"/>
            </a:endParaRPr>
          </a:p>
        </p:txBody>
      </p:sp>
      <p:sp>
        <p:nvSpPr>
          <p:cNvPr id="13" name="Rektangel: foldet hjørne 12">
            <a:extLst>
              <a:ext uri="{FF2B5EF4-FFF2-40B4-BE49-F238E27FC236}">
                <a16:creationId xmlns:a16="http://schemas.microsoft.com/office/drawing/2014/main" id="{384A4D86-BE77-EA07-F542-82D38C47075B}"/>
              </a:ext>
            </a:extLst>
          </p:cNvPr>
          <p:cNvSpPr/>
          <p:nvPr/>
        </p:nvSpPr>
        <p:spPr>
          <a:xfrm rot="384623">
            <a:off x="10150824" y="456746"/>
            <a:ext cx="1378438" cy="1283663"/>
          </a:xfrm>
          <a:custGeom>
            <a:avLst/>
            <a:gdLst>
              <a:gd name="connsiteX0" fmla="*/ 0 w 1378438"/>
              <a:gd name="connsiteY0" fmla="*/ 0 h 1283663"/>
              <a:gd name="connsiteX1" fmla="*/ 675435 w 1378438"/>
              <a:gd name="connsiteY1" fmla="*/ 0 h 1283663"/>
              <a:gd name="connsiteX2" fmla="*/ 1378438 w 1378438"/>
              <a:gd name="connsiteY2" fmla="*/ 0 h 1283663"/>
              <a:gd name="connsiteX3" fmla="*/ 1378438 w 1378438"/>
              <a:gd name="connsiteY3" fmla="*/ 513463 h 1283663"/>
              <a:gd name="connsiteX4" fmla="*/ 1378438 w 1378438"/>
              <a:gd name="connsiteY4" fmla="*/ 1069715 h 1283663"/>
              <a:gd name="connsiteX5" fmla="*/ 1164490 w 1378438"/>
              <a:gd name="connsiteY5" fmla="*/ 1283663 h 1283663"/>
              <a:gd name="connsiteX6" fmla="*/ 605535 w 1378438"/>
              <a:gd name="connsiteY6" fmla="*/ 1283663 h 1283663"/>
              <a:gd name="connsiteX7" fmla="*/ 0 w 1378438"/>
              <a:gd name="connsiteY7" fmla="*/ 1283663 h 1283663"/>
              <a:gd name="connsiteX8" fmla="*/ 0 w 1378438"/>
              <a:gd name="connsiteY8" fmla="*/ 616158 h 1283663"/>
              <a:gd name="connsiteX9" fmla="*/ 0 w 1378438"/>
              <a:gd name="connsiteY9" fmla="*/ 0 h 1283663"/>
              <a:gd name="connsiteX0" fmla="*/ 1164490 w 1378438"/>
              <a:gd name="connsiteY0" fmla="*/ 1283663 h 1283663"/>
              <a:gd name="connsiteX1" fmla="*/ 1207280 w 1378438"/>
              <a:gd name="connsiteY1" fmla="*/ 1112505 h 1283663"/>
              <a:gd name="connsiteX2" fmla="*/ 1378438 w 1378438"/>
              <a:gd name="connsiteY2" fmla="*/ 1069715 h 1283663"/>
              <a:gd name="connsiteX3" fmla="*/ 1164490 w 1378438"/>
              <a:gd name="connsiteY3" fmla="*/ 1283663 h 1283663"/>
              <a:gd name="connsiteX0" fmla="*/ 1164490 w 1378438"/>
              <a:gd name="connsiteY0" fmla="*/ 1283663 h 1283663"/>
              <a:gd name="connsiteX1" fmla="*/ 1207280 w 1378438"/>
              <a:gd name="connsiteY1" fmla="*/ 1112505 h 1283663"/>
              <a:gd name="connsiteX2" fmla="*/ 1378438 w 1378438"/>
              <a:gd name="connsiteY2" fmla="*/ 1069715 h 1283663"/>
              <a:gd name="connsiteX3" fmla="*/ 1164490 w 1378438"/>
              <a:gd name="connsiteY3" fmla="*/ 1283663 h 1283663"/>
              <a:gd name="connsiteX4" fmla="*/ 605535 w 1378438"/>
              <a:gd name="connsiteY4" fmla="*/ 1283663 h 1283663"/>
              <a:gd name="connsiteX5" fmla="*/ 0 w 1378438"/>
              <a:gd name="connsiteY5" fmla="*/ 1283663 h 1283663"/>
              <a:gd name="connsiteX6" fmla="*/ 0 w 1378438"/>
              <a:gd name="connsiteY6" fmla="*/ 628995 h 1283663"/>
              <a:gd name="connsiteX7" fmla="*/ 0 w 1378438"/>
              <a:gd name="connsiteY7" fmla="*/ 0 h 1283663"/>
              <a:gd name="connsiteX8" fmla="*/ 703003 w 1378438"/>
              <a:gd name="connsiteY8" fmla="*/ 0 h 1283663"/>
              <a:gd name="connsiteX9" fmla="*/ 1378438 w 1378438"/>
              <a:gd name="connsiteY9" fmla="*/ 0 h 1283663"/>
              <a:gd name="connsiteX10" fmla="*/ 1378438 w 1378438"/>
              <a:gd name="connsiteY10" fmla="*/ 513463 h 1283663"/>
              <a:gd name="connsiteX11" fmla="*/ 1378438 w 1378438"/>
              <a:gd name="connsiteY11" fmla="*/ 1069715 h 1283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8438" h="1283663" stroke="0" extrusionOk="0">
                <a:moveTo>
                  <a:pt x="0" y="0"/>
                </a:moveTo>
                <a:cubicBezTo>
                  <a:pt x="192719" y="12616"/>
                  <a:pt x="531078" y="11571"/>
                  <a:pt x="675435" y="0"/>
                </a:cubicBezTo>
                <a:cubicBezTo>
                  <a:pt x="819793" y="-11571"/>
                  <a:pt x="1203895" y="-1091"/>
                  <a:pt x="1378438" y="0"/>
                </a:cubicBezTo>
                <a:cubicBezTo>
                  <a:pt x="1377858" y="214126"/>
                  <a:pt x="1381678" y="383220"/>
                  <a:pt x="1378438" y="513463"/>
                </a:cubicBezTo>
                <a:cubicBezTo>
                  <a:pt x="1375198" y="643706"/>
                  <a:pt x="1363323" y="873513"/>
                  <a:pt x="1378438" y="1069715"/>
                </a:cubicBezTo>
                <a:cubicBezTo>
                  <a:pt x="1309111" y="1139458"/>
                  <a:pt x="1232449" y="1208032"/>
                  <a:pt x="1164490" y="1283663"/>
                </a:cubicBezTo>
                <a:cubicBezTo>
                  <a:pt x="949913" y="1309876"/>
                  <a:pt x="764687" y="1296639"/>
                  <a:pt x="605535" y="1283663"/>
                </a:cubicBezTo>
                <a:cubicBezTo>
                  <a:pt x="446384" y="1270687"/>
                  <a:pt x="176674" y="1289683"/>
                  <a:pt x="0" y="1283663"/>
                </a:cubicBezTo>
                <a:cubicBezTo>
                  <a:pt x="1580" y="1103211"/>
                  <a:pt x="-32100" y="811979"/>
                  <a:pt x="0" y="616158"/>
                </a:cubicBezTo>
                <a:cubicBezTo>
                  <a:pt x="32100" y="420338"/>
                  <a:pt x="12449" y="242926"/>
                  <a:pt x="0" y="0"/>
                </a:cubicBezTo>
                <a:close/>
              </a:path>
              <a:path w="1378438" h="1283663" fill="darkenLess" stroke="0" extrusionOk="0">
                <a:moveTo>
                  <a:pt x="1164490" y="1283663"/>
                </a:moveTo>
                <a:cubicBezTo>
                  <a:pt x="1172671" y="1249092"/>
                  <a:pt x="1190804" y="1193569"/>
                  <a:pt x="1207280" y="1112505"/>
                </a:cubicBezTo>
                <a:cubicBezTo>
                  <a:pt x="1253501" y="1109169"/>
                  <a:pt x="1305327" y="1090136"/>
                  <a:pt x="1378438" y="1069715"/>
                </a:cubicBezTo>
                <a:cubicBezTo>
                  <a:pt x="1321094" y="1113434"/>
                  <a:pt x="1256424" y="1184493"/>
                  <a:pt x="1164490" y="1283663"/>
                </a:cubicBezTo>
                <a:close/>
              </a:path>
              <a:path w="1378438" h="1283663" fill="none" extrusionOk="0">
                <a:moveTo>
                  <a:pt x="1164490" y="1283663"/>
                </a:moveTo>
                <a:cubicBezTo>
                  <a:pt x="1182191" y="1234502"/>
                  <a:pt x="1181621" y="1190767"/>
                  <a:pt x="1207280" y="1112505"/>
                </a:cubicBezTo>
                <a:cubicBezTo>
                  <a:pt x="1276727" y="1092760"/>
                  <a:pt x="1297050" y="1085007"/>
                  <a:pt x="1378438" y="1069715"/>
                </a:cubicBezTo>
                <a:cubicBezTo>
                  <a:pt x="1318579" y="1138928"/>
                  <a:pt x="1269824" y="1175701"/>
                  <a:pt x="1164490" y="1283663"/>
                </a:cubicBezTo>
                <a:cubicBezTo>
                  <a:pt x="1024092" y="1307640"/>
                  <a:pt x="842447" y="1287748"/>
                  <a:pt x="605535" y="1283663"/>
                </a:cubicBezTo>
                <a:cubicBezTo>
                  <a:pt x="368623" y="1279578"/>
                  <a:pt x="130178" y="1299863"/>
                  <a:pt x="0" y="1283663"/>
                </a:cubicBezTo>
                <a:cubicBezTo>
                  <a:pt x="-23990" y="1021225"/>
                  <a:pt x="-17474" y="849021"/>
                  <a:pt x="0" y="628995"/>
                </a:cubicBezTo>
                <a:cubicBezTo>
                  <a:pt x="17474" y="408969"/>
                  <a:pt x="-18769" y="257138"/>
                  <a:pt x="0" y="0"/>
                </a:cubicBezTo>
                <a:cubicBezTo>
                  <a:pt x="333432" y="-20653"/>
                  <a:pt x="405679" y="-30756"/>
                  <a:pt x="703003" y="0"/>
                </a:cubicBezTo>
                <a:cubicBezTo>
                  <a:pt x="1000327" y="30756"/>
                  <a:pt x="1095947" y="2549"/>
                  <a:pt x="1378438" y="0"/>
                </a:cubicBezTo>
                <a:cubicBezTo>
                  <a:pt x="1400656" y="212712"/>
                  <a:pt x="1370843" y="399712"/>
                  <a:pt x="1378438" y="513463"/>
                </a:cubicBezTo>
                <a:cubicBezTo>
                  <a:pt x="1386033" y="627214"/>
                  <a:pt x="1356490" y="903974"/>
                  <a:pt x="1378438" y="1069715"/>
                </a:cubicBezTo>
              </a:path>
              <a:path w="1378438" h="1283663" fill="none" stroke="0" extrusionOk="0">
                <a:moveTo>
                  <a:pt x="1164490" y="1283663"/>
                </a:moveTo>
                <a:cubicBezTo>
                  <a:pt x="1176597" y="1223802"/>
                  <a:pt x="1190319" y="1191983"/>
                  <a:pt x="1207280" y="1112505"/>
                </a:cubicBezTo>
                <a:cubicBezTo>
                  <a:pt x="1268430" y="1095198"/>
                  <a:pt x="1321616" y="1082742"/>
                  <a:pt x="1378438" y="1069715"/>
                </a:cubicBezTo>
                <a:cubicBezTo>
                  <a:pt x="1323757" y="1131476"/>
                  <a:pt x="1216805" y="1246872"/>
                  <a:pt x="1164490" y="1283663"/>
                </a:cubicBezTo>
                <a:cubicBezTo>
                  <a:pt x="1005230" y="1277770"/>
                  <a:pt x="768375" y="1282828"/>
                  <a:pt x="582245" y="1283663"/>
                </a:cubicBezTo>
                <a:cubicBezTo>
                  <a:pt x="396115" y="1284498"/>
                  <a:pt x="233756" y="1286252"/>
                  <a:pt x="0" y="1283663"/>
                </a:cubicBezTo>
                <a:cubicBezTo>
                  <a:pt x="-31738" y="972636"/>
                  <a:pt x="20516" y="845929"/>
                  <a:pt x="0" y="616158"/>
                </a:cubicBezTo>
                <a:cubicBezTo>
                  <a:pt x="-20516" y="386388"/>
                  <a:pt x="-1904" y="132727"/>
                  <a:pt x="0" y="0"/>
                </a:cubicBezTo>
                <a:cubicBezTo>
                  <a:pt x="288098" y="4679"/>
                  <a:pt x="411833" y="-29135"/>
                  <a:pt x="703003" y="0"/>
                </a:cubicBezTo>
                <a:cubicBezTo>
                  <a:pt x="994173" y="29135"/>
                  <a:pt x="1101406" y="30375"/>
                  <a:pt x="1378438" y="0"/>
                </a:cubicBezTo>
                <a:cubicBezTo>
                  <a:pt x="1403174" y="115072"/>
                  <a:pt x="1395296" y="443740"/>
                  <a:pt x="1378438" y="556252"/>
                </a:cubicBezTo>
                <a:cubicBezTo>
                  <a:pt x="1361580" y="668764"/>
                  <a:pt x="1359326" y="909883"/>
                  <a:pt x="1378438" y="1069715"/>
                </a:cubicBezTo>
              </a:path>
            </a:pathLst>
          </a:custGeom>
          <a:solidFill>
            <a:schemeClr val="bg2"/>
          </a:solidFill>
          <a:ln w="19050">
            <a:extLst>
              <a:ext uri="{C807C97D-BFC1-408E-A445-0C87EB9F89A2}">
                <ask:lineSketchStyleProps xmlns:ask="http://schemas.microsoft.com/office/drawing/2018/sketchyshapes" sd="2541866053">
                  <a:prstGeom prst="foldedCorner">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lnSpc>
                <a:spcPct val="107000"/>
              </a:lnSpc>
              <a:spcAft>
                <a:spcPts val="800"/>
              </a:spcAft>
            </a:pPr>
            <a:r>
              <a:rPr lang="da-DK" sz="1200" kern="1200">
                <a:solidFill>
                  <a:srgbClr val="000000"/>
                </a:solidFill>
                <a:effectLst/>
                <a:ea typeface="Calibri" panose="020F0502020204030204" pitchFamily="34" charset="0"/>
                <a:cs typeface="Times New Roman" panose="02020603050405020304" pitchFamily="18" charset="0"/>
              </a:rPr>
              <a:t> </a:t>
            </a:r>
            <a:endParaRPr lang="da-DK" sz="1100">
              <a:effectLst/>
              <a:ea typeface="Calibri" panose="020F0502020204030204" pitchFamily="34" charset="0"/>
              <a:cs typeface="Times New Roman" panose="02020603050405020304" pitchFamily="18" charset="0"/>
            </a:endParaRPr>
          </a:p>
        </p:txBody>
      </p:sp>
      <p:sp>
        <p:nvSpPr>
          <p:cNvPr id="14" name="Rektangel: foldet hjørne 13">
            <a:extLst>
              <a:ext uri="{FF2B5EF4-FFF2-40B4-BE49-F238E27FC236}">
                <a16:creationId xmlns:a16="http://schemas.microsoft.com/office/drawing/2014/main" id="{1E5F6FDB-F422-1576-7FF3-E3CE028AABB9}"/>
              </a:ext>
            </a:extLst>
          </p:cNvPr>
          <p:cNvSpPr/>
          <p:nvPr/>
        </p:nvSpPr>
        <p:spPr>
          <a:xfrm>
            <a:off x="9400758" y="1035728"/>
            <a:ext cx="1343442" cy="1368425"/>
          </a:xfrm>
          <a:custGeom>
            <a:avLst/>
            <a:gdLst>
              <a:gd name="connsiteX0" fmla="*/ 0 w 1343442"/>
              <a:gd name="connsiteY0" fmla="*/ 0 h 1368425"/>
              <a:gd name="connsiteX1" fmla="*/ 658287 w 1343442"/>
              <a:gd name="connsiteY1" fmla="*/ 0 h 1368425"/>
              <a:gd name="connsiteX2" fmla="*/ 1343442 w 1343442"/>
              <a:gd name="connsiteY2" fmla="*/ 0 h 1368425"/>
              <a:gd name="connsiteX3" fmla="*/ 1343442 w 1343442"/>
              <a:gd name="connsiteY3" fmla="*/ 549367 h 1368425"/>
              <a:gd name="connsiteX4" fmla="*/ 1343442 w 1343442"/>
              <a:gd name="connsiteY4" fmla="*/ 1144514 h 1368425"/>
              <a:gd name="connsiteX5" fmla="*/ 1119531 w 1343442"/>
              <a:gd name="connsiteY5" fmla="*/ 1368425 h 1368425"/>
              <a:gd name="connsiteX6" fmla="*/ 582156 w 1343442"/>
              <a:gd name="connsiteY6" fmla="*/ 1368425 h 1368425"/>
              <a:gd name="connsiteX7" fmla="*/ 0 w 1343442"/>
              <a:gd name="connsiteY7" fmla="*/ 1368425 h 1368425"/>
              <a:gd name="connsiteX8" fmla="*/ 0 w 1343442"/>
              <a:gd name="connsiteY8" fmla="*/ 656844 h 1368425"/>
              <a:gd name="connsiteX9" fmla="*/ 0 w 1343442"/>
              <a:gd name="connsiteY9" fmla="*/ 0 h 1368425"/>
              <a:gd name="connsiteX0" fmla="*/ 1119531 w 1343442"/>
              <a:gd name="connsiteY0" fmla="*/ 1368425 h 1368425"/>
              <a:gd name="connsiteX1" fmla="*/ 1164313 w 1343442"/>
              <a:gd name="connsiteY1" fmla="*/ 1189296 h 1368425"/>
              <a:gd name="connsiteX2" fmla="*/ 1343442 w 1343442"/>
              <a:gd name="connsiteY2" fmla="*/ 1144514 h 1368425"/>
              <a:gd name="connsiteX3" fmla="*/ 1119531 w 1343442"/>
              <a:gd name="connsiteY3" fmla="*/ 1368425 h 1368425"/>
              <a:gd name="connsiteX0" fmla="*/ 1119531 w 1343442"/>
              <a:gd name="connsiteY0" fmla="*/ 1368425 h 1368425"/>
              <a:gd name="connsiteX1" fmla="*/ 1164313 w 1343442"/>
              <a:gd name="connsiteY1" fmla="*/ 1189296 h 1368425"/>
              <a:gd name="connsiteX2" fmla="*/ 1343442 w 1343442"/>
              <a:gd name="connsiteY2" fmla="*/ 1144514 h 1368425"/>
              <a:gd name="connsiteX3" fmla="*/ 1119531 w 1343442"/>
              <a:gd name="connsiteY3" fmla="*/ 1368425 h 1368425"/>
              <a:gd name="connsiteX4" fmla="*/ 582156 w 1343442"/>
              <a:gd name="connsiteY4" fmla="*/ 1368425 h 1368425"/>
              <a:gd name="connsiteX5" fmla="*/ 0 w 1343442"/>
              <a:gd name="connsiteY5" fmla="*/ 1368425 h 1368425"/>
              <a:gd name="connsiteX6" fmla="*/ 0 w 1343442"/>
              <a:gd name="connsiteY6" fmla="*/ 670528 h 1368425"/>
              <a:gd name="connsiteX7" fmla="*/ 0 w 1343442"/>
              <a:gd name="connsiteY7" fmla="*/ 0 h 1368425"/>
              <a:gd name="connsiteX8" fmla="*/ 685155 w 1343442"/>
              <a:gd name="connsiteY8" fmla="*/ 0 h 1368425"/>
              <a:gd name="connsiteX9" fmla="*/ 1343442 w 1343442"/>
              <a:gd name="connsiteY9" fmla="*/ 0 h 1368425"/>
              <a:gd name="connsiteX10" fmla="*/ 1343442 w 1343442"/>
              <a:gd name="connsiteY10" fmla="*/ 549367 h 1368425"/>
              <a:gd name="connsiteX11" fmla="*/ 1343442 w 1343442"/>
              <a:gd name="connsiteY11" fmla="*/ 1144514 h 1368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43442" h="1368425" stroke="0" extrusionOk="0">
                <a:moveTo>
                  <a:pt x="0" y="0"/>
                </a:moveTo>
                <a:cubicBezTo>
                  <a:pt x="314768" y="-21983"/>
                  <a:pt x="359744" y="15350"/>
                  <a:pt x="658287" y="0"/>
                </a:cubicBezTo>
                <a:cubicBezTo>
                  <a:pt x="956830" y="-15350"/>
                  <a:pt x="1099917" y="-24030"/>
                  <a:pt x="1343442" y="0"/>
                </a:cubicBezTo>
                <a:cubicBezTo>
                  <a:pt x="1363071" y="272345"/>
                  <a:pt x="1334374" y="297202"/>
                  <a:pt x="1343442" y="549367"/>
                </a:cubicBezTo>
                <a:cubicBezTo>
                  <a:pt x="1352510" y="801532"/>
                  <a:pt x="1330275" y="882223"/>
                  <a:pt x="1343442" y="1144514"/>
                </a:cubicBezTo>
                <a:cubicBezTo>
                  <a:pt x="1266075" y="1201002"/>
                  <a:pt x="1173985" y="1306756"/>
                  <a:pt x="1119531" y="1368425"/>
                </a:cubicBezTo>
                <a:cubicBezTo>
                  <a:pt x="915103" y="1344520"/>
                  <a:pt x="825274" y="1357704"/>
                  <a:pt x="582156" y="1368425"/>
                </a:cubicBezTo>
                <a:cubicBezTo>
                  <a:pt x="339038" y="1379146"/>
                  <a:pt x="238873" y="1381283"/>
                  <a:pt x="0" y="1368425"/>
                </a:cubicBezTo>
                <a:cubicBezTo>
                  <a:pt x="-25342" y="1072184"/>
                  <a:pt x="4745" y="876010"/>
                  <a:pt x="0" y="656844"/>
                </a:cubicBezTo>
                <a:cubicBezTo>
                  <a:pt x="-4745" y="437678"/>
                  <a:pt x="-29224" y="132632"/>
                  <a:pt x="0" y="0"/>
                </a:cubicBezTo>
                <a:close/>
              </a:path>
              <a:path w="1343442" h="1368425" fill="darkenLess" stroke="0" extrusionOk="0">
                <a:moveTo>
                  <a:pt x="1119531" y="1368425"/>
                </a:moveTo>
                <a:cubicBezTo>
                  <a:pt x="1136053" y="1310835"/>
                  <a:pt x="1146255" y="1230124"/>
                  <a:pt x="1164313" y="1189296"/>
                </a:cubicBezTo>
                <a:cubicBezTo>
                  <a:pt x="1247206" y="1162524"/>
                  <a:pt x="1292564" y="1153495"/>
                  <a:pt x="1343442" y="1144514"/>
                </a:cubicBezTo>
                <a:cubicBezTo>
                  <a:pt x="1261861" y="1234012"/>
                  <a:pt x="1188883" y="1316836"/>
                  <a:pt x="1119531" y="1368425"/>
                </a:cubicBezTo>
                <a:close/>
              </a:path>
              <a:path w="1343442" h="1368425" fill="none" extrusionOk="0">
                <a:moveTo>
                  <a:pt x="1119531" y="1368425"/>
                </a:moveTo>
                <a:cubicBezTo>
                  <a:pt x="1128295" y="1312185"/>
                  <a:pt x="1162183" y="1227908"/>
                  <a:pt x="1164313" y="1189296"/>
                </a:cubicBezTo>
                <a:cubicBezTo>
                  <a:pt x="1214461" y="1177682"/>
                  <a:pt x="1282050" y="1157642"/>
                  <a:pt x="1343442" y="1144514"/>
                </a:cubicBezTo>
                <a:cubicBezTo>
                  <a:pt x="1235814" y="1244678"/>
                  <a:pt x="1226139" y="1260941"/>
                  <a:pt x="1119531" y="1368425"/>
                </a:cubicBezTo>
                <a:cubicBezTo>
                  <a:pt x="964441" y="1357829"/>
                  <a:pt x="719186" y="1391139"/>
                  <a:pt x="582156" y="1368425"/>
                </a:cubicBezTo>
                <a:cubicBezTo>
                  <a:pt x="445127" y="1345711"/>
                  <a:pt x="147316" y="1370820"/>
                  <a:pt x="0" y="1368425"/>
                </a:cubicBezTo>
                <a:cubicBezTo>
                  <a:pt x="-13349" y="1160774"/>
                  <a:pt x="-1565" y="819256"/>
                  <a:pt x="0" y="670528"/>
                </a:cubicBezTo>
                <a:cubicBezTo>
                  <a:pt x="1565" y="521800"/>
                  <a:pt x="-4014" y="193285"/>
                  <a:pt x="0" y="0"/>
                </a:cubicBezTo>
                <a:cubicBezTo>
                  <a:pt x="285231" y="-13941"/>
                  <a:pt x="481030" y="3321"/>
                  <a:pt x="685155" y="0"/>
                </a:cubicBezTo>
                <a:cubicBezTo>
                  <a:pt x="889280" y="-3321"/>
                  <a:pt x="1023565" y="-476"/>
                  <a:pt x="1343442" y="0"/>
                </a:cubicBezTo>
                <a:cubicBezTo>
                  <a:pt x="1370644" y="140224"/>
                  <a:pt x="1370841" y="305447"/>
                  <a:pt x="1343442" y="549367"/>
                </a:cubicBezTo>
                <a:cubicBezTo>
                  <a:pt x="1316043" y="793287"/>
                  <a:pt x="1372719" y="906765"/>
                  <a:pt x="1343442" y="1144514"/>
                </a:cubicBezTo>
              </a:path>
              <a:path w="1343442" h="1368425" fill="none" stroke="0" extrusionOk="0">
                <a:moveTo>
                  <a:pt x="1119531" y="1368425"/>
                </a:moveTo>
                <a:cubicBezTo>
                  <a:pt x="1142691" y="1298737"/>
                  <a:pt x="1147230" y="1275789"/>
                  <a:pt x="1164313" y="1189296"/>
                </a:cubicBezTo>
                <a:cubicBezTo>
                  <a:pt x="1246998" y="1161781"/>
                  <a:pt x="1270322" y="1159209"/>
                  <a:pt x="1343442" y="1144514"/>
                </a:cubicBezTo>
                <a:cubicBezTo>
                  <a:pt x="1244499" y="1240522"/>
                  <a:pt x="1196574" y="1285286"/>
                  <a:pt x="1119531" y="1368425"/>
                </a:cubicBezTo>
                <a:cubicBezTo>
                  <a:pt x="881521" y="1366678"/>
                  <a:pt x="833368" y="1395193"/>
                  <a:pt x="559766" y="1368425"/>
                </a:cubicBezTo>
                <a:cubicBezTo>
                  <a:pt x="286165" y="1341657"/>
                  <a:pt x="119840" y="1371549"/>
                  <a:pt x="0" y="1368425"/>
                </a:cubicBezTo>
                <a:cubicBezTo>
                  <a:pt x="2561" y="1015268"/>
                  <a:pt x="-32391" y="839685"/>
                  <a:pt x="0" y="656844"/>
                </a:cubicBezTo>
                <a:cubicBezTo>
                  <a:pt x="32391" y="474003"/>
                  <a:pt x="28755" y="219062"/>
                  <a:pt x="0" y="0"/>
                </a:cubicBezTo>
                <a:cubicBezTo>
                  <a:pt x="340366" y="-14821"/>
                  <a:pt x="395614" y="24353"/>
                  <a:pt x="685155" y="0"/>
                </a:cubicBezTo>
                <a:cubicBezTo>
                  <a:pt x="974696" y="-24353"/>
                  <a:pt x="1044835" y="12988"/>
                  <a:pt x="1343442" y="0"/>
                </a:cubicBezTo>
                <a:cubicBezTo>
                  <a:pt x="1344566" y="222074"/>
                  <a:pt x="1340097" y="419257"/>
                  <a:pt x="1343442" y="595147"/>
                </a:cubicBezTo>
                <a:cubicBezTo>
                  <a:pt x="1346787" y="771037"/>
                  <a:pt x="1320568" y="903614"/>
                  <a:pt x="1343442" y="1144514"/>
                </a:cubicBezTo>
              </a:path>
            </a:pathLst>
          </a:custGeom>
          <a:solidFill>
            <a:schemeClr val="bg2"/>
          </a:solidFill>
          <a:ln w="19050">
            <a:extLst>
              <a:ext uri="{C807C97D-BFC1-408E-A445-0C87EB9F89A2}">
                <ask:lineSketchStyleProps xmlns:ask="http://schemas.microsoft.com/office/drawing/2018/sketchyshapes" sd="2541866053">
                  <a:prstGeom prst="foldedCorner">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lnSpc>
                <a:spcPct val="107000"/>
              </a:lnSpc>
              <a:spcAft>
                <a:spcPts val="800"/>
              </a:spcAft>
            </a:pPr>
            <a:r>
              <a:rPr lang="da-DK" sz="1200" kern="1200">
                <a:solidFill>
                  <a:srgbClr val="000000"/>
                </a:solidFill>
                <a:effectLst/>
                <a:ea typeface="Calibri" panose="020F0502020204030204" pitchFamily="34" charset="0"/>
                <a:cs typeface="Times New Roman" panose="02020603050405020304" pitchFamily="18" charset="0"/>
              </a:rPr>
              <a:t> </a:t>
            </a:r>
            <a:endParaRPr lang="da-DK" sz="110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06674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AB9458-63B5-5831-9D98-D098E71699D7}"/>
              </a:ext>
            </a:extLst>
          </p:cNvPr>
          <p:cNvSpPr>
            <a:spLocks noGrp="1"/>
          </p:cNvSpPr>
          <p:nvPr>
            <p:ph type="title"/>
          </p:nvPr>
        </p:nvSpPr>
        <p:spPr/>
        <p:txBody>
          <a:bodyPr/>
          <a:lstStyle/>
          <a:p>
            <a:r>
              <a:rPr lang="da-DK" dirty="0"/>
              <a:t>Opsamling og tid i eget netværk</a:t>
            </a:r>
          </a:p>
        </p:txBody>
      </p:sp>
      <p:sp>
        <p:nvSpPr>
          <p:cNvPr id="3" name="Pladsholder til indhold 2">
            <a:extLst>
              <a:ext uri="{FF2B5EF4-FFF2-40B4-BE49-F238E27FC236}">
                <a16:creationId xmlns:a16="http://schemas.microsoft.com/office/drawing/2014/main" id="{E0823D58-27EA-836B-46A2-80E281C6BF11}"/>
              </a:ext>
            </a:extLst>
          </p:cNvPr>
          <p:cNvSpPr>
            <a:spLocks noGrp="1"/>
          </p:cNvSpPr>
          <p:nvPr>
            <p:ph idx="1"/>
          </p:nvPr>
        </p:nvSpPr>
        <p:spPr>
          <a:xfrm>
            <a:off x="1024128" y="2286000"/>
            <a:ext cx="9720073" cy="4023360"/>
          </a:xfrm>
        </p:spPr>
        <p:txBody>
          <a:bodyPr/>
          <a:lstStyle/>
          <a:p>
            <a:r>
              <a:rPr lang="da-DK" dirty="0"/>
              <a:t>Kl. 10.30 – 11.50</a:t>
            </a:r>
          </a:p>
          <a:p>
            <a:endParaRPr lang="da-DK" dirty="0"/>
          </a:p>
          <a:p>
            <a:r>
              <a:rPr lang="da-DK" dirty="0"/>
              <a:t>Opsamling</a:t>
            </a:r>
          </a:p>
          <a:p>
            <a:r>
              <a:rPr lang="da-DK" dirty="0"/>
              <a:t>Proces</a:t>
            </a:r>
          </a:p>
          <a:p>
            <a:r>
              <a:rPr lang="da-DK" dirty="0"/>
              <a:t>Evaluering af lederkonferencen</a:t>
            </a:r>
          </a:p>
          <a:p>
            <a:r>
              <a:rPr lang="da-DK" dirty="0"/>
              <a:t>Planlægning af næste netværksmøde i februar.</a:t>
            </a:r>
          </a:p>
          <a:p>
            <a:endParaRPr lang="da-DK" dirty="0"/>
          </a:p>
          <a:p>
            <a:r>
              <a:rPr lang="da-DK" dirty="0"/>
              <a:t>Tovholder har arbejdsark</a:t>
            </a:r>
          </a:p>
          <a:p>
            <a:endParaRPr lang="da-DK" dirty="0"/>
          </a:p>
        </p:txBody>
      </p:sp>
    </p:spTree>
    <p:extLst>
      <p:ext uri="{BB962C8B-B14F-4D97-AF65-F5344CB8AC3E}">
        <p14:creationId xmlns:p14="http://schemas.microsoft.com/office/powerpoint/2010/main" val="28180361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737B38-0D55-3810-14A3-BA7B13077EB9}"/>
              </a:ext>
            </a:extLst>
          </p:cNvPr>
          <p:cNvSpPr>
            <a:spLocks noGrp="1"/>
          </p:cNvSpPr>
          <p:nvPr>
            <p:ph type="title"/>
          </p:nvPr>
        </p:nvSpPr>
        <p:spPr/>
        <p:txBody>
          <a:bodyPr/>
          <a:lstStyle/>
          <a:p>
            <a:endParaRPr lang="da-DK"/>
          </a:p>
        </p:txBody>
      </p:sp>
      <p:sp>
        <p:nvSpPr>
          <p:cNvPr id="4" name="Pladsholder til indhold 2">
            <a:extLst>
              <a:ext uri="{FF2B5EF4-FFF2-40B4-BE49-F238E27FC236}">
                <a16:creationId xmlns:a16="http://schemas.microsoft.com/office/drawing/2014/main" id="{9A050285-EF64-3215-0CA0-A53467C76840}"/>
              </a:ext>
            </a:extLst>
          </p:cNvPr>
          <p:cNvSpPr txBox="1">
            <a:spLocks/>
          </p:cNvSpPr>
          <p:nvPr/>
        </p:nvSpPr>
        <p:spPr>
          <a:xfrm>
            <a:off x="1176528" y="2324559"/>
            <a:ext cx="4034449" cy="4137201"/>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da-DK" dirty="0"/>
              <a:t>1. Grupperum: </a:t>
            </a:r>
          </a:p>
          <a:p>
            <a:r>
              <a:rPr lang="da-DK" b="1" dirty="0"/>
              <a:t>KL. 8.45 – 10.15</a:t>
            </a:r>
          </a:p>
          <a:p>
            <a:r>
              <a:rPr lang="da-DK" dirty="0"/>
              <a:t>Arbejdsark udleveres er </a:t>
            </a:r>
            <a:r>
              <a:rPr lang="da-DK" dirty="0" err="1"/>
              <a:t>oploaded</a:t>
            </a:r>
            <a:r>
              <a:rPr lang="da-DK" dirty="0"/>
              <a:t> i grupperum på teams</a:t>
            </a:r>
          </a:p>
        </p:txBody>
      </p:sp>
      <p:sp>
        <p:nvSpPr>
          <p:cNvPr id="8" name="Pladsholder til indhold 2">
            <a:extLst>
              <a:ext uri="{FF2B5EF4-FFF2-40B4-BE49-F238E27FC236}">
                <a16:creationId xmlns:a16="http://schemas.microsoft.com/office/drawing/2014/main" id="{6478B14C-5037-B1B8-5D66-339E4DDD4BB5}"/>
              </a:ext>
            </a:extLst>
          </p:cNvPr>
          <p:cNvSpPr txBox="1">
            <a:spLocks/>
          </p:cNvSpPr>
          <p:nvPr/>
        </p:nvSpPr>
        <p:spPr>
          <a:xfrm>
            <a:off x="5905041" y="2324559"/>
            <a:ext cx="4935557" cy="4137201"/>
          </a:xfrm>
          <a:prstGeom prst="rect">
            <a:avLst/>
          </a:prstGeom>
        </p:spPr>
        <p:txBody>
          <a:bodyPr vert="horz" lIns="45720" tIns="45720" rIns="45720" bIns="45720" rtlCol="0">
            <a:normAutofit fontScale="92500"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da-DK" dirty="0"/>
              <a:t>2. Netværk: </a:t>
            </a:r>
          </a:p>
          <a:p>
            <a:pPr marL="0" indent="0">
              <a:buNone/>
            </a:pPr>
            <a:r>
              <a:rPr lang="da-DK" b="1" dirty="0"/>
              <a:t>Kl. 10.30 – 11.50</a:t>
            </a:r>
          </a:p>
          <a:p>
            <a:endParaRPr lang="da-DK" dirty="0"/>
          </a:p>
          <a:p>
            <a:r>
              <a:rPr lang="da-DK" dirty="0"/>
              <a:t>Opsamling</a:t>
            </a:r>
          </a:p>
          <a:p>
            <a:r>
              <a:rPr lang="da-DK" dirty="0"/>
              <a:t>Proces</a:t>
            </a:r>
          </a:p>
          <a:p>
            <a:r>
              <a:rPr lang="da-DK" dirty="0"/>
              <a:t>Evaluering af lederkonferencen</a:t>
            </a:r>
          </a:p>
          <a:p>
            <a:r>
              <a:rPr lang="da-DK" dirty="0"/>
              <a:t>Planlægning af næste netværksmøde i februar.</a:t>
            </a:r>
          </a:p>
          <a:p>
            <a:endParaRPr lang="da-DK" dirty="0"/>
          </a:p>
          <a:p>
            <a:r>
              <a:rPr lang="da-DK" dirty="0"/>
              <a:t>Tovholder har arbejdsark</a:t>
            </a:r>
          </a:p>
          <a:p>
            <a:endParaRPr lang="da-DK" dirty="0"/>
          </a:p>
        </p:txBody>
      </p:sp>
    </p:spTree>
    <p:extLst>
      <p:ext uri="{BB962C8B-B14F-4D97-AF65-F5344CB8AC3E}">
        <p14:creationId xmlns:p14="http://schemas.microsoft.com/office/powerpoint/2010/main" val="31387608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E194971-2F2D-44B0-8AE6-FF2DCCEE0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5">
            <a:extLst>
              <a:ext uri="{FF2B5EF4-FFF2-40B4-BE49-F238E27FC236}">
                <a16:creationId xmlns:a16="http://schemas.microsoft.com/office/drawing/2014/main" id="{1FF9A61E-EB11-4C46-82E1-3E00A3B4B4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1" name="Straight Connector 10">
            <a:extLst>
              <a:ext uri="{FF2B5EF4-FFF2-40B4-BE49-F238E27FC236}">
                <a16:creationId xmlns:a16="http://schemas.microsoft.com/office/drawing/2014/main" id="{5E564EB3-35F2-4EFF-87DC-642DC020526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a16="http://schemas.microsoft.com/office/drawing/2014/main" id="{A540FAC9-3505-49ED-9B06-A0F8C14853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879B3CD-E329-42F5-B136-BA1F37EC05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5464" y="484632"/>
            <a:ext cx="7453538" cy="588091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solidFill>
                <a:prstClr val="white"/>
              </a:solidFill>
            </a:endParaRPr>
          </a:p>
        </p:txBody>
      </p:sp>
      <p:sp>
        <p:nvSpPr>
          <p:cNvPr id="2" name="Titel 1">
            <a:extLst>
              <a:ext uri="{FF2B5EF4-FFF2-40B4-BE49-F238E27FC236}">
                <a16:creationId xmlns:a16="http://schemas.microsoft.com/office/drawing/2014/main" id="{269CDAA1-C1E2-8CBD-53E8-42F62E736119}"/>
              </a:ext>
            </a:extLst>
          </p:cNvPr>
          <p:cNvSpPr>
            <a:spLocks noGrp="1"/>
          </p:cNvSpPr>
          <p:nvPr>
            <p:ph type="title"/>
          </p:nvPr>
        </p:nvSpPr>
        <p:spPr>
          <a:xfrm>
            <a:off x="990096" y="977900"/>
            <a:ext cx="6539558" cy="3327734"/>
          </a:xfrm>
        </p:spPr>
        <p:txBody>
          <a:bodyPr vert="horz" lIns="91440" tIns="45720" rIns="91440" bIns="45720" rtlCol="0" anchor="b">
            <a:normAutofit/>
          </a:bodyPr>
          <a:lstStyle/>
          <a:p>
            <a:pPr algn="r"/>
            <a:r>
              <a:rPr lang="en-US" sz="5400" spc="200"/>
              <a:t>Velkommen</a:t>
            </a:r>
          </a:p>
        </p:txBody>
      </p:sp>
      <p:cxnSp>
        <p:nvCxnSpPr>
          <p:cNvPr id="17" name="Straight Connector 16">
            <a:extLst>
              <a:ext uri="{FF2B5EF4-FFF2-40B4-BE49-F238E27FC236}">
                <a16:creationId xmlns:a16="http://schemas.microsoft.com/office/drawing/2014/main" id="{51B042EF-3024-4C57-B282-1B30607FB7C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158680" y="4476657"/>
            <a:ext cx="5370974"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EA0B4097-B645-43E0-A2B5-B8D688E7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9870" y="484632"/>
            <a:ext cx="3584224" cy="58809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solidFill>
                <a:prstClr val="white"/>
              </a:solidFill>
            </a:endParaRPr>
          </a:p>
        </p:txBody>
      </p:sp>
    </p:spTree>
    <p:extLst>
      <p:ext uri="{BB962C8B-B14F-4D97-AF65-F5344CB8AC3E}">
        <p14:creationId xmlns:p14="http://schemas.microsoft.com/office/powerpoint/2010/main" val="3057102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F4BC46-7E8E-27D1-AEBB-2663F85A7091}"/>
              </a:ext>
            </a:extLst>
          </p:cNvPr>
          <p:cNvSpPr>
            <a:spLocks noGrp="1"/>
          </p:cNvSpPr>
          <p:nvPr>
            <p:ph type="title" idx="4294967295"/>
          </p:nvPr>
        </p:nvSpPr>
        <p:spPr>
          <a:xfrm>
            <a:off x="0" y="585788"/>
            <a:ext cx="12074487" cy="1498600"/>
          </a:xfrm>
        </p:spPr>
        <p:txBody>
          <a:bodyPr/>
          <a:lstStyle/>
          <a:p>
            <a:r>
              <a:rPr lang="da-DK" dirty="0"/>
              <a:t>TEMA – Mellemformer og deltagelsesmuligheder</a:t>
            </a:r>
          </a:p>
        </p:txBody>
      </p:sp>
      <p:sp>
        <p:nvSpPr>
          <p:cNvPr id="5" name="Tekstfelt 4">
            <a:extLst>
              <a:ext uri="{FF2B5EF4-FFF2-40B4-BE49-F238E27FC236}">
                <a16:creationId xmlns:a16="http://schemas.microsoft.com/office/drawing/2014/main" id="{9B65E283-FCC2-022F-FCAD-69E961987A01}"/>
              </a:ext>
            </a:extLst>
          </p:cNvPr>
          <p:cNvSpPr txBox="1"/>
          <p:nvPr/>
        </p:nvSpPr>
        <p:spPr>
          <a:xfrm>
            <a:off x="1024128" y="2261020"/>
            <a:ext cx="9948672" cy="3454215"/>
          </a:xfrm>
          <a:prstGeom prst="rect">
            <a:avLst/>
          </a:prstGeom>
          <a:noFill/>
        </p:spPr>
        <p:txBody>
          <a:bodyPr wrap="square">
            <a:spAutoFit/>
          </a:bodyPr>
          <a:lstStyle/>
          <a:p>
            <a:pPr>
              <a:lnSpc>
                <a:spcPct val="107000"/>
              </a:lnSpc>
              <a:spcAft>
                <a:spcPts val="800"/>
              </a:spcAft>
            </a:pPr>
            <a:r>
              <a:rPr lang="da-DK" sz="2400" kern="100" dirty="0">
                <a:latin typeface="Arial" panose="020B0604020202020204" pitchFamily="34" charset="0"/>
                <a:ea typeface="Calibri" panose="020F0502020204030204" pitchFamily="34" charset="0"/>
                <a:cs typeface="Times New Roman" panose="02020603050405020304" pitchFamily="18" charset="0"/>
              </a:rPr>
              <a:t>P</a:t>
            </a:r>
            <a:r>
              <a:rPr lang="da-DK" sz="2400" kern="100" dirty="0">
                <a:effectLst/>
                <a:latin typeface="Arial" panose="020B0604020202020204" pitchFamily="34" charset="0"/>
                <a:ea typeface="Calibri" panose="020F0502020204030204" pitchFamily="34" charset="0"/>
                <a:cs typeface="Times New Roman" panose="02020603050405020304" pitchFamily="18" charset="0"/>
              </a:rPr>
              <a:t>rogram:</a:t>
            </a:r>
            <a:endParaRPr lang="da-DK"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a-DK" sz="24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Kl. 08.00 – 08.15: Checkin på teams</a:t>
            </a:r>
            <a:endParaRPr lang="da-DK"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a-DK" sz="24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Kl. 08.15 – 08.45: Velkommen og fælles oplæg v. Signe Schou</a:t>
            </a:r>
            <a:endParaRPr lang="da-DK"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a-DK" sz="24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Kl. 08.45 – 10.15: Videndeling på tværs af skoler og netværk i gr. rum</a:t>
            </a:r>
            <a:endParaRPr lang="da-DK"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a-DK" sz="24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Kl. 10.15 – 10.30: Pause – tid til en kop kaffe</a:t>
            </a:r>
            <a:endParaRPr lang="da-DK"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a-DK" sz="24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Kl. 10.30 – 11.50: Opsamling og drøftelse i egne netværk </a:t>
            </a:r>
            <a:endParaRPr lang="da-DK"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a-DK" sz="24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Kl. 11.50 – 12.00: Afrunding af dagen i netværkene</a:t>
            </a:r>
            <a:endParaRPr lang="da-DK"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74877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lede 8">
            <a:extLst>
              <a:ext uri="{FF2B5EF4-FFF2-40B4-BE49-F238E27FC236}">
                <a16:creationId xmlns:a16="http://schemas.microsoft.com/office/drawing/2014/main" id="{4874272F-8811-0F23-BC4C-0090576D2DC7}"/>
              </a:ext>
            </a:extLst>
          </p:cNvPr>
          <p:cNvPicPr>
            <a:picLocks noChangeAspect="1"/>
          </p:cNvPicPr>
          <p:nvPr/>
        </p:nvPicPr>
        <p:blipFill rotWithShape="1">
          <a:blip r:embed="rId3"/>
          <a:srcRect l="-812" t="-282" r="812" b="10443"/>
          <a:stretch/>
        </p:blipFill>
        <p:spPr>
          <a:xfrm>
            <a:off x="8882630" y="1091041"/>
            <a:ext cx="3100956" cy="2785874"/>
          </a:xfrm>
          <a:prstGeom prst="rect">
            <a:avLst/>
          </a:prstGeom>
        </p:spPr>
      </p:pic>
      <p:sp>
        <p:nvSpPr>
          <p:cNvPr id="2" name="Titel 1">
            <a:extLst>
              <a:ext uri="{FF2B5EF4-FFF2-40B4-BE49-F238E27FC236}">
                <a16:creationId xmlns:a16="http://schemas.microsoft.com/office/drawing/2014/main" id="{41C33213-AE3F-F141-85FD-BCFB26E532D1}"/>
              </a:ext>
            </a:extLst>
          </p:cNvPr>
          <p:cNvSpPr>
            <a:spLocks noGrp="1"/>
          </p:cNvSpPr>
          <p:nvPr>
            <p:ph type="ctrTitle"/>
          </p:nvPr>
        </p:nvSpPr>
        <p:spPr>
          <a:xfrm>
            <a:off x="1758892" y="279370"/>
            <a:ext cx="9144000" cy="2387600"/>
          </a:xfrm>
        </p:spPr>
        <p:txBody>
          <a:bodyPr/>
          <a:lstStyle/>
          <a:p>
            <a:r>
              <a:rPr lang="da-DK" dirty="0"/>
              <a:t>Mellemformer		</a:t>
            </a:r>
          </a:p>
        </p:txBody>
      </p:sp>
      <p:sp>
        <p:nvSpPr>
          <p:cNvPr id="3" name="Undertitel 2">
            <a:extLst>
              <a:ext uri="{FF2B5EF4-FFF2-40B4-BE49-F238E27FC236}">
                <a16:creationId xmlns:a16="http://schemas.microsoft.com/office/drawing/2014/main" id="{E825CDD2-6636-5E2B-52E7-48D62EB34730}"/>
              </a:ext>
            </a:extLst>
          </p:cNvPr>
          <p:cNvSpPr>
            <a:spLocks noGrp="1"/>
          </p:cNvSpPr>
          <p:nvPr>
            <p:ph type="subTitle" idx="1"/>
          </p:nvPr>
        </p:nvSpPr>
        <p:spPr>
          <a:xfrm>
            <a:off x="1203908" y="3000599"/>
            <a:ext cx="9144000" cy="1655762"/>
          </a:xfrm>
        </p:spPr>
        <p:txBody>
          <a:bodyPr/>
          <a:lstStyle/>
          <a:p>
            <a:r>
              <a:rPr lang="da-DK" dirty="0"/>
              <a:t>En fælles rammesætning – hvor kommer vi fra?</a:t>
            </a:r>
          </a:p>
        </p:txBody>
      </p:sp>
      <p:sp>
        <p:nvSpPr>
          <p:cNvPr id="4" name="Rektangel 3">
            <a:extLst>
              <a:ext uri="{FF2B5EF4-FFF2-40B4-BE49-F238E27FC236}">
                <a16:creationId xmlns:a16="http://schemas.microsoft.com/office/drawing/2014/main" id="{E352933F-A1CC-375C-767A-339EECCB075A}"/>
              </a:ext>
            </a:extLst>
          </p:cNvPr>
          <p:cNvSpPr/>
          <p:nvPr/>
        </p:nvSpPr>
        <p:spPr>
          <a:xfrm>
            <a:off x="159390" y="2754089"/>
            <a:ext cx="12192000" cy="159391"/>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84327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Pladsholder til indhold 5">
            <a:extLst>
              <a:ext uri="{FF2B5EF4-FFF2-40B4-BE49-F238E27FC236}">
                <a16:creationId xmlns:a16="http://schemas.microsoft.com/office/drawing/2014/main" id="{9A518DB2-F2CC-1ECB-F97B-633C68E9E387}"/>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el 1">
            <a:extLst>
              <a:ext uri="{FF2B5EF4-FFF2-40B4-BE49-F238E27FC236}">
                <a16:creationId xmlns:a16="http://schemas.microsoft.com/office/drawing/2014/main" id="{064A2853-09D2-CB1D-7120-BC10B29CD0E5}"/>
              </a:ext>
            </a:extLst>
          </p:cNvPr>
          <p:cNvSpPr txBox="1">
            <a:spLocks/>
          </p:cNvSpPr>
          <p:nvPr/>
        </p:nvSpPr>
        <p:spPr>
          <a:xfrm>
            <a:off x="161541" y="-6335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da-DK" sz="2100" b="1" i="0" u="none" strike="noStrike" kern="1200" cap="none" spc="0" normalizeH="0" baseline="0" noProof="0" dirty="0">
                <a:ln>
                  <a:noFill/>
                </a:ln>
                <a:solidFill>
                  <a:prstClr val="black"/>
                </a:solidFill>
                <a:effectLst/>
                <a:uLnTx/>
                <a:uFillTx/>
                <a:latin typeface="Calibri Light" panose="020F0302020204030204"/>
                <a:ea typeface="+mj-ea"/>
                <a:cs typeface="+mj-cs"/>
              </a:rPr>
              <a:t>Hvor kommer vi fra?</a:t>
            </a:r>
          </a:p>
        </p:txBody>
      </p:sp>
      <p:sp>
        <p:nvSpPr>
          <p:cNvPr id="5" name="Rektangel 4">
            <a:extLst>
              <a:ext uri="{FF2B5EF4-FFF2-40B4-BE49-F238E27FC236}">
                <a16:creationId xmlns:a16="http://schemas.microsoft.com/office/drawing/2014/main" id="{7903A8BD-E998-3CF8-737F-605621BA11C5}"/>
              </a:ext>
            </a:extLst>
          </p:cNvPr>
          <p:cNvSpPr/>
          <p:nvPr/>
        </p:nvSpPr>
        <p:spPr>
          <a:xfrm>
            <a:off x="161541" y="842824"/>
            <a:ext cx="7038364" cy="73001"/>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kstfelt 1">
            <a:extLst>
              <a:ext uri="{FF2B5EF4-FFF2-40B4-BE49-F238E27FC236}">
                <a16:creationId xmlns:a16="http://schemas.microsoft.com/office/drawing/2014/main" id="{266A4D8E-C833-78E2-3677-99F403EBA067}"/>
              </a:ext>
            </a:extLst>
          </p:cNvPr>
          <p:cNvSpPr txBox="1"/>
          <p:nvPr/>
        </p:nvSpPr>
        <p:spPr>
          <a:xfrm>
            <a:off x="410966" y="5825447"/>
            <a:ext cx="5578868" cy="646331"/>
          </a:xfrm>
          <a:prstGeom prst="rect">
            <a:avLst/>
          </a:prstGeom>
          <a:solidFill>
            <a:schemeClr val="accent1">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7"/>
              </a:rPr>
              <a:t>Link til video, hvor Charlotte fortæller om arbejdet med mellemformer i Silkeborg Kommune. </a:t>
            </a:r>
            <a:endParaRPr kumimoji="0" lang="da-DK"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31979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7F1CEE-46B0-DC75-EDAD-DB86E5919649}"/>
              </a:ext>
            </a:extLst>
          </p:cNvPr>
          <p:cNvSpPr>
            <a:spLocks noGrp="1"/>
          </p:cNvSpPr>
          <p:nvPr>
            <p:ph type="title"/>
          </p:nvPr>
        </p:nvSpPr>
        <p:spPr>
          <a:xfrm>
            <a:off x="108275" y="-391824"/>
            <a:ext cx="10515600" cy="1325563"/>
          </a:xfrm>
        </p:spPr>
        <p:txBody>
          <a:bodyPr>
            <a:normAutofit/>
          </a:bodyPr>
          <a:lstStyle/>
          <a:p>
            <a:r>
              <a:rPr lang="da-DK" sz="2100" b="1" dirty="0"/>
              <a:t>Hvor kommer vi fra?</a:t>
            </a:r>
          </a:p>
        </p:txBody>
      </p:sp>
      <p:sp>
        <p:nvSpPr>
          <p:cNvPr id="4" name="Rektangel 3">
            <a:extLst>
              <a:ext uri="{FF2B5EF4-FFF2-40B4-BE49-F238E27FC236}">
                <a16:creationId xmlns:a16="http://schemas.microsoft.com/office/drawing/2014/main" id="{AF70AEA6-A556-8A8A-D5D4-40041D113A99}"/>
              </a:ext>
            </a:extLst>
          </p:cNvPr>
          <p:cNvSpPr/>
          <p:nvPr/>
        </p:nvSpPr>
        <p:spPr>
          <a:xfrm>
            <a:off x="108275" y="514350"/>
            <a:ext cx="7038364" cy="73001"/>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Billede 6">
            <a:extLst>
              <a:ext uri="{FF2B5EF4-FFF2-40B4-BE49-F238E27FC236}">
                <a16:creationId xmlns:a16="http://schemas.microsoft.com/office/drawing/2014/main" id="{172FC742-7FFD-29F7-33C6-DF5521324AFB}"/>
              </a:ext>
            </a:extLst>
          </p:cNvPr>
          <p:cNvPicPr>
            <a:picLocks noChangeAspect="1"/>
          </p:cNvPicPr>
          <p:nvPr/>
        </p:nvPicPr>
        <p:blipFill rotWithShape="1">
          <a:blip r:embed="rId2"/>
          <a:srcRect t="4767"/>
          <a:stretch/>
        </p:blipFill>
        <p:spPr>
          <a:xfrm>
            <a:off x="514369" y="1360734"/>
            <a:ext cx="8618057" cy="5482471"/>
          </a:xfrm>
          <a:prstGeom prst="rect">
            <a:avLst/>
          </a:prstGeom>
        </p:spPr>
      </p:pic>
      <p:sp>
        <p:nvSpPr>
          <p:cNvPr id="3" name="Ellipse 2">
            <a:extLst>
              <a:ext uri="{FF2B5EF4-FFF2-40B4-BE49-F238E27FC236}">
                <a16:creationId xmlns:a16="http://schemas.microsoft.com/office/drawing/2014/main" id="{A620229F-3DA6-18D1-68A0-5D79F80F8903}"/>
              </a:ext>
            </a:extLst>
          </p:cNvPr>
          <p:cNvSpPr/>
          <p:nvPr/>
        </p:nvSpPr>
        <p:spPr>
          <a:xfrm>
            <a:off x="6784925" y="5154042"/>
            <a:ext cx="1289263" cy="1189608"/>
          </a:xfrm>
          <a:prstGeom prst="ellipse">
            <a:avLst/>
          </a:prstGeom>
          <a:noFill/>
          <a:ln w="38100">
            <a:solidFill>
              <a:srgbClr val="FF0000"/>
            </a:solidFill>
            <a:prstDash val="dash"/>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Billede 5">
            <a:extLst>
              <a:ext uri="{FF2B5EF4-FFF2-40B4-BE49-F238E27FC236}">
                <a16:creationId xmlns:a16="http://schemas.microsoft.com/office/drawing/2014/main" id="{FDCEE636-D8EF-00A7-B120-CEB8B0E53C72}"/>
              </a:ext>
            </a:extLst>
          </p:cNvPr>
          <p:cNvPicPr>
            <a:picLocks noChangeAspect="1"/>
          </p:cNvPicPr>
          <p:nvPr/>
        </p:nvPicPr>
        <p:blipFill>
          <a:blip r:embed="rId3"/>
          <a:stretch>
            <a:fillRect/>
          </a:stretch>
        </p:blipFill>
        <p:spPr>
          <a:xfrm>
            <a:off x="2423603" y="49965"/>
            <a:ext cx="2312783" cy="1207189"/>
          </a:xfrm>
          <a:prstGeom prst="rect">
            <a:avLst/>
          </a:prstGeom>
        </p:spPr>
      </p:pic>
      <p:sp>
        <p:nvSpPr>
          <p:cNvPr id="5" name="Rektangel: afrundede hjørner 4">
            <a:extLst>
              <a:ext uri="{FF2B5EF4-FFF2-40B4-BE49-F238E27FC236}">
                <a16:creationId xmlns:a16="http://schemas.microsoft.com/office/drawing/2014/main" id="{E6B00CB4-9FD1-9EAA-D413-C20CA4A5D9B8}"/>
              </a:ext>
            </a:extLst>
          </p:cNvPr>
          <p:cNvSpPr/>
          <p:nvPr/>
        </p:nvSpPr>
        <p:spPr>
          <a:xfrm>
            <a:off x="9478306" y="1360734"/>
            <a:ext cx="2291137" cy="4633645"/>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800" b="1" i="0" u="none" strike="noStrike" kern="1200" cap="none" spc="0" normalizeH="0" baseline="0" noProof="0" dirty="0">
                <a:ln>
                  <a:noFill/>
                </a:ln>
                <a:solidFill>
                  <a:prstClr val="black"/>
                </a:solidFill>
                <a:effectLst/>
                <a:uLnTx/>
                <a:uFillTx/>
                <a:latin typeface="Calibri" panose="020F0502020204030204"/>
                <a:ea typeface="+mn-ea"/>
                <a:cs typeface="+mn-cs"/>
              </a:rPr>
              <a:t>Formål: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prstClr val="black"/>
                </a:solidFill>
                <a:effectLst/>
                <a:uLnTx/>
                <a:uFillTx/>
                <a:latin typeface="Calibri" panose="020F0502020204030204"/>
                <a:ea typeface="+mn-ea"/>
                <a:cs typeface="+mn-cs"/>
              </a:rPr>
              <a:t>Nysgerrige på hvad er på spil i forhold til at flere blev segregeret til specialtilbud. Både i forhold til: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kumimoji="0" lang="da-DK" sz="1800" b="0" i="0" u="none" strike="noStrike" kern="1200" cap="none" spc="0" normalizeH="0" baseline="0" noProof="0" dirty="0">
                <a:ln>
                  <a:noFill/>
                </a:ln>
                <a:solidFill>
                  <a:prstClr val="black"/>
                </a:solidFill>
                <a:effectLst/>
                <a:uLnTx/>
                <a:uFillTx/>
                <a:latin typeface="Calibri" panose="020F0502020204030204"/>
                <a:ea typeface="+mn-ea"/>
                <a:cs typeface="+mn-cs"/>
              </a:rPr>
              <a:t>Årsag til bevægelse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prstClr val="black"/>
                </a:solidFill>
                <a:effectLst/>
                <a:uLnTx/>
                <a:uFillTx/>
                <a:latin typeface="Calibri" panose="020F0502020204030204"/>
                <a:ea typeface="+mn-ea"/>
                <a:cs typeface="+mn-cs"/>
              </a:rPr>
              <a:t>2) Men mest af alt – gode bud lokalt på, hvad man kunne gøre for at bryde cirklen</a:t>
            </a:r>
          </a:p>
        </p:txBody>
      </p:sp>
    </p:spTree>
    <p:extLst>
      <p:ext uri="{BB962C8B-B14F-4D97-AF65-F5344CB8AC3E}">
        <p14:creationId xmlns:p14="http://schemas.microsoft.com/office/powerpoint/2010/main" val="41308405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7F1CEE-46B0-DC75-EDAD-DB86E5919649}"/>
              </a:ext>
            </a:extLst>
          </p:cNvPr>
          <p:cNvSpPr>
            <a:spLocks noGrp="1"/>
          </p:cNvSpPr>
          <p:nvPr>
            <p:ph type="title"/>
          </p:nvPr>
        </p:nvSpPr>
        <p:spPr>
          <a:xfrm>
            <a:off x="108275" y="-391824"/>
            <a:ext cx="10515600" cy="1325563"/>
          </a:xfrm>
        </p:spPr>
        <p:txBody>
          <a:bodyPr>
            <a:normAutofit/>
          </a:bodyPr>
          <a:lstStyle/>
          <a:p>
            <a:r>
              <a:rPr lang="da-DK" sz="2100" b="1" dirty="0"/>
              <a:t>Hvor kommer vi fra?</a:t>
            </a:r>
          </a:p>
        </p:txBody>
      </p:sp>
      <p:sp>
        <p:nvSpPr>
          <p:cNvPr id="4" name="Rektangel 3">
            <a:extLst>
              <a:ext uri="{FF2B5EF4-FFF2-40B4-BE49-F238E27FC236}">
                <a16:creationId xmlns:a16="http://schemas.microsoft.com/office/drawing/2014/main" id="{AF70AEA6-A556-8A8A-D5D4-40041D113A99}"/>
              </a:ext>
            </a:extLst>
          </p:cNvPr>
          <p:cNvSpPr/>
          <p:nvPr/>
        </p:nvSpPr>
        <p:spPr>
          <a:xfrm>
            <a:off x="108275" y="514350"/>
            <a:ext cx="7038364" cy="73001"/>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Billede 5">
            <a:extLst>
              <a:ext uri="{FF2B5EF4-FFF2-40B4-BE49-F238E27FC236}">
                <a16:creationId xmlns:a16="http://schemas.microsoft.com/office/drawing/2014/main" id="{FDCEE636-D8EF-00A7-B120-CEB8B0E53C72}"/>
              </a:ext>
            </a:extLst>
          </p:cNvPr>
          <p:cNvPicPr>
            <a:picLocks noChangeAspect="1"/>
          </p:cNvPicPr>
          <p:nvPr/>
        </p:nvPicPr>
        <p:blipFill>
          <a:blip r:embed="rId2"/>
          <a:stretch>
            <a:fillRect/>
          </a:stretch>
        </p:blipFill>
        <p:spPr>
          <a:xfrm>
            <a:off x="2423604" y="49966"/>
            <a:ext cx="2365804" cy="1234864"/>
          </a:xfrm>
          <a:prstGeom prst="rect">
            <a:avLst/>
          </a:prstGeom>
        </p:spPr>
      </p:pic>
      <p:sp>
        <p:nvSpPr>
          <p:cNvPr id="5" name="Rektangel 4">
            <a:extLst>
              <a:ext uri="{FF2B5EF4-FFF2-40B4-BE49-F238E27FC236}">
                <a16:creationId xmlns:a16="http://schemas.microsoft.com/office/drawing/2014/main" id="{A4A34C45-70DD-13C5-B157-562EDE92F0ED}"/>
              </a:ext>
            </a:extLst>
          </p:cNvPr>
          <p:cNvSpPr/>
          <p:nvPr/>
        </p:nvSpPr>
        <p:spPr>
          <a:xfrm>
            <a:off x="0" y="1471124"/>
            <a:ext cx="12192000" cy="37822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prstClr val="black"/>
                </a:solidFill>
                <a:effectLst/>
                <a:uLnTx/>
                <a:uFillTx/>
                <a:latin typeface="Calibri" panose="020F0502020204030204"/>
                <a:ea typeface="+mn-ea"/>
                <a:cs typeface="+mn-cs"/>
              </a:rPr>
              <a:t>Pointer fra analysen i 2018 </a:t>
            </a:r>
          </a:p>
        </p:txBody>
      </p:sp>
      <p:pic>
        <p:nvPicPr>
          <p:cNvPr id="11" name="Billede 10" descr="Træbord skrivebord med et hvidt tastatur, tegnings plan og tegne kompas samt penne.">
            <a:extLst>
              <a:ext uri="{FF2B5EF4-FFF2-40B4-BE49-F238E27FC236}">
                <a16:creationId xmlns:a16="http://schemas.microsoft.com/office/drawing/2014/main" id="{D4401D0F-33C8-F953-CC18-DE65E3922B3E}"/>
              </a:ext>
            </a:extLst>
          </p:cNvPr>
          <p:cNvPicPr>
            <a:picLocks noChangeAspect="1"/>
          </p:cNvPicPr>
          <p:nvPr/>
        </p:nvPicPr>
        <p:blipFill rotWithShape="1">
          <a:blip r:embed="rId3">
            <a:extLst>
              <a:ext uri="{28A0092B-C50C-407E-A947-70E740481C1C}">
                <a14:useLocalDpi xmlns:a14="http://schemas.microsoft.com/office/drawing/2010/main" val="0"/>
              </a:ext>
            </a:extLst>
          </a:blip>
          <a:srcRect t="35575"/>
          <a:stretch/>
        </p:blipFill>
        <p:spPr>
          <a:xfrm>
            <a:off x="747713" y="2074726"/>
            <a:ext cx="10050525" cy="4322292"/>
          </a:xfrm>
          <a:prstGeom prst="rect">
            <a:avLst/>
          </a:prstGeom>
        </p:spPr>
      </p:pic>
      <p:pic>
        <p:nvPicPr>
          <p:cNvPr id="9" name="Billede 8">
            <a:extLst>
              <a:ext uri="{FF2B5EF4-FFF2-40B4-BE49-F238E27FC236}">
                <a16:creationId xmlns:a16="http://schemas.microsoft.com/office/drawing/2014/main" id="{14488CB1-DA7C-B69C-A691-D8BB12D45AFF}"/>
              </a:ext>
            </a:extLst>
          </p:cNvPr>
          <p:cNvPicPr>
            <a:picLocks noChangeAspect="1"/>
          </p:cNvPicPr>
          <p:nvPr/>
        </p:nvPicPr>
        <p:blipFill>
          <a:blip r:embed="rId4"/>
          <a:stretch>
            <a:fillRect/>
          </a:stretch>
        </p:blipFill>
        <p:spPr>
          <a:xfrm>
            <a:off x="573348" y="2787411"/>
            <a:ext cx="10224889" cy="2238375"/>
          </a:xfrm>
          <a:prstGeom prst="rect">
            <a:avLst/>
          </a:prstGeom>
        </p:spPr>
      </p:pic>
      <p:pic>
        <p:nvPicPr>
          <p:cNvPr id="13" name="Billede 12">
            <a:extLst>
              <a:ext uri="{FF2B5EF4-FFF2-40B4-BE49-F238E27FC236}">
                <a16:creationId xmlns:a16="http://schemas.microsoft.com/office/drawing/2014/main" id="{74979A39-9D4C-A85E-7E78-5FB27D1E49A5}"/>
              </a:ext>
            </a:extLst>
          </p:cNvPr>
          <p:cNvPicPr>
            <a:picLocks noChangeAspect="1"/>
          </p:cNvPicPr>
          <p:nvPr/>
        </p:nvPicPr>
        <p:blipFill>
          <a:blip r:embed="rId5"/>
          <a:stretch>
            <a:fillRect/>
          </a:stretch>
        </p:blipFill>
        <p:spPr>
          <a:xfrm>
            <a:off x="747712" y="5212080"/>
            <a:ext cx="10050526" cy="1410316"/>
          </a:xfrm>
          <a:prstGeom prst="rect">
            <a:avLst/>
          </a:prstGeom>
        </p:spPr>
      </p:pic>
    </p:spTree>
    <p:extLst>
      <p:ext uri="{BB962C8B-B14F-4D97-AF65-F5344CB8AC3E}">
        <p14:creationId xmlns:p14="http://schemas.microsoft.com/office/powerpoint/2010/main" val="26220270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dsholder til indhold 6">
            <a:extLst>
              <a:ext uri="{FF2B5EF4-FFF2-40B4-BE49-F238E27FC236}">
                <a16:creationId xmlns:a16="http://schemas.microsoft.com/office/drawing/2014/main" id="{8C2455CC-4C5D-8726-73C4-730A7B369664}"/>
              </a:ext>
            </a:extLst>
          </p:cNvPr>
          <p:cNvPicPr>
            <a:picLocks noGrp="1" noChangeAspect="1"/>
          </p:cNvPicPr>
          <p:nvPr>
            <p:ph idx="1"/>
          </p:nvPr>
        </p:nvPicPr>
        <p:blipFill>
          <a:blip r:embed="rId2"/>
          <a:stretch>
            <a:fillRect/>
          </a:stretch>
        </p:blipFill>
        <p:spPr>
          <a:xfrm>
            <a:off x="4432439" y="1899849"/>
            <a:ext cx="7759561" cy="4352925"/>
          </a:xfrm>
        </p:spPr>
      </p:pic>
      <p:sp>
        <p:nvSpPr>
          <p:cNvPr id="4" name="Titel 1">
            <a:extLst>
              <a:ext uri="{FF2B5EF4-FFF2-40B4-BE49-F238E27FC236}">
                <a16:creationId xmlns:a16="http://schemas.microsoft.com/office/drawing/2014/main" id="{4357F8F1-D8FD-3D3F-ECEA-80A993BD564E}"/>
              </a:ext>
            </a:extLst>
          </p:cNvPr>
          <p:cNvSpPr txBox="1">
            <a:spLocks/>
          </p:cNvSpPr>
          <p:nvPr/>
        </p:nvSpPr>
        <p:spPr>
          <a:xfrm>
            <a:off x="103334" y="-13710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da-DK" sz="2100" b="1" i="0" u="none" strike="noStrike" kern="1200" cap="none" spc="0" normalizeH="0" baseline="0" noProof="0" dirty="0">
                <a:ln>
                  <a:noFill/>
                </a:ln>
                <a:solidFill>
                  <a:prstClr val="black"/>
                </a:solidFill>
                <a:effectLst/>
                <a:uLnTx/>
                <a:uFillTx/>
                <a:latin typeface="Calibri Light" panose="020F0302020204030204"/>
                <a:ea typeface="+mj-ea"/>
                <a:cs typeface="+mj-cs"/>
              </a:rPr>
              <a:t>Hvor kommer vi fra?</a:t>
            </a:r>
          </a:p>
        </p:txBody>
      </p:sp>
      <p:sp>
        <p:nvSpPr>
          <p:cNvPr id="5" name="Rektangel 4">
            <a:extLst>
              <a:ext uri="{FF2B5EF4-FFF2-40B4-BE49-F238E27FC236}">
                <a16:creationId xmlns:a16="http://schemas.microsoft.com/office/drawing/2014/main" id="{190F434B-1814-7AAA-EF39-6A5F7E6573B3}"/>
              </a:ext>
            </a:extLst>
          </p:cNvPr>
          <p:cNvSpPr/>
          <p:nvPr/>
        </p:nvSpPr>
        <p:spPr>
          <a:xfrm>
            <a:off x="197052" y="771802"/>
            <a:ext cx="7038364" cy="73001"/>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Ellipse 7">
            <a:extLst>
              <a:ext uri="{FF2B5EF4-FFF2-40B4-BE49-F238E27FC236}">
                <a16:creationId xmlns:a16="http://schemas.microsoft.com/office/drawing/2014/main" id="{A7147F8D-3FA1-5B2C-3222-F5446E8EE4C7}"/>
              </a:ext>
            </a:extLst>
          </p:cNvPr>
          <p:cNvSpPr/>
          <p:nvPr/>
        </p:nvSpPr>
        <p:spPr>
          <a:xfrm>
            <a:off x="9546187" y="3901611"/>
            <a:ext cx="1382222" cy="1325563"/>
          </a:xfrm>
          <a:prstGeom prst="ellipse">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kstfelt 8">
            <a:extLst>
              <a:ext uri="{FF2B5EF4-FFF2-40B4-BE49-F238E27FC236}">
                <a16:creationId xmlns:a16="http://schemas.microsoft.com/office/drawing/2014/main" id="{EA01F9BB-4A6D-0FE2-98FF-DD313DCB10F8}"/>
              </a:ext>
            </a:extLst>
          </p:cNvPr>
          <p:cNvSpPr txBox="1"/>
          <p:nvPr/>
        </p:nvSpPr>
        <p:spPr>
          <a:xfrm>
            <a:off x="197052" y="1141470"/>
            <a:ext cx="4324224" cy="473975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400" b="0" i="0" u="none" strike="noStrike" kern="1200" cap="none" spc="0" normalizeH="0" baseline="0" noProof="0" dirty="0">
                <a:ln>
                  <a:noFill/>
                </a:ln>
                <a:solidFill>
                  <a:prstClr val="black"/>
                </a:solidFill>
                <a:effectLst/>
                <a:uLnTx/>
                <a:uFillTx/>
                <a:latin typeface="Verdana" panose="020B0604030504040204" pitchFamily="34" charset="0"/>
                <a:ea typeface="Times New Roman" panose="02020603050405020304" pitchFamily="18" charset="0"/>
                <a:cs typeface="Calibri" panose="020F0502020204030204" pitchFamily="34" charset="0"/>
              </a:rPr>
              <a:t>Arbejdsgruppe i 2019 (pædagogiske ledere og skoleledere fra almen og inklusionscentre)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black"/>
              </a:solidFill>
              <a:effectLst/>
              <a:uLnTx/>
              <a:uFillTx/>
              <a:latin typeface="Verdana" panose="020B0604030504040204" pitchFamily="34" charset="0"/>
              <a:ea typeface="Times New Roman" panose="02020603050405020304" pitchFamily="18" charset="0"/>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da-DK" sz="1200" b="0" i="0" u="none" strike="noStrike" kern="1200" cap="none" spc="0" normalizeH="0" baseline="0" noProof="0" dirty="0">
                <a:ln>
                  <a:noFill/>
                </a:ln>
                <a:solidFill>
                  <a:prstClr val="black"/>
                </a:solidFill>
                <a:effectLst/>
                <a:uLnTx/>
                <a:uFillTx/>
                <a:latin typeface="Verdana" panose="020B0604030504040204" pitchFamily="34" charset="0"/>
                <a:ea typeface="Times New Roman" panose="02020603050405020304" pitchFamily="18" charset="0"/>
                <a:cs typeface="Calibri" panose="020F0502020204030204" pitchFamily="34" charset="0"/>
              </a:rPr>
              <a:t>1. Økonomisk problematik (vil gerne sikre, at vi fra skoleårets planlægning kender ressourcer). Derfor blev ressourcer allokeret ud.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da-DK" sz="1200" b="0" i="0" u="none" strike="noStrike" kern="1200" cap="none" spc="0" normalizeH="0" baseline="0" noProof="0" dirty="0">
              <a:ln>
                <a:noFill/>
              </a:ln>
              <a:solidFill>
                <a:prstClr val="black"/>
              </a:solidFill>
              <a:effectLst/>
              <a:uLnTx/>
              <a:uFillTx/>
              <a:latin typeface="Verdana" panose="020B0604030504040204" pitchFamily="34" charset="0"/>
              <a:ea typeface="Times New Roman" panose="02020603050405020304" pitchFamily="18" charset="0"/>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da-DK" sz="1200" b="0" i="0" u="none" strike="noStrike" kern="1200" cap="none" spc="0" normalizeH="0" baseline="0" noProof="0" dirty="0">
                <a:ln>
                  <a:noFill/>
                </a:ln>
                <a:solidFill>
                  <a:prstClr val="black"/>
                </a:solidFill>
                <a:effectLst/>
                <a:uLnTx/>
                <a:uFillTx/>
                <a:latin typeface="Verdana" panose="020B0604030504040204" pitchFamily="34" charset="0"/>
                <a:ea typeface="Times New Roman" panose="02020603050405020304" pitchFamily="18" charset="0"/>
                <a:cs typeface="Calibri" panose="020F0502020204030204" pitchFamily="34" charset="0"/>
              </a:rPr>
              <a:t>2. Brug for at blive understøttet hurtigt og lettilgængeligt (eks. gennem læringsvejledere). Derfor en del af udviklingsspor i PPL ”fleksibel og praksisnær support”.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da-DK" sz="1200" b="0" i="0" u="none" strike="noStrike" kern="1200" cap="none" spc="0" normalizeH="0" baseline="0" noProof="0" dirty="0">
              <a:ln>
                <a:noFill/>
              </a:ln>
              <a:solidFill>
                <a:prstClr val="black"/>
              </a:solidFill>
              <a:effectLst/>
              <a:uLnTx/>
              <a:uFillTx/>
              <a:latin typeface="Verdana" panose="020B0604030504040204" pitchFamily="34" charset="0"/>
              <a:ea typeface="Times New Roman" panose="02020603050405020304" pitchFamily="18" charset="0"/>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da-DK" sz="1200" b="0" i="0" u="none" strike="noStrike" kern="1200" cap="none" spc="0" normalizeH="0" baseline="0" noProof="0" dirty="0">
                <a:ln>
                  <a:noFill/>
                </a:ln>
                <a:solidFill>
                  <a:prstClr val="black"/>
                </a:solidFill>
                <a:effectLst/>
                <a:uLnTx/>
                <a:uFillTx/>
                <a:latin typeface="Verdana" panose="020B0604030504040204" pitchFamily="34" charset="0"/>
                <a:ea typeface="Times New Roman" panose="02020603050405020304" pitchFamily="18" charset="0"/>
                <a:cs typeface="Calibri" panose="020F0502020204030204" pitchFamily="34" charset="0"/>
              </a:rPr>
              <a:t>3. Enige om en ramme – aftale om, hvordan vi gør når vi arbejder med Mellemformer (pejlemærker)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black"/>
              </a:solidFill>
              <a:effectLst/>
              <a:uLnTx/>
              <a:uFillTx/>
              <a:latin typeface="Verdana" panose="020B0604030504040204" pitchFamily="34" charset="0"/>
              <a:ea typeface="Times New Roman" panose="02020603050405020304" pitchFamily="18" charset="0"/>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400" b="0" i="0" u="none" strike="noStrike" kern="1200" cap="none" spc="0" normalizeH="0" baseline="0" noProof="0" dirty="0">
                <a:ln>
                  <a:noFill/>
                </a:ln>
                <a:solidFill>
                  <a:prstClr val="black"/>
                </a:solidFill>
                <a:effectLst/>
                <a:uLnTx/>
                <a:uFillTx/>
                <a:latin typeface="Verdana" panose="020B0604030504040204" pitchFamily="34" charset="0"/>
                <a:ea typeface="Times New Roman" panose="02020603050405020304" pitchFamily="18" charset="0"/>
                <a:cs typeface="Calibri" panose="020F0502020204030204" pitchFamily="34" charset="0"/>
              </a:rPr>
              <a:t>Emnemøde marts 2020 med fokus på handleplaner og pejlemærker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a-DK" sz="1400" b="0" i="0" u="none" strike="noStrike" kern="1200" cap="none" spc="0" normalizeH="0" baseline="0" noProof="0" dirty="0">
              <a:ln>
                <a:noFill/>
              </a:ln>
              <a:solidFill>
                <a:prstClr val="black"/>
              </a:solidFill>
              <a:effectLst/>
              <a:uLnTx/>
              <a:uFillTx/>
              <a:latin typeface="Verdana" panose="020B0604030504040204" pitchFamily="34" charset="0"/>
              <a:ea typeface="Times New Roman" panose="02020603050405020304" pitchFamily="18" charset="0"/>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400" b="0" i="0" u="none" strike="noStrike" kern="1200" cap="none" spc="0" normalizeH="0" baseline="0" noProof="0" dirty="0">
                <a:ln>
                  <a:noFill/>
                </a:ln>
                <a:solidFill>
                  <a:prstClr val="black"/>
                </a:solidFill>
                <a:effectLst/>
                <a:uLnTx/>
                <a:uFillTx/>
                <a:latin typeface="Verdana" panose="020B0604030504040204" pitchFamily="34" charset="0"/>
                <a:ea typeface="Times New Roman" panose="02020603050405020304" pitchFamily="18" charset="0"/>
                <a:cs typeface="Calibri" panose="020F0502020204030204" pitchFamily="34" charset="0"/>
              </a:rPr>
              <a:t>Reviderede pejlemærker i 2022</a:t>
            </a: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endParaRPr kumimoji="0" lang="da-DK" sz="1400" b="0" i="0" u="none" strike="noStrike" kern="1200" cap="none" spc="0" normalizeH="0" baseline="0" noProof="0" dirty="0">
              <a:ln>
                <a:noFill/>
              </a:ln>
              <a:solidFill>
                <a:prstClr val="black"/>
              </a:solidFill>
              <a:effectLst/>
              <a:uLnTx/>
              <a:uFillTx/>
              <a:latin typeface="Verdana" panose="020B0604030504040204" pitchFamily="34" charset="0"/>
              <a:ea typeface="Times New Roman" panose="02020603050405020304" pitchFamily="18"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Tekstfelt 9">
            <a:extLst>
              <a:ext uri="{FF2B5EF4-FFF2-40B4-BE49-F238E27FC236}">
                <a16:creationId xmlns:a16="http://schemas.microsoft.com/office/drawing/2014/main" id="{D8AA1836-946C-BC28-6C41-977CD61F0AA2}"/>
              </a:ext>
            </a:extLst>
          </p:cNvPr>
          <p:cNvSpPr txBox="1"/>
          <p:nvPr/>
        </p:nvSpPr>
        <p:spPr>
          <a:xfrm>
            <a:off x="286198" y="5651503"/>
            <a:ext cx="4057095" cy="830997"/>
          </a:xfrm>
          <a:prstGeom prst="rect">
            <a:avLst/>
          </a:prstGeom>
          <a:solidFill>
            <a:schemeClr val="accent3">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600" b="0" i="1" u="none" strike="noStrike" kern="1200" cap="none" spc="0" normalizeH="0" baseline="0" noProof="0" dirty="0">
                <a:ln>
                  <a:noFill/>
                </a:ln>
                <a:solidFill>
                  <a:prstClr val="black"/>
                </a:solidFill>
                <a:effectLst/>
                <a:uLnTx/>
                <a:uFillTx/>
                <a:latin typeface="Calibri" panose="020F0502020204030204"/>
                <a:ea typeface="+mn-ea"/>
                <a:cs typeface="+mn-cs"/>
              </a:rPr>
              <a:t>Alle skoler er i gang med at arbejde med mellemformer – især med fokus på: </a:t>
            </a:r>
            <a:r>
              <a:rPr kumimoji="0" lang="da-DK" sz="1600" b="0" i="1" u="none" strike="noStrike" kern="1200" cap="none" spc="0" normalizeH="0" baseline="0" noProof="0" dirty="0" err="1">
                <a:ln>
                  <a:noFill/>
                </a:ln>
                <a:solidFill>
                  <a:prstClr val="black"/>
                </a:solidFill>
                <a:effectLst/>
                <a:uLnTx/>
                <a:uFillTx/>
                <a:latin typeface="Calibri" panose="020F0502020204030204"/>
                <a:ea typeface="+mn-ea"/>
                <a:cs typeface="+mn-cs"/>
              </a:rPr>
              <a:t>Why</a:t>
            </a:r>
            <a:r>
              <a:rPr kumimoji="0" lang="da-DK" sz="16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da-DK" sz="1600" b="0" i="1" u="none" strike="noStrike" kern="1200" cap="none" spc="0" normalizeH="0" baseline="0" noProof="0" dirty="0" err="1">
                <a:ln>
                  <a:noFill/>
                </a:ln>
                <a:solidFill>
                  <a:prstClr val="black"/>
                </a:solidFill>
                <a:effectLst/>
                <a:uLnTx/>
                <a:uFillTx/>
                <a:latin typeface="Calibri" panose="020F0502020204030204"/>
                <a:ea typeface="+mn-ea"/>
                <a:cs typeface="+mn-cs"/>
              </a:rPr>
              <a:t>how</a:t>
            </a:r>
            <a:r>
              <a:rPr kumimoji="0" lang="da-DK" sz="1600" b="0" i="1" u="none" strike="noStrike" kern="1200" cap="none" spc="0" normalizeH="0" baseline="0" noProof="0" dirty="0">
                <a:ln>
                  <a:noFill/>
                </a:ln>
                <a:solidFill>
                  <a:prstClr val="black"/>
                </a:solidFill>
                <a:effectLst/>
                <a:uLnTx/>
                <a:uFillTx/>
                <a:latin typeface="Calibri" panose="020F0502020204030204"/>
                <a:ea typeface="+mn-ea"/>
                <a:cs typeface="+mn-cs"/>
              </a:rPr>
              <a:t> og </a:t>
            </a:r>
            <a:r>
              <a:rPr kumimoji="0" lang="da-DK" sz="1600" b="0" i="1" u="none" strike="noStrike" kern="1200" cap="none" spc="0" normalizeH="0" baseline="0" noProof="0" dirty="0" err="1">
                <a:ln>
                  <a:noFill/>
                </a:ln>
                <a:solidFill>
                  <a:prstClr val="black"/>
                </a:solidFill>
                <a:effectLst/>
                <a:uLnTx/>
                <a:uFillTx/>
                <a:latin typeface="Calibri" panose="020F0502020204030204"/>
                <a:ea typeface="+mn-ea"/>
                <a:cs typeface="+mn-cs"/>
              </a:rPr>
              <a:t>what</a:t>
            </a:r>
            <a:r>
              <a:rPr kumimoji="0" lang="da-DK" sz="1600" b="0" i="1" u="none" strike="noStrike" kern="1200" cap="none" spc="0" normalizeH="0" baseline="0" noProof="0" dirty="0">
                <a:ln>
                  <a:noFill/>
                </a:ln>
                <a:solidFill>
                  <a:prstClr val="black"/>
                </a:solidFill>
                <a:effectLst/>
                <a:uLnTx/>
                <a:uFillTx/>
                <a:latin typeface="Calibri" panose="020F0502020204030204"/>
                <a:ea typeface="+mn-ea"/>
                <a:cs typeface="+mn-cs"/>
              </a:rPr>
              <a:t> (selve organiseringen af dem). </a:t>
            </a:r>
          </a:p>
        </p:txBody>
      </p:sp>
      <p:pic>
        <p:nvPicPr>
          <p:cNvPr id="12" name="Billede 11">
            <a:extLst>
              <a:ext uri="{FF2B5EF4-FFF2-40B4-BE49-F238E27FC236}">
                <a16:creationId xmlns:a16="http://schemas.microsoft.com/office/drawing/2014/main" id="{3E6F32BE-77FB-96EF-3BEB-ADD23DC6C6F1}"/>
              </a:ext>
            </a:extLst>
          </p:cNvPr>
          <p:cNvPicPr>
            <a:picLocks noChangeAspect="1"/>
          </p:cNvPicPr>
          <p:nvPr/>
        </p:nvPicPr>
        <p:blipFill>
          <a:blip r:embed="rId3"/>
          <a:stretch>
            <a:fillRect/>
          </a:stretch>
        </p:blipFill>
        <p:spPr>
          <a:xfrm>
            <a:off x="2650318" y="45284"/>
            <a:ext cx="2558337" cy="1143173"/>
          </a:xfrm>
          <a:prstGeom prst="rect">
            <a:avLst/>
          </a:prstGeom>
        </p:spPr>
      </p:pic>
    </p:spTree>
    <p:extLst>
      <p:ext uri="{BB962C8B-B14F-4D97-AF65-F5344CB8AC3E}">
        <p14:creationId xmlns:p14="http://schemas.microsoft.com/office/powerpoint/2010/main" val="207348858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GetOrganized dokument" ma:contentTypeID="0x010100AC085CFC53BC46CEA2EADE194AD9D48200705861D260BD5141ADF5F710DF2B335E" ma:contentTypeVersion="0" ma:contentTypeDescription="GetOrganized dokument" ma:contentTypeScope="" ma:versionID="4391697a1e59b98030877edfd6401f56">
  <xsd:schema xmlns:xsd="http://www.w3.org/2001/XMLSchema" xmlns:xs="http://www.w3.org/2001/XMLSchema" xmlns:p="http://schemas.microsoft.com/office/2006/metadata/properties" xmlns:ns1="http://schemas.microsoft.com/sharepoint/v3" xmlns:ns2="1A688D09-92DF-4840-B2B2-1CA487D3345B" xmlns:ns3="73fa45ed-fd86-438b-a957-2a236efdeda8" targetNamespace="http://schemas.microsoft.com/office/2006/metadata/properties" ma:root="true" ma:fieldsID="244077968e5d5d7bba2e244f4024b50a" ns1:_="" ns2:_="" ns3:_="">
    <xsd:import namespace="http://schemas.microsoft.com/sharepoint/v3"/>
    <xsd:import namespace="1A688D09-92DF-4840-B2B2-1CA487D3345B"/>
    <xsd:import namespace="73fa45ed-fd86-438b-a957-2a236efdeda8"/>
    <xsd:element name="properties">
      <xsd:complexType>
        <xsd:sequence>
          <xsd:element name="documentManagement">
            <xsd:complexType>
              <xsd:all>
                <xsd:element ref="ns2:Beskrivelse" minOccurs="0"/>
                <xsd:element ref="ns2:Dato" minOccurs="0"/>
                <xsd:element ref="ns2:Modtager" minOccurs="0"/>
                <xsd:element ref="ns2:Korrespondance" minOccurs="0"/>
                <xsd:element ref="ns2:CCMAgendaDocumentStatus" minOccurs="0"/>
                <xsd:element ref="ns2:Postliste" minOccurs="0"/>
                <xsd:element ref="ns1:CaseOwner" minOccurs="0"/>
                <xsd:element ref="ns2:SkannetAf" minOccurs="0"/>
                <xsd:element ref="ns2:Preview" minOccurs="0"/>
                <xsd:element ref="ns2:CCMAgendaStatus" minOccurs="0"/>
                <xsd:element ref="ns2:CCMMeetingCaseLink" minOccurs="0"/>
                <xsd:element ref="ns1:CaseID" minOccurs="0"/>
                <xsd:element ref="ns1:DocID" minOccurs="0"/>
                <xsd:element ref="ns1:Finalized" minOccurs="0"/>
                <xsd:element ref="ns1:Related" minOccurs="0"/>
                <xsd:element ref="ns1:RegistrationDate" minOccurs="0"/>
                <xsd:element ref="ns1:CaseRecordNumber" minOccurs="0"/>
                <xsd:element ref="ns1:LocalAttachment" minOccurs="0"/>
                <xsd:element ref="ns1:CCMTemplateName" minOccurs="0"/>
                <xsd:element ref="ns1:CCMTemplateVersion" minOccurs="0"/>
                <xsd:element ref="ns1:CCMTemplateID" minOccurs="0"/>
                <xsd:element ref="ns1:CCMSystemID" minOccurs="0"/>
                <xsd:element ref="ns1:WasEncrypted" minOccurs="0"/>
                <xsd:element ref="ns1:WasSigned" minOccurs="0"/>
                <xsd:element ref="ns1:MailHasAttachments" minOccurs="0"/>
                <xsd:element ref="ns1:CCMConversation" minOccurs="0"/>
                <xsd:element ref="ns3:TaxCatchAll" minOccurs="0"/>
                <xsd:element ref="ns2:g837c6e80f5d4d9e81d1984e871682fc" minOccurs="0"/>
                <xsd:element ref="ns1:CCMSubID" minOccurs="0"/>
                <xsd:element ref="ns2:CCMMeetingCaseId" minOccurs="0"/>
                <xsd:element ref="ns2:CCMMeetingCaseInstanceId" minOccurs="0"/>
                <xsd:element ref="ns2:CCMAgendaItemId" minOccurs="0"/>
                <xsd:element ref="ns2:AgendaStatusIcon" minOccurs="0"/>
                <xsd:element ref="ns2:IsEDeliveryNote" minOccurs="0"/>
                <xsd:element ref="ns2:Afsender_x003a_Id" minOccurs="0"/>
                <xsd:element ref="ns2:Afsender" minOccurs="0"/>
                <xsd:element ref="ns2:ScannetAf" minOccurs="0"/>
                <xsd:element ref="ns2:Classification" minOccurs="0"/>
                <xsd:element ref="ns1:CCMVisualId" minOccurs="0"/>
                <xsd:element ref="ns1:CCMOriginalDocID" minOccurs="0"/>
                <xsd:element ref="ns2:Registreringsdato" minOccurs="0"/>
                <xsd:element ref="ns1:CCMCognitiveTyp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seOwner" ma:index="8" nillable="true" ma:displayName="Dokumentansvarlig" ma:list="UserInfo" ma:SearchPeopleOnly="false" ma:SharePointGroup="0" ma:internalName="Case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aseID" ma:index="16" nillable="true" ma:displayName="Sags ID" ma:default="Tildeler" ma:description="" ma:internalName="CaseID" ma:readOnly="true">
      <xsd:simpleType>
        <xsd:restriction base="dms:Text"/>
      </xsd:simpleType>
    </xsd:element>
    <xsd:element name="DocID" ma:index="17" nillable="true" ma:displayName="Dok ID" ma:default="Tildeler" ma:description="" ma:internalName="DocID" ma:readOnly="true">
      <xsd:simpleType>
        <xsd:restriction base="dms:Text"/>
      </xsd:simpleType>
    </xsd:element>
    <xsd:element name="Finalized" ma:index="18" nillable="true" ma:displayName="Endeligt" ma:default="False" ma:description="" ma:internalName="Finalized" ma:readOnly="true">
      <xsd:simpleType>
        <xsd:restriction base="dms:Boolean"/>
      </xsd:simpleType>
    </xsd:element>
    <xsd:element name="Related" ma:index="19" nillable="true" ma:displayName="Vedhæftet dokument" ma:default="False" ma:description="" ma:internalName="Related" ma:readOnly="true">
      <xsd:simpleType>
        <xsd:restriction base="dms:Boolean"/>
      </xsd:simpleType>
    </xsd:element>
    <xsd:element name="RegistrationDate" ma:index="20" nillable="true" ma:displayName="Registrerings dato" ma:description="" ma:format="DateTime" ma:internalName="RegistrationDate" ma:readOnly="true">
      <xsd:simpleType>
        <xsd:restriction base="dms:DateTime"/>
      </xsd:simpleType>
    </xsd:element>
    <xsd:element name="CaseRecordNumber" ma:index="21" nillable="true" ma:displayName="Akt ID" ma:decimals="0" ma:default="0" ma:description="" ma:internalName="CaseRecordNumber" ma:readOnly="true">
      <xsd:simpleType>
        <xsd:restriction base="dms:Number"/>
      </xsd:simpleType>
    </xsd:element>
    <xsd:element name="LocalAttachment" ma:index="22" nillable="true" ma:displayName="Lokalt bilag" ma:default="False" ma:description="" ma:internalName="LocalAttachment" ma:readOnly="true">
      <xsd:simpleType>
        <xsd:restriction base="dms:Boolean"/>
      </xsd:simpleType>
    </xsd:element>
    <xsd:element name="CCMTemplateName" ma:index="23" nillable="true" ma:displayName="Skabelon navn" ma:description="" ma:internalName="CCMTemplateName" ma:readOnly="true">
      <xsd:simpleType>
        <xsd:restriction base="dms:Text"/>
      </xsd:simpleType>
    </xsd:element>
    <xsd:element name="CCMTemplateVersion" ma:index="24" nillable="true" ma:displayName="Skabelon version" ma:description="" ma:internalName="CCMTemplateVersion" ma:readOnly="true">
      <xsd:simpleType>
        <xsd:restriction base="dms:Text"/>
      </xsd:simpleType>
    </xsd:element>
    <xsd:element name="CCMTemplateID" ma:index="25" nillable="true" ma:displayName="CCMTemplateID" ma:decimals="0" ma:default="0" ma:description="" ma:hidden="true" ma:internalName="CCMTemplateID" ma:readOnly="true">
      <xsd:simpleType>
        <xsd:restriction base="dms:Number"/>
      </xsd:simpleType>
    </xsd:element>
    <xsd:element name="CCMSystemID" ma:index="26" nillable="true" ma:displayName="CCMSystemID" ma:description="" ma:hidden="true" ma:internalName="CCMSystemID" ma:readOnly="true">
      <xsd:simpleType>
        <xsd:restriction base="dms:Text"/>
      </xsd:simpleType>
    </xsd:element>
    <xsd:element name="WasEncrypted" ma:index="27" nillable="true" ma:displayName="Krypteret" ma:default="False" ma:description="" ma:internalName="WasEncrypted" ma:readOnly="true">
      <xsd:simpleType>
        <xsd:restriction base="dms:Boolean"/>
      </xsd:simpleType>
    </xsd:element>
    <xsd:element name="WasSigned" ma:index="28" nillable="true" ma:displayName="Signeret" ma:default="False" ma:description="" ma:internalName="WasSigned" ma:readOnly="true">
      <xsd:simpleType>
        <xsd:restriction base="dms:Boolean"/>
      </xsd:simpleType>
    </xsd:element>
    <xsd:element name="MailHasAttachments" ma:index="29" nillable="true" ma:displayName="E-mail har vedhæftede filer" ma:default="False" ma:description="" ma:internalName="MailHasAttachments" ma:readOnly="true">
      <xsd:simpleType>
        <xsd:restriction base="dms:Boolean"/>
      </xsd:simpleType>
    </xsd:element>
    <xsd:element name="CCMConversation" ma:index="30" nillable="true" ma:displayName="Samtale" ma:description="" ma:internalName="CCMConversation" ma:readOnly="true">
      <xsd:simpleType>
        <xsd:restriction base="dms:Text"/>
      </xsd:simpleType>
    </xsd:element>
    <xsd:element name="CCMSubID" ma:index="33" nillable="true" ma:displayName="CCMSubID" ma:description="" ma:internalName="CCMSubID" ma:readOnly="true">
      <xsd:simpleType>
        <xsd:restriction base="dms:Text">
          <xsd:maxLength value="255"/>
        </xsd:restriction>
      </xsd:simpleType>
    </xsd:element>
    <xsd:element name="CCMVisualId" ma:index="48" nillable="true" ma:displayName="Sags ID" ma:default="Tildeler" ma:description="" ma:internalName="CCMVisualId" ma:readOnly="true">
      <xsd:simpleType>
        <xsd:restriction base="dms:Text"/>
      </xsd:simpleType>
    </xsd:element>
    <xsd:element name="CCMOriginalDocID" ma:index="49" nillable="true" ma:displayName="Originalt Dok ID" ma:description="" ma:internalName="CCMOriginalDocID" ma:readOnly="true">
      <xsd:simpleType>
        <xsd:restriction base="dms:Text"/>
      </xsd:simpleType>
    </xsd:element>
    <xsd:element name="CCMCognitiveType" ma:index="52" nillable="true" ma:displayName="CognitiveType" ma:decimals="0" ma:internalName="CCMCognitiveType" ma:readOnly="false">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1A688D09-92DF-4840-B2B2-1CA487D3345B" elementFormDefault="qualified">
    <xsd:import namespace="http://schemas.microsoft.com/office/2006/documentManagement/types"/>
    <xsd:import namespace="http://schemas.microsoft.com/office/infopath/2007/PartnerControls"/>
    <xsd:element name="Beskrivelse" ma:index="2" nillable="true" ma:displayName="Beskrivelse" ma:internalName="Beskrivelse">
      <xsd:simpleType>
        <xsd:restriction base="dms:Note">
          <xsd:maxLength value="255"/>
        </xsd:restriction>
      </xsd:simpleType>
    </xsd:element>
    <xsd:element name="Dato" ma:index="3" nillable="true" ma:displayName="Dokumentdato" ma:default="[today]" ma:format="DateOnly" ma:internalName="Dato">
      <xsd:simpleType>
        <xsd:restriction base="dms:DateTime"/>
      </xsd:simpleType>
    </xsd:element>
    <xsd:element name="Modtager" ma:index="4" nillable="true" ma:displayName="Modtager" ma:list="{9E7ED704-46DE-4335-BF1A-BF8DA32C6CEC}" ma:internalName="Modtager" ma:showField="FullName">
      <xsd:complexType>
        <xsd:complexContent>
          <xsd:extension base="dms:MultiChoiceLookup">
            <xsd:sequence>
              <xsd:element name="Value" type="dms:Lookup" maxOccurs="unbounded" minOccurs="0" nillable="true"/>
            </xsd:sequence>
          </xsd:extension>
        </xsd:complexContent>
      </xsd:complexType>
    </xsd:element>
    <xsd:element name="Korrespondance" ma:index="5" nillable="true" ma:displayName="Korrespondance" ma:default="Intern" ma:format="Dropdown" ma:internalName="Korrespondance">
      <xsd:simpleType>
        <xsd:restriction base="dms:Choice">
          <xsd:enumeration value="Udgående"/>
          <xsd:enumeration value="Indgående"/>
          <xsd:enumeration value="Intern"/>
        </xsd:restriction>
      </xsd:simpleType>
    </xsd:element>
    <xsd:element name="CCMAgendaDocumentStatus" ma:index="6" nillable="true" ma:displayName="Status for politisk dagsordenspunkt" ma:default="" ma:format="Dropdown" ma:internalName="CCMAgendaDocumentStatus">
      <xsd:simpleType>
        <xsd:restriction base="dms:Choice">
          <xsd:enumeration value="Udkast"/>
          <xsd:enumeration value="Under udarbejdelse"/>
          <xsd:enumeration value="Endelig"/>
        </xsd:restriction>
      </xsd:simpleType>
    </xsd:element>
    <xsd:element name="Postliste" ma:index="7" nillable="true" ma:displayName="Postliste" ma:default="0" ma:internalName="Postliste">
      <xsd:simpleType>
        <xsd:restriction base="dms:Boolean"/>
      </xsd:simpleType>
    </xsd:element>
    <xsd:element name="SkannetAf" ma:index="9" nillable="true" ma:displayName="Skannet Af" ma:internalName="SkannetAf">
      <xsd:simpleType>
        <xsd:restriction base="dms:Text"/>
      </xsd:simpleType>
    </xsd:element>
    <xsd:element name="Preview" ma:index="11" nillable="true" ma:displayName="Se" ma:description="The Ontolica Preview column displays a preview of the first page of the document. Click the icon to open a preview of the full document." ma:internalName="Preview">
      <xsd:simpleType>
        <xsd:restriction base="dms:Unknown"/>
      </xsd:simpleType>
    </xsd:element>
    <xsd:element name="CCMAgendaStatus" ma:index="12" nillable="true" ma:displayName="Dagsordenstatus" ma:default="" ma:format="Dropdown" ma:internalName="CCMAgendaStatus">
      <xsd:simpleType>
        <xsd:restriction base="dms:Choice">
          <xsd:enumeration value="Anmeldt"/>
          <xsd:enumeration value="Optaget på dagsorden"/>
          <xsd:enumeration value="Behandlet"/>
          <xsd:enumeration value="Afvist til dagsorden"/>
          <xsd:enumeration value="Fjernet fra dagsorden"/>
        </xsd:restriction>
      </xsd:simpleType>
    </xsd:element>
    <xsd:element name="CCMMeetingCaseLink" ma:index="13" nillable="true" ma:displayName="Mødesag" ma:format="Hyperlink" ma:internalName="CCMMeetingCaseLink">
      <xsd:complexType>
        <xsd:complexContent>
          <xsd:extension base="dms:URL">
            <xsd:sequence>
              <xsd:element name="Url" type="dms:ValidUrl" minOccurs="0" nillable="true"/>
              <xsd:element name="Description" type="xsd:string" nillable="true"/>
            </xsd:sequence>
          </xsd:extension>
        </xsd:complexContent>
      </xsd:complexType>
    </xsd:element>
    <xsd:element name="g837c6e80f5d4d9e81d1984e871682fc" ma:index="32" nillable="true" ma:taxonomy="true" ma:internalName="g837c6e80f5d4d9e81d1984e871682fc" ma:taxonomyFieldName="Dokumentstatus" ma:displayName="Dokumentstatus" ma:default="" ma:fieldId="{0837c6e8-0f5d-4d9e-81d1-984e871682fc}" ma:sspId="5276d462-bb2d-4205-8473-bf44897f23fb" ma:termSetId="b079204e-072e-43b3-bc1b-f5a8c164c0f8" ma:anchorId="00000000-0000-0000-0000-000000000000" ma:open="false" ma:isKeyword="false">
      <xsd:complexType>
        <xsd:sequence>
          <xsd:element ref="pc:Terms" minOccurs="0" maxOccurs="1"/>
        </xsd:sequence>
      </xsd:complexType>
    </xsd:element>
    <xsd:element name="CCMMeetingCaseId" ma:index="34" nillable="true" ma:displayName="CCMMeetingCaseId" ma:hidden="true" ma:internalName="CCMMeetingCaseId">
      <xsd:simpleType>
        <xsd:restriction base="dms:Text">
          <xsd:maxLength value="255"/>
        </xsd:restriction>
      </xsd:simpleType>
    </xsd:element>
    <xsd:element name="CCMMeetingCaseInstanceId" ma:index="35" nillable="true" ma:displayName="CCMMeetingCaseInstanceId" ma:hidden="true" ma:internalName="CCMMeetingCaseInstanceId">
      <xsd:simpleType>
        <xsd:restriction base="dms:Text">
          <xsd:maxLength value="255"/>
        </xsd:restriction>
      </xsd:simpleType>
    </xsd:element>
    <xsd:element name="CCMAgendaItemId" ma:index="36" nillable="true" ma:displayName="CCMAgendaItemId" ma:decimals="0" ma:hidden="true" ma:internalName="CCMAgendaItemId">
      <xsd:simpleType>
        <xsd:restriction base="dms:Number"/>
      </xsd:simpleType>
    </xsd:element>
    <xsd:element name="AgendaStatusIcon" ma:index="37" nillable="true" ma:displayName="Ikon for dagsordensstatus" ma:internalName="AgendaStatusIcon" ma:readOnly="true">
      <xsd:simpleType>
        <xsd:restriction base="dms:Unknown"/>
      </xsd:simpleType>
    </xsd:element>
    <xsd:element name="IsEDeliveryNote" ma:index="42" nillable="true" ma:displayName="IsEDeliveryNote" ma:default="0" ma:internalName="IsEDeliveryNote">
      <xsd:simpleType>
        <xsd:restriction base="dms:Boolean"/>
      </xsd:simpleType>
    </xsd:element>
    <xsd:element name="Afsender_x003a_Id" ma:index="43" nillable="true" ma:displayName="Afsender:Id" ma:list="{9E7ED704-46DE-4335-BF1A-BF8DA32C6CEC}" ma:internalName="Afsender_x003a_Id" ma:readOnly="true" ma:showField="ID" ma:web="">
      <xsd:simpleType>
        <xsd:restriction base="dms:Lookup"/>
      </xsd:simpleType>
    </xsd:element>
    <xsd:element name="Afsender" ma:index="44" nillable="true" ma:displayName="Afsender" ma:list="{9E7ED704-46DE-4335-BF1A-BF8DA32C6CEC}" ma:internalName="Afsender" ma:showField="FullName">
      <xsd:simpleType>
        <xsd:restriction base="dms:Lookup"/>
      </xsd:simpleType>
    </xsd:element>
    <xsd:element name="ScannetAf" ma:index="46" nillable="true" ma:displayName="Skannet af" ma:internalName="ScannetAf">
      <xsd:simpleType>
        <xsd:restriction base="dms:Text"/>
      </xsd:simpleType>
    </xsd:element>
    <xsd:element name="Classification" ma:index="47" nillable="true" ma:displayName="Classification" ma:internalName="Classification">
      <xsd:simpleType>
        <xsd:restriction base="dms:Choice">
          <xsd:enumeration value="Offentlig"/>
          <xsd:enumeration value="Intern"/>
          <xsd:enumeration value="Fortrolig"/>
        </xsd:restriction>
      </xsd:simpleType>
    </xsd:element>
    <xsd:element name="Registreringsdato" ma:index="51" nillable="true" ma:displayName="Registreringsdato" ma:default="[today]" ma:format="DateOnly" ma:internalName="Registreringsdato">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73fa45ed-fd86-438b-a957-2a236efdeda8" elementFormDefault="qualified">
    <xsd:import namespace="http://schemas.microsoft.com/office/2006/documentManagement/types"/>
    <xsd:import namespace="http://schemas.microsoft.com/office/infopath/2007/PartnerControls"/>
    <xsd:element name="TaxCatchAll" ma:index="31" nillable="true" ma:displayName="Taxonomy Catch All Column" ma:hidden="true" ma:list="{8576d49f-a7c7-4f39-9095-a7ddcb0ed69d}" ma:internalName="TaxCatchAll" ma:showField="CatchAllData" ma:web="73fa45ed-fd86-438b-a957-2a236efdeda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38" ma:displayName="Indholdstype"/>
        <xsd:element ref="dc:title" minOccurs="0" maxOccurs="1" ma:index="1" ma:displayName="Dokument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Beskrivelse xmlns="1A688D09-92DF-4840-B2B2-1CA487D3345B">Samlet slidepakke m. Signes oplæg og processer for hele formiddagen</Beskrivelse>
    <Afsender xmlns="1A688D09-92DF-4840-B2B2-1CA487D3345B" xsi:nil="true"/>
    <CCMMeetingCaseLink xmlns="1A688D09-92DF-4840-B2B2-1CA487D3345B">
      <Url xsi:nil="true"/>
      <Description xsi:nil="true"/>
    </CCMMeetingCaseLink>
    <Korrespondance xmlns="1A688D09-92DF-4840-B2B2-1CA487D3345B">Intern</Korrespondance>
    <Registreringsdato xmlns="1A688D09-92DF-4840-B2B2-1CA487D3345B">2023-08-29T16:11:05+00:00</Registreringsdato>
    <CCMCognitiveType xmlns="http://schemas.microsoft.com/sharepoint/v3" xsi:nil="true"/>
    <ScannetAf xmlns="1A688D09-92DF-4840-B2B2-1CA487D3345B" xsi:nil="true"/>
    <Preview xmlns="1A688D09-92DF-4840-B2B2-1CA487D3345B" xsi:nil="true"/>
    <g837c6e80f5d4d9e81d1984e871682fc xmlns="1A688D09-92DF-4840-B2B2-1CA487D3345B">
      <Terms xmlns="http://schemas.microsoft.com/office/infopath/2007/PartnerControls"/>
    </g837c6e80f5d4d9e81d1984e871682fc>
    <CCMMeetingCaseInstanceId xmlns="1A688D09-92DF-4840-B2B2-1CA487D3345B" xsi:nil="true"/>
    <CaseOwner xmlns="http://schemas.microsoft.com/sharepoint/v3">
      <UserInfo>
        <DisplayName>Pia Kløjgård Jensen (15759)</DisplayName>
        <AccountId>17</AccountId>
        <AccountType/>
      </UserInfo>
    </CaseOwner>
    <CCMAgendaItemId xmlns="1A688D09-92DF-4840-B2B2-1CA487D3345B" xsi:nil="true"/>
    <Dato xmlns="1A688D09-92DF-4840-B2B2-1CA487D3345B">2023-08-28T22:00:00+00:00</Dato>
    <TaxCatchAll xmlns="73fa45ed-fd86-438b-a957-2a236efdeda8"/>
    <CCMMeetingCaseId xmlns="1A688D09-92DF-4840-B2B2-1CA487D3345B" xsi:nil="true"/>
    <Modtager xmlns="1A688D09-92DF-4840-B2B2-1CA487D3345B"/>
    <CCMAgendaDocumentStatus xmlns="1A688D09-92DF-4840-B2B2-1CA487D3345B" xsi:nil="true"/>
    <SkannetAf xmlns="1A688D09-92DF-4840-B2B2-1CA487D3345B" xsi:nil="true"/>
    <IsEDeliveryNote xmlns="1A688D09-92DF-4840-B2B2-1CA487D3345B">false</IsEDeliveryNote>
    <Postliste xmlns="1A688D09-92DF-4840-B2B2-1CA487D3345B">false</Postliste>
    <CCMAgendaStatus xmlns="1A688D09-92DF-4840-B2B2-1CA487D3345B" xsi:nil="true"/>
    <Classification xmlns="1A688D09-92DF-4840-B2B2-1CA487D3345B" xsi:nil="true"/>
    <LocalAttachment xmlns="http://schemas.microsoft.com/sharepoint/v3">false</LocalAttachment>
    <Finalized xmlns="http://schemas.microsoft.com/sharepoint/v3">false</Finalized>
    <DocID xmlns="http://schemas.microsoft.com/sharepoint/v3">10438826</DocID>
    <CaseRecordNumber xmlns="http://schemas.microsoft.com/sharepoint/v3">0</CaseRecordNumber>
    <CaseID xmlns="http://schemas.microsoft.com/sharepoint/v3">EMN-2023-03215</CaseID>
    <RegistrationDate xmlns="http://schemas.microsoft.com/sharepoint/v3" xsi:nil="true"/>
    <CCMTemplateID xmlns="http://schemas.microsoft.com/sharepoint/v3">0</CCMTemplateID>
    <Related xmlns="http://schemas.microsoft.com/sharepoint/v3">false</Related>
    <CCMSystemID xmlns="http://schemas.microsoft.com/sharepoint/v3">ea092515-af83-4e21-8047-ec4cc0206f46</CCMSystemID>
    <CCMVisualId xmlns="http://schemas.microsoft.com/sharepoint/v3">EMN-2023-03215</CCMVisualId>
  </documentManagement>
</p:properties>
</file>

<file path=customXml/itemProps1.xml><?xml version="1.0" encoding="utf-8"?>
<ds:datastoreItem xmlns:ds="http://schemas.openxmlformats.org/officeDocument/2006/customXml" ds:itemID="{0941D21B-BDFF-4A57-BDB8-4A0AC4EBFD6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A688D09-92DF-4840-B2B2-1CA487D3345B"/>
    <ds:schemaRef ds:uri="73fa45ed-fd86-438b-a957-2a236efdeda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2DAA873-6D4C-43C7-BF92-30B9E1EDB2A7}">
  <ds:schemaRefs>
    <ds:schemaRef ds:uri="http://schemas.microsoft.com/sharepoint/v3/contenttype/forms"/>
  </ds:schemaRefs>
</ds:datastoreItem>
</file>

<file path=customXml/itemProps3.xml><?xml version="1.0" encoding="utf-8"?>
<ds:datastoreItem xmlns:ds="http://schemas.openxmlformats.org/officeDocument/2006/customXml" ds:itemID="{2AD6EDAA-33EA-44F9-A753-E7BAFAEE9CA2}">
  <ds:schemaRefs>
    <ds:schemaRef ds:uri="http://www.w3.org/XML/1998/namespace"/>
    <ds:schemaRef ds:uri="1A688D09-92DF-4840-B2B2-1CA487D3345B"/>
    <ds:schemaRef ds:uri="73fa45ed-fd86-438b-a957-2a236efdeda8"/>
    <ds:schemaRef ds:uri="http://purl.org/dc/elements/1.1/"/>
    <ds:schemaRef ds:uri="http://schemas.microsoft.com/office/2006/documentManagement/types"/>
    <ds:schemaRef ds:uri="http://schemas.microsoft.com/office/infopath/2007/PartnerControls"/>
    <ds:schemaRef ds:uri="http://purl.org/dc/terms/"/>
    <ds:schemaRef ds:uri="http://schemas.openxmlformats.org/package/2006/metadata/core-properties"/>
    <ds:schemaRef ds:uri="http://schemas.microsoft.com/sharepoint/v3"/>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Integral</Template>
  <TotalTime>2283</TotalTime>
  <Words>1638</Words>
  <Application>Microsoft Office PowerPoint</Application>
  <PresentationFormat>Widescreen</PresentationFormat>
  <Paragraphs>212</Paragraphs>
  <Slides>23</Slides>
  <Notes>9</Notes>
  <HiddenSlides>0</HiddenSlides>
  <MMClips>0</MMClips>
  <ScaleCrop>false</ScaleCrop>
  <HeadingPairs>
    <vt:vector size="6" baseType="variant">
      <vt:variant>
        <vt:lpstr>Benyttede skrifttyper</vt:lpstr>
      </vt:variant>
      <vt:variant>
        <vt:i4>9</vt:i4>
      </vt:variant>
      <vt:variant>
        <vt:lpstr>Tema</vt:lpstr>
      </vt:variant>
      <vt:variant>
        <vt:i4>2</vt:i4>
      </vt:variant>
      <vt:variant>
        <vt:lpstr>Slidetitler</vt:lpstr>
      </vt:variant>
      <vt:variant>
        <vt:i4>23</vt:i4>
      </vt:variant>
    </vt:vector>
  </HeadingPairs>
  <TitlesOfParts>
    <vt:vector size="34" baseType="lpstr">
      <vt:lpstr>Arial</vt:lpstr>
      <vt:lpstr>Calibri</vt:lpstr>
      <vt:lpstr>Calibri Light</vt:lpstr>
      <vt:lpstr>Symbol</vt:lpstr>
      <vt:lpstr>Tw Cen MT</vt:lpstr>
      <vt:lpstr>Tw Cen MT Condensed</vt:lpstr>
      <vt:lpstr>Verdana</vt:lpstr>
      <vt:lpstr>Wingdings</vt:lpstr>
      <vt:lpstr>Wingdings 3</vt:lpstr>
      <vt:lpstr>Integral</vt:lpstr>
      <vt:lpstr>Office-tema</vt:lpstr>
      <vt:lpstr>Læringsnetværk for pædagogiske ledere Fællesmøde</vt:lpstr>
      <vt:lpstr>PowerPoint-præsentation</vt:lpstr>
      <vt:lpstr>Velkommen</vt:lpstr>
      <vt:lpstr>TEMA – Mellemformer og deltagelsesmuligheder</vt:lpstr>
      <vt:lpstr>Mellemformer  </vt:lpstr>
      <vt:lpstr>PowerPoint-præsentation</vt:lpstr>
      <vt:lpstr>Hvor kommer vi fra?</vt:lpstr>
      <vt:lpstr>Hvor kommer vi fra?</vt:lpstr>
      <vt:lpstr>PowerPoint-præsentation</vt:lpstr>
      <vt:lpstr>Pejlemærker for mellemformer</vt:lpstr>
      <vt:lpstr>PowerPoint-præsentation</vt:lpstr>
      <vt:lpstr>Hvor kommer vi fra?</vt:lpstr>
      <vt:lpstr>Hvor kommer vi fra?</vt:lpstr>
      <vt:lpstr>PowerPoint-præsentation</vt:lpstr>
      <vt:lpstr>PowerPoint-præsentation</vt:lpstr>
      <vt:lpstr>   Spørgsmål?</vt:lpstr>
      <vt:lpstr>Videndeling på tværs af netværk og skoler</vt:lpstr>
      <vt:lpstr>Videndeling på tværs af netværk og skoler</vt:lpstr>
      <vt:lpstr>Pause</vt:lpstr>
      <vt:lpstr>Individuel refleksion </vt:lpstr>
      <vt:lpstr>TOVHOLDER FACILITERER PROCES</vt:lpstr>
      <vt:lpstr>Opsamling og tid i eget netværk</vt:lpstr>
      <vt:lpstr>PowerPoint-præsentation</vt:lpstr>
    </vt:vector>
  </TitlesOfParts>
  <Company>Silkeborg Kommune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Pia Kløjgård Jensen (15759)</dc:creator>
  <cp:lastModifiedBy>Signe Skou (18514)</cp:lastModifiedBy>
  <cp:revision>9</cp:revision>
  <cp:lastPrinted>2023-09-04T11:39:26Z</cp:lastPrinted>
  <dcterms:created xsi:type="dcterms:W3CDTF">2023-08-25T09:27:33Z</dcterms:created>
  <dcterms:modified xsi:type="dcterms:W3CDTF">2024-03-05T12:21:43Z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0x010100AC085CFC53BC46CEA2EADE194AD9D48200705861D260BD5141ADF5F710DF2B335E</vt:lpwstr>
  </property>
  <property fmtid="{D5CDD505-2E9C-101B-9397-08002B2CF9AE}" pid="3" name="CCMSystem">
    <vt:lpwstr> </vt:lpwstr>
  </property>
  <property fmtid="{D5CDD505-2E9C-101B-9397-08002B2CF9AE}" pid="4" name="CCMEventContext">
    <vt:lpwstr>ed7eaba5-1fd7-4f50-a2f6-988e48d12d6d</vt:lpwstr>
  </property>
  <property fmtid="{D5CDD505-2E9C-101B-9397-08002B2CF9AE}" pid="5" name="Dokumentstatus">
    <vt:lpwstr/>
  </property>
  <property fmtid="{D5CDD505-2E9C-101B-9397-08002B2CF9AE}" pid="6" name="CCMOneDriveID">
    <vt:lpwstr/>
  </property>
  <property fmtid="{D5CDD505-2E9C-101B-9397-08002B2CF9AE}" pid="7" name="CCMOneDriveOwnerID">
    <vt:lpwstr/>
  </property>
  <property fmtid="{D5CDD505-2E9C-101B-9397-08002B2CF9AE}" pid="8" name="CCMOneDriveItemID">
    <vt:lpwstr/>
  </property>
  <property fmtid="{D5CDD505-2E9C-101B-9397-08002B2CF9AE}" pid="9" name="CCMIsSharedOnOneDrive">
    <vt:bool>false</vt:bool>
  </property>
</Properties>
</file>