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32" r:id="rId5"/>
    <p:sldMasterId id="2147483747" r:id="rId6"/>
  </p:sldMasterIdLst>
  <p:notesMasterIdLst>
    <p:notesMasterId r:id="rId47"/>
  </p:notesMasterIdLst>
  <p:sldIdLst>
    <p:sldId id="259" r:id="rId7"/>
    <p:sldId id="300" r:id="rId8"/>
    <p:sldId id="2141412650" r:id="rId9"/>
    <p:sldId id="2141412651" r:id="rId10"/>
    <p:sldId id="2141412652" r:id="rId11"/>
    <p:sldId id="281" r:id="rId12"/>
    <p:sldId id="301" r:id="rId13"/>
    <p:sldId id="302" r:id="rId14"/>
    <p:sldId id="267" r:id="rId15"/>
    <p:sldId id="2141412648" r:id="rId16"/>
    <p:sldId id="2141412730" r:id="rId17"/>
    <p:sldId id="291" r:id="rId18"/>
    <p:sldId id="1245" r:id="rId19"/>
    <p:sldId id="1246" r:id="rId20"/>
    <p:sldId id="1156" r:id="rId21"/>
    <p:sldId id="1296" r:id="rId22"/>
    <p:sldId id="1311" r:id="rId23"/>
    <p:sldId id="1309" r:id="rId24"/>
    <p:sldId id="1244" r:id="rId25"/>
    <p:sldId id="1247" r:id="rId26"/>
    <p:sldId id="1250" r:id="rId27"/>
    <p:sldId id="1249" r:id="rId28"/>
    <p:sldId id="1251" r:id="rId29"/>
    <p:sldId id="1243" r:id="rId30"/>
    <p:sldId id="1312" r:id="rId31"/>
    <p:sldId id="1252" r:id="rId32"/>
    <p:sldId id="1253" r:id="rId33"/>
    <p:sldId id="1313" r:id="rId34"/>
    <p:sldId id="2141412735" r:id="rId35"/>
    <p:sldId id="1314" r:id="rId36"/>
    <p:sldId id="2141412731" r:id="rId37"/>
    <p:sldId id="2141412732" r:id="rId38"/>
    <p:sldId id="2141412733" r:id="rId39"/>
    <p:sldId id="2141412726" r:id="rId40"/>
    <p:sldId id="2141412729" r:id="rId41"/>
    <p:sldId id="2141412727" r:id="rId42"/>
    <p:sldId id="1315" r:id="rId43"/>
    <p:sldId id="2141412725" r:id="rId44"/>
    <p:sldId id="1255" r:id="rId45"/>
    <p:sldId id="2141412734" r:id="rId4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3F43F-92C6-4DC5-A0E3-E1F514B00EBB}" v="1" dt="2025-01-06T17:54:27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964" autoAdjust="0"/>
  </p:normalViewPr>
  <p:slideViewPr>
    <p:cSldViewPr snapToGrid="0">
      <p:cViewPr varScale="1">
        <p:scale>
          <a:sx n="44" d="100"/>
          <a:sy n="44" d="100"/>
        </p:scale>
        <p:origin x="1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D81E2-AC5F-4591-8175-D56BEEF6F6F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BBB8A-3156-46AD-A228-DE2B31C1EB2A}">
      <dgm:prSet/>
      <dgm:spPr/>
      <dgm:t>
        <a:bodyPr/>
        <a:lstStyle/>
        <a:p>
          <a:r>
            <a:rPr lang="da-DK" i="1" dirty="0"/>
            <a:t>Visionen</a:t>
          </a:r>
        </a:p>
        <a:p>
          <a:r>
            <a:rPr lang="da-DK" i="1" dirty="0"/>
            <a:t>alle elever udstråler lyst til at lære, hvor der er rum til at være for alle og hvor eleverne får mod til at handle.</a:t>
          </a:r>
          <a:endParaRPr lang="en-US" dirty="0"/>
        </a:p>
      </dgm:t>
    </dgm:pt>
    <dgm:pt modelId="{A0EC68DB-A7FB-44FA-9C60-C6D4D2BF6AA7}" type="parTrans" cxnId="{545FC1DF-BE2C-47B3-BC5F-39618D03EEB3}">
      <dgm:prSet/>
      <dgm:spPr/>
      <dgm:t>
        <a:bodyPr/>
        <a:lstStyle/>
        <a:p>
          <a:endParaRPr lang="en-US"/>
        </a:p>
      </dgm:t>
    </dgm:pt>
    <dgm:pt modelId="{7194434F-750F-4AAA-BA9D-627D0824C890}" type="sibTrans" cxnId="{545FC1DF-BE2C-47B3-BC5F-39618D03EEB3}">
      <dgm:prSet/>
      <dgm:spPr/>
      <dgm:t>
        <a:bodyPr/>
        <a:lstStyle/>
        <a:p>
          <a:endParaRPr lang="en-US"/>
        </a:p>
      </dgm:t>
    </dgm:pt>
    <dgm:pt modelId="{E3D52AD0-6734-4F0C-BBE1-CD8AE0503A48}">
      <dgm:prSet/>
      <dgm:spPr/>
      <dgm:t>
        <a:bodyPr/>
        <a:lstStyle/>
        <a:p>
          <a:r>
            <a:rPr lang="da-DK" b="1" dirty="0"/>
            <a:t>	Ledelse af tilgængelige 	læringsmiljøer i skolen</a:t>
          </a:r>
        </a:p>
        <a:p>
          <a:endParaRPr lang="en-US" dirty="0"/>
        </a:p>
      </dgm:t>
    </dgm:pt>
    <dgm:pt modelId="{B004CD22-2BAD-4811-A1B4-A3417915B4CF}" type="parTrans" cxnId="{3D195691-9195-4494-B2EC-427D078F0F7C}">
      <dgm:prSet/>
      <dgm:spPr/>
      <dgm:t>
        <a:bodyPr/>
        <a:lstStyle/>
        <a:p>
          <a:endParaRPr lang="en-US"/>
        </a:p>
      </dgm:t>
    </dgm:pt>
    <dgm:pt modelId="{00846E35-39D6-4376-A33A-7F409B284AF8}" type="sibTrans" cxnId="{3D195691-9195-4494-B2EC-427D078F0F7C}">
      <dgm:prSet/>
      <dgm:spPr/>
      <dgm:t>
        <a:bodyPr/>
        <a:lstStyle/>
        <a:p>
          <a:endParaRPr lang="en-US"/>
        </a:p>
      </dgm:t>
    </dgm:pt>
    <dgm:pt modelId="{15CFDA1B-4FAC-4440-80C6-6BF65FA82DF2}" type="pres">
      <dgm:prSet presAssocID="{4E1D81E2-AC5F-4591-8175-D56BEEF6F6F0}" presName="vert0" presStyleCnt="0">
        <dgm:presLayoutVars>
          <dgm:dir/>
          <dgm:animOne val="branch"/>
          <dgm:animLvl val="lvl"/>
        </dgm:presLayoutVars>
      </dgm:prSet>
      <dgm:spPr/>
    </dgm:pt>
    <dgm:pt modelId="{6A6F104C-6031-4655-9898-7D37662AE934}" type="pres">
      <dgm:prSet presAssocID="{23FBBB8A-3156-46AD-A228-DE2B31C1EB2A}" presName="thickLine" presStyleLbl="alignNode1" presStyleIdx="0" presStyleCnt="2"/>
      <dgm:spPr/>
    </dgm:pt>
    <dgm:pt modelId="{E906321D-E2E2-43B5-A754-8CD74C936EFB}" type="pres">
      <dgm:prSet presAssocID="{23FBBB8A-3156-46AD-A228-DE2B31C1EB2A}" presName="horz1" presStyleCnt="0"/>
      <dgm:spPr/>
    </dgm:pt>
    <dgm:pt modelId="{9F2FBE61-3248-4384-9D24-D5F42EF4B010}" type="pres">
      <dgm:prSet presAssocID="{23FBBB8A-3156-46AD-A228-DE2B31C1EB2A}" presName="tx1" presStyleLbl="revTx" presStyleIdx="0" presStyleCnt="2"/>
      <dgm:spPr/>
    </dgm:pt>
    <dgm:pt modelId="{A224E9A2-0E45-4336-8F92-439C33DFBA87}" type="pres">
      <dgm:prSet presAssocID="{23FBBB8A-3156-46AD-A228-DE2B31C1EB2A}" presName="vert1" presStyleCnt="0"/>
      <dgm:spPr/>
    </dgm:pt>
    <dgm:pt modelId="{FF687E73-E04A-44FF-9842-52CBF352E506}" type="pres">
      <dgm:prSet presAssocID="{E3D52AD0-6734-4F0C-BBE1-CD8AE0503A48}" presName="thickLine" presStyleLbl="alignNode1" presStyleIdx="1" presStyleCnt="2"/>
      <dgm:spPr/>
    </dgm:pt>
    <dgm:pt modelId="{86FBA01C-B35D-418B-AD27-F3F0E872A722}" type="pres">
      <dgm:prSet presAssocID="{E3D52AD0-6734-4F0C-BBE1-CD8AE0503A48}" presName="horz1" presStyleCnt="0"/>
      <dgm:spPr/>
    </dgm:pt>
    <dgm:pt modelId="{D2D34507-D76D-41C5-87FE-305893C4E42B}" type="pres">
      <dgm:prSet presAssocID="{E3D52AD0-6734-4F0C-BBE1-CD8AE0503A48}" presName="tx1" presStyleLbl="revTx" presStyleIdx="1" presStyleCnt="2"/>
      <dgm:spPr/>
    </dgm:pt>
    <dgm:pt modelId="{1D93AD6D-EC82-406D-BA65-2C51F7A1E9BC}" type="pres">
      <dgm:prSet presAssocID="{E3D52AD0-6734-4F0C-BBE1-CD8AE0503A48}" presName="vert1" presStyleCnt="0"/>
      <dgm:spPr/>
    </dgm:pt>
  </dgm:ptLst>
  <dgm:cxnLst>
    <dgm:cxn modelId="{3D195691-9195-4494-B2EC-427D078F0F7C}" srcId="{4E1D81E2-AC5F-4591-8175-D56BEEF6F6F0}" destId="{E3D52AD0-6734-4F0C-BBE1-CD8AE0503A48}" srcOrd="1" destOrd="0" parTransId="{B004CD22-2BAD-4811-A1B4-A3417915B4CF}" sibTransId="{00846E35-39D6-4376-A33A-7F409B284AF8}"/>
    <dgm:cxn modelId="{E98432C0-560A-4DEC-B268-C12B97ED57E8}" type="presOf" srcId="{E3D52AD0-6734-4F0C-BBE1-CD8AE0503A48}" destId="{D2D34507-D76D-41C5-87FE-305893C4E42B}" srcOrd="0" destOrd="0" presId="urn:microsoft.com/office/officeart/2008/layout/LinedList"/>
    <dgm:cxn modelId="{DBB351D7-CDA3-4F59-80EE-F1B54E27C552}" type="presOf" srcId="{23FBBB8A-3156-46AD-A228-DE2B31C1EB2A}" destId="{9F2FBE61-3248-4384-9D24-D5F42EF4B010}" srcOrd="0" destOrd="0" presId="urn:microsoft.com/office/officeart/2008/layout/LinedList"/>
    <dgm:cxn modelId="{545FC1DF-BE2C-47B3-BC5F-39618D03EEB3}" srcId="{4E1D81E2-AC5F-4591-8175-D56BEEF6F6F0}" destId="{23FBBB8A-3156-46AD-A228-DE2B31C1EB2A}" srcOrd="0" destOrd="0" parTransId="{A0EC68DB-A7FB-44FA-9C60-C6D4D2BF6AA7}" sibTransId="{7194434F-750F-4AAA-BA9D-627D0824C890}"/>
    <dgm:cxn modelId="{1A7D3FF4-FFAD-4D85-8533-40BE7EDFF970}" type="presOf" srcId="{4E1D81E2-AC5F-4591-8175-D56BEEF6F6F0}" destId="{15CFDA1B-4FAC-4440-80C6-6BF65FA82DF2}" srcOrd="0" destOrd="0" presId="urn:microsoft.com/office/officeart/2008/layout/LinedList"/>
    <dgm:cxn modelId="{C964B9D9-F30C-4947-B8B7-925CDC1BC2DC}" type="presParOf" srcId="{15CFDA1B-4FAC-4440-80C6-6BF65FA82DF2}" destId="{6A6F104C-6031-4655-9898-7D37662AE934}" srcOrd="0" destOrd="0" presId="urn:microsoft.com/office/officeart/2008/layout/LinedList"/>
    <dgm:cxn modelId="{39C491D7-24BB-49B8-BB14-2BA8644C5354}" type="presParOf" srcId="{15CFDA1B-4FAC-4440-80C6-6BF65FA82DF2}" destId="{E906321D-E2E2-43B5-A754-8CD74C936EFB}" srcOrd="1" destOrd="0" presId="urn:microsoft.com/office/officeart/2008/layout/LinedList"/>
    <dgm:cxn modelId="{F3B56F28-D9D5-46E4-8EBA-993E4D1E6606}" type="presParOf" srcId="{E906321D-E2E2-43B5-A754-8CD74C936EFB}" destId="{9F2FBE61-3248-4384-9D24-D5F42EF4B010}" srcOrd="0" destOrd="0" presId="urn:microsoft.com/office/officeart/2008/layout/LinedList"/>
    <dgm:cxn modelId="{C3435E6A-DE3E-431B-9A1E-71F7280D7818}" type="presParOf" srcId="{E906321D-E2E2-43B5-A754-8CD74C936EFB}" destId="{A224E9A2-0E45-4336-8F92-439C33DFBA87}" srcOrd="1" destOrd="0" presId="urn:microsoft.com/office/officeart/2008/layout/LinedList"/>
    <dgm:cxn modelId="{89BCDF04-357C-40B2-A54F-CECC803F0DAC}" type="presParOf" srcId="{15CFDA1B-4FAC-4440-80C6-6BF65FA82DF2}" destId="{FF687E73-E04A-44FF-9842-52CBF352E506}" srcOrd="2" destOrd="0" presId="urn:microsoft.com/office/officeart/2008/layout/LinedList"/>
    <dgm:cxn modelId="{B4EED494-64CA-440E-B703-AFBE23958C22}" type="presParOf" srcId="{15CFDA1B-4FAC-4440-80C6-6BF65FA82DF2}" destId="{86FBA01C-B35D-418B-AD27-F3F0E872A722}" srcOrd="3" destOrd="0" presId="urn:microsoft.com/office/officeart/2008/layout/LinedList"/>
    <dgm:cxn modelId="{849D2936-8D5C-4398-82B5-AE14647BFD87}" type="presParOf" srcId="{86FBA01C-B35D-418B-AD27-F3F0E872A722}" destId="{D2D34507-D76D-41C5-87FE-305893C4E42B}" srcOrd="0" destOrd="0" presId="urn:microsoft.com/office/officeart/2008/layout/LinedList"/>
    <dgm:cxn modelId="{2197F175-246F-4BDE-9A2C-8855D281C7BB}" type="presParOf" srcId="{86FBA01C-B35D-418B-AD27-F3F0E872A722}" destId="{1D93AD6D-EC82-406D-BA65-2C51F7A1E9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B632E-3A18-4915-A6E4-776832A1C817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59C9A6D-A297-452E-8365-62D21ABF0925}">
      <dgm:prSet phldrT="[Tekst]"/>
      <dgm:spPr/>
      <dgm:t>
        <a:bodyPr/>
        <a:lstStyle/>
        <a:p>
          <a:r>
            <a:rPr lang="da-DK" dirty="0"/>
            <a:t>1. oktober</a:t>
          </a:r>
        </a:p>
      </dgm:t>
    </dgm:pt>
    <dgm:pt modelId="{46A01511-DA77-4B71-805D-111500AD37D6}" type="parTrans" cxnId="{560747B9-0751-4617-B601-60B9DFE1E9FA}">
      <dgm:prSet/>
      <dgm:spPr/>
      <dgm:t>
        <a:bodyPr/>
        <a:lstStyle/>
        <a:p>
          <a:endParaRPr lang="da-DK"/>
        </a:p>
      </dgm:t>
    </dgm:pt>
    <dgm:pt modelId="{D3583BC5-13C2-46F1-B7CE-68C2415D4D88}" type="sibTrans" cxnId="{560747B9-0751-4617-B601-60B9DFE1E9FA}">
      <dgm:prSet/>
      <dgm:spPr/>
      <dgm:t>
        <a:bodyPr/>
        <a:lstStyle/>
        <a:p>
          <a:endParaRPr lang="da-DK"/>
        </a:p>
      </dgm:t>
    </dgm:pt>
    <dgm:pt modelId="{38003F82-B6B1-49A7-93A5-5F2572BDCDEF}">
      <dgm:prSet phldrT="[Tekst]" custT="1"/>
      <dgm:spPr/>
      <dgm:t>
        <a:bodyPr/>
        <a:lstStyle/>
        <a:p>
          <a:r>
            <a:rPr lang="da-DK" sz="2000" b="1" dirty="0">
              <a:latin typeface="Verdana" panose="020B0604030504040204" pitchFamily="34" charset="0"/>
              <a:ea typeface="Verdana" panose="020B0604030504040204" pitchFamily="34" charset="0"/>
            </a:rPr>
            <a:t>Ledelse af værdier og den pædagogiske vision</a:t>
          </a:r>
        </a:p>
      </dgm:t>
    </dgm:pt>
    <dgm:pt modelId="{6475787F-1A59-44FD-8927-DCDEAE9E5D7B}" type="parTrans" cxnId="{A1444363-C60A-47C8-9288-9F6BB91DD93F}">
      <dgm:prSet/>
      <dgm:spPr/>
      <dgm:t>
        <a:bodyPr/>
        <a:lstStyle/>
        <a:p>
          <a:endParaRPr lang="da-DK"/>
        </a:p>
      </dgm:t>
    </dgm:pt>
    <dgm:pt modelId="{794B50CC-1E22-482F-89F1-41E47E5570B1}" type="sibTrans" cxnId="{A1444363-C60A-47C8-9288-9F6BB91DD93F}">
      <dgm:prSet/>
      <dgm:spPr/>
      <dgm:t>
        <a:bodyPr/>
        <a:lstStyle/>
        <a:p>
          <a:endParaRPr lang="da-DK"/>
        </a:p>
      </dgm:t>
    </dgm:pt>
    <dgm:pt modelId="{58FDDD02-B284-48C3-9B5E-806108E633E0}">
      <dgm:prSet phldrT="[Tekst]"/>
      <dgm:spPr/>
      <dgm:t>
        <a:bodyPr/>
        <a:lstStyle/>
        <a:p>
          <a:r>
            <a:rPr lang="da-DK" dirty="0"/>
            <a:t>7. januar</a:t>
          </a:r>
        </a:p>
      </dgm:t>
    </dgm:pt>
    <dgm:pt modelId="{93F00480-B1A8-4A0C-966D-B990E3CCF373}" type="parTrans" cxnId="{41459EA7-FA4D-4404-9D8E-D3DC46413669}">
      <dgm:prSet/>
      <dgm:spPr/>
      <dgm:t>
        <a:bodyPr/>
        <a:lstStyle/>
        <a:p>
          <a:endParaRPr lang="da-DK"/>
        </a:p>
      </dgm:t>
    </dgm:pt>
    <dgm:pt modelId="{E5A43E8B-C0B4-476B-9C11-E14BCF50116F}" type="sibTrans" cxnId="{41459EA7-FA4D-4404-9D8E-D3DC46413669}">
      <dgm:prSet/>
      <dgm:spPr/>
      <dgm:t>
        <a:bodyPr/>
        <a:lstStyle/>
        <a:p>
          <a:endParaRPr lang="da-DK"/>
        </a:p>
      </dgm:t>
    </dgm:pt>
    <dgm:pt modelId="{7F461290-619E-43A0-B2E0-1276252490D1}">
      <dgm:prSet phldrT="[Teks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da-DK" sz="2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Pædagogisk faglighed – metoder og ledelses tilgange</a:t>
          </a:r>
          <a:endParaRPr lang="da-DK" sz="2000" dirty="0"/>
        </a:p>
      </dgm:t>
    </dgm:pt>
    <dgm:pt modelId="{B39F5DAD-A185-4D9C-AFD5-CC06A71F7EB4}" type="parTrans" cxnId="{348880DE-B37D-4A4C-8097-5ED4C36CF530}">
      <dgm:prSet/>
      <dgm:spPr/>
      <dgm:t>
        <a:bodyPr/>
        <a:lstStyle/>
        <a:p>
          <a:endParaRPr lang="da-DK"/>
        </a:p>
      </dgm:t>
    </dgm:pt>
    <dgm:pt modelId="{562A31D4-67E1-4E76-98E3-C995791C548F}" type="sibTrans" cxnId="{348880DE-B37D-4A4C-8097-5ED4C36CF530}">
      <dgm:prSet/>
      <dgm:spPr/>
      <dgm:t>
        <a:bodyPr/>
        <a:lstStyle/>
        <a:p>
          <a:endParaRPr lang="da-DK"/>
        </a:p>
      </dgm:t>
    </dgm:pt>
    <dgm:pt modelId="{7C1D841E-5351-4A21-AAD3-82055A5EEBA3}">
      <dgm:prSet phldrT="[Tekst]"/>
      <dgm:spPr/>
      <dgm:t>
        <a:bodyPr/>
        <a:lstStyle/>
        <a:p>
          <a:r>
            <a:rPr lang="da-DK" dirty="0"/>
            <a:t>1. april</a:t>
          </a:r>
        </a:p>
      </dgm:t>
    </dgm:pt>
    <dgm:pt modelId="{C0BD764C-6A28-4B3C-9B50-3C64034725A2}" type="parTrans" cxnId="{5A8C8C6A-01ED-40E9-AE5C-75898DF350BF}">
      <dgm:prSet/>
      <dgm:spPr/>
      <dgm:t>
        <a:bodyPr/>
        <a:lstStyle/>
        <a:p>
          <a:endParaRPr lang="da-DK"/>
        </a:p>
      </dgm:t>
    </dgm:pt>
    <dgm:pt modelId="{24A69F67-1F43-4908-A791-110E37B6527A}" type="sibTrans" cxnId="{5A8C8C6A-01ED-40E9-AE5C-75898DF350BF}">
      <dgm:prSet/>
      <dgm:spPr/>
      <dgm:t>
        <a:bodyPr/>
        <a:lstStyle/>
        <a:p>
          <a:endParaRPr lang="da-DK"/>
        </a:p>
      </dgm:t>
    </dgm:pt>
    <dgm:pt modelId="{C123B908-2078-4FC1-8723-B235D97BCDEB}">
      <dgm:prSet phldrT="[Teks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da-DK" sz="2000" dirty="0"/>
        </a:p>
      </dgm:t>
    </dgm:pt>
    <dgm:pt modelId="{F7DFE53E-392A-4B20-959F-50F17CA69EB6}" type="parTrans" cxnId="{4BB1D7D0-92F0-4976-B8DD-811D724852DC}">
      <dgm:prSet/>
      <dgm:spPr/>
      <dgm:t>
        <a:bodyPr/>
        <a:lstStyle/>
        <a:p>
          <a:endParaRPr lang="da-DK"/>
        </a:p>
      </dgm:t>
    </dgm:pt>
    <dgm:pt modelId="{B86B98E0-49D1-4805-B7B7-6F4D634D4120}" type="sibTrans" cxnId="{4BB1D7D0-92F0-4976-B8DD-811D724852DC}">
      <dgm:prSet/>
      <dgm:spPr/>
      <dgm:t>
        <a:bodyPr/>
        <a:lstStyle/>
        <a:p>
          <a:endParaRPr lang="da-DK"/>
        </a:p>
      </dgm:t>
    </dgm:pt>
    <dgm:pt modelId="{72DA65C0-F4C2-4F91-9F83-3D7AA649C498}">
      <dgm:prSet phldrT="[Tekst]" custT="1"/>
      <dgm:spPr/>
      <dgm:t>
        <a:bodyPr/>
        <a:lstStyle/>
        <a:p>
          <a:endParaRPr lang="da-DK" sz="2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2E94B5C-BE11-4843-A341-B52E7DCB04E4}" type="parTrans" cxnId="{BC462B15-AAE0-48B0-BA09-24E0C4BB5D51}">
      <dgm:prSet/>
      <dgm:spPr/>
      <dgm:t>
        <a:bodyPr/>
        <a:lstStyle/>
        <a:p>
          <a:endParaRPr lang="da-DK"/>
        </a:p>
      </dgm:t>
    </dgm:pt>
    <dgm:pt modelId="{A158904B-A111-4529-B0AC-D34C7391B79C}" type="sibTrans" cxnId="{BC462B15-AAE0-48B0-BA09-24E0C4BB5D51}">
      <dgm:prSet/>
      <dgm:spPr/>
      <dgm:t>
        <a:bodyPr/>
        <a:lstStyle/>
        <a:p>
          <a:endParaRPr lang="da-DK"/>
        </a:p>
      </dgm:t>
    </dgm:pt>
    <dgm:pt modelId="{B10ECE0D-2532-4F20-B191-33053556A269}">
      <dgm:prSet phldrT="[Tekst]"/>
      <dgm:spPr/>
      <dgm:t>
        <a:bodyPr/>
        <a:lstStyle/>
        <a:p>
          <a:endParaRPr lang="da-DK" dirty="0"/>
        </a:p>
      </dgm:t>
    </dgm:pt>
    <dgm:pt modelId="{7E5C4700-811F-4E89-B370-88D63CF97251}" type="parTrans" cxnId="{B804B2B0-FA5A-4A75-8F73-7F69320AF996}">
      <dgm:prSet/>
      <dgm:spPr/>
      <dgm:t>
        <a:bodyPr/>
        <a:lstStyle/>
        <a:p>
          <a:endParaRPr lang="da-DK"/>
        </a:p>
      </dgm:t>
    </dgm:pt>
    <dgm:pt modelId="{EE6361A9-5BCB-4A43-9A0C-30E162B8F71B}" type="sibTrans" cxnId="{B804B2B0-FA5A-4A75-8F73-7F69320AF996}">
      <dgm:prSet/>
      <dgm:spPr/>
      <dgm:t>
        <a:bodyPr/>
        <a:lstStyle/>
        <a:p>
          <a:endParaRPr lang="da-DK"/>
        </a:p>
      </dgm:t>
    </dgm:pt>
    <dgm:pt modelId="{195AA558-B279-449B-B0AC-11B6340DD406}">
      <dgm:prSet/>
      <dgm:spPr/>
      <dgm:t>
        <a:bodyPr/>
        <a:lstStyle/>
        <a:p>
          <a:r>
            <a:rPr lang="da-DK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ledelse af og i samarbejde på tværs</a:t>
          </a:r>
          <a:endParaRPr lang="da-DK" dirty="0"/>
        </a:p>
      </dgm:t>
    </dgm:pt>
    <dgm:pt modelId="{C02DF232-0EA9-4FD3-A6A2-A125AE258CBC}" type="parTrans" cxnId="{A8FAE118-C906-4E3C-B0D5-54DC2A819BB6}">
      <dgm:prSet/>
      <dgm:spPr/>
      <dgm:t>
        <a:bodyPr/>
        <a:lstStyle/>
        <a:p>
          <a:endParaRPr lang="da-DK"/>
        </a:p>
      </dgm:t>
    </dgm:pt>
    <dgm:pt modelId="{826389F0-E2B9-4AEC-B8E6-CAD3F3B03F21}" type="sibTrans" cxnId="{A8FAE118-C906-4E3C-B0D5-54DC2A819BB6}">
      <dgm:prSet/>
      <dgm:spPr/>
      <dgm:t>
        <a:bodyPr/>
        <a:lstStyle/>
        <a:p>
          <a:endParaRPr lang="da-DK"/>
        </a:p>
      </dgm:t>
    </dgm:pt>
    <dgm:pt modelId="{568CC4E6-B095-4B45-835F-4A373D8770B6}" type="pres">
      <dgm:prSet presAssocID="{A54B632E-3A18-4915-A6E4-776832A1C817}" presName="linearFlow" presStyleCnt="0">
        <dgm:presLayoutVars>
          <dgm:dir/>
          <dgm:animLvl val="lvl"/>
          <dgm:resizeHandles/>
        </dgm:presLayoutVars>
      </dgm:prSet>
      <dgm:spPr/>
    </dgm:pt>
    <dgm:pt modelId="{9FF39056-4D99-4E37-B1CB-E7A6195F6A9F}" type="pres">
      <dgm:prSet presAssocID="{959C9A6D-A297-452E-8365-62D21ABF0925}" presName="compositeNode" presStyleCnt="0">
        <dgm:presLayoutVars>
          <dgm:bulletEnabled val="1"/>
        </dgm:presLayoutVars>
      </dgm:prSet>
      <dgm:spPr/>
    </dgm:pt>
    <dgm:pt modelId="{015645BF-EB0A-42C7-8EAC-9DC08A89CCC7}" type="pres">
      <dgm:prSet presAssocID="{959C9A6D-A297-452E-8365-62D21ABF092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med massiv udfyldning"/>
        </a:ext>
      </dgm:extLst>
    </dgm:pt>
    <dgm:pt modelId="{77FEAA29-2E2A-4B5B-A312-B3C59DC13672}" type="pres">
      <dgm:prSet presAssocID="{959C9A6D-A297-452E-8365-62D21ABF0925}" presName="childNode" presStyleLbl="node1" presStyleIdx="0" presStyleCnt="3" custScaleX="97320">
        <dgm:presLayoutVars>
          <dgm:bulletEnabled val="1"/>
        </dgm:presLayoutVars>
      </dgm:prSet>
      <dgm:spPr/>
    </dgm:pt>
    <dgm:pt modelId="{C7C6C1EF-5765-45E8-93D6-87FA53159D84}" type="pres">
      <dgm:prSet presAssocID="{959C9A6D-A297-452E-8365-62D21ABF092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8D0D36A-C997-463B-8E3F-2B2F952F7172}" type="pres">
      <dgm:prSet presAssocID="{D3583BC5-13C2-46F1-B7CE-68C2415D4D88}" presName="sibTrans" presStyleCnt="0"/>
      <dgm:spPr/>
    </dgm:pt>
    <dgm:pt modelId="{BA40BF39-C608-4DD8-880F-88C79274C39B}" type="pres">
      <dgm:prSet presAssocID="{58FDDD02-B284-48C3-9B5E-806108E633E0}" presName="compositeNode" presStyleCnt="0">
        <dgm:presLayoutVars>
          <dgm:bulletEnabled val="1"/>
        </dgm:presLayoutVars>
      </dgm:prSet>
      <dgm:spPr/>
    </dgm:pt>
    <dgm:pt modelId="{84A3FC16-6702-434B-B1BA-FCD2A89D5DDC}" type="pres">
      <dgm:prSet presAssocID="{58FDDD02-B284-48C3-9B5E-806108E633E0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med massiv udfyldning"/>
        </a:ext>
      </dgm:extLst>
    </dgm:pt>
    <dgm:pt modelId="{EBEB363F-3ADA-4B88-A66C-A3BFAB68F7DB}" type="pres">
      <dgm:prSet presAssocID="{58FDDD02-B284-48C3-9B5E-806108E633E0}" presName="childNode" presStyleLbl="node1" presStyleIdx="1" presStyleCnt="3" custLinFactNeighborX="2190" custLinFactNeighborY="-325">
        <dgm:presLayoutVars>
          <dgm:bulletEnabled val="1"/>
        </dgm:presLayoutVars>
      </dgm:prSet>
      <dgm:spPr/>
    </dgm:pt>
    <dgm:pt modelId="{FB91A729-8B73-47D8-893F-2AF9A47C9DAD}" type="pres">
      <dgm:prSet presAssocID="{58FDDD02-B284-48C3-9B5E-806108E633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51FD3F2B-A2A6-41D9-A7E3-D09940D1BCB2}" type="pres">
      <dgm:prSet presAssocID="{E5A43E8B-C0B4-476B-9C11-E14BCF50116F}" presName="sibTrans" presStyleCnt="0"/>
      <dgm:spPr/>
    </dgm:pt>
    <dgm:pt modelId="{BDA75A5A-BF37-4DE4-B722-4553DA6D3E17}" type="pres">
      <dgm:prSet presAssocID="{7C1D841E-5351-4A21-AAD3-82055A5EEBA3}" presName="compositeNode" presStyleCnt="0">
        <dgm:presLayoutVars>
          <dgm:bulletEnabled val="1"/>
        </dgm:presLayoutVars>
      </dgm:prSet>
      <dgm:spPr/>
    </dgm:pt>
    <dgm:pt modelId="{33AED34B-C426-47D0-BE43-F2BBEAEBDDB6}" type="pres">
      <dgm:prSet presAssocID="{7C1D841E-5351-4A21-AAD3-82055A5EEBA3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med massiv udfyldning"/>
        </a:ext>
      </dgm:extLst>
    </dgm:pt>
    <dgm:pt modelId="{CFE4B0EC-723E-414C-992B-DAFFD2175AF1}" type="pres">
      <dgm:prSet presAssocID="{7C1D841E-5351-4A21-AAD3-82055A5EEBA3}" presName="childNode" presStyleLbl="node1" presStyleIdx="2" presStyleCnt="3">
        <dgm:presLayoutVars>
          <dgm:bulletEnabled val="1"/>
        </dgm:presLayoutVars>
      </dgm:prSet>
      <dgm:spPr/>
    </dgm:pt>
    <dgm:pt modelId="{DE120B9B-78EB-4318-9A0C-3F54B3E0A02B}" type="pres">
      <dgm:prSet presAssocID="{7C1D841E-5351-4A21-AAD3-82055A5EEBA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433390D-6BA1-4AE4-844E-7E3DEDA6D633}" type="presOf" srcId="{58FDDD02-B284-48C3-9B5E-806108E633E0}" destId="{FB91A729-8B73-47D8-893F-2AF9A47C9DAD}" srcOrd="0" destOrd="0" presId="urn:microsoft.com/office/officeart/2005/8/layout/hList2"/>
    <dgm:cxn modelId="{67B26A12-B14E-4F7C-BE0C-640C1AC44C0F}" type="presOf" srcId="{38003F82-B6B1-49A7-93A5-5F2572BDCDEF}" destId="{77FEAA29-2E2A-4B5B-A312-B3C59DC13672}" srcOrd="0" destOrd="1" presId="urn:microsoft.com/office/officeart/2005/8/layout/hList2"/>
    <dgm:cxn modelId="{BC462B15-AAE0-48B0-BA09-24E0C4BB5D51}" srcId="{959C9A6D-A297-452E-8365-62D21ABF0925}" destId="{72DA65C0-F4C2-4F91-9F83-3D7AA649C498}" srcOrd="0" destOrd="0" parTransId="{82E94B5C-BE11-4843-A341-B52E7DCB04E4}" sibTransId="{A158904B-A111-4529-B0AC-D34C7391B79C}"/>
    <dgm:cxn modelId="{A8FAE118-C906-4E3C-B0D5-54DC2A819BB6}" srcId="{7C1D841E-5351-4A21-AAD3-82055A5EEBA3}" destId="{195AA558-B279-449B-B0AC-11B6340DD406}" srcOrd="1" destOrd="0" parTransId="{C02DF232-0EA9-4FD3-A6A2-A125AE258CBC}" sibTransId="{826389F0-E2B9-4AEC-B8E6-CAD3F3B03F21}"/>
    <dgm:cxn modelId="{C0C4421D-054F-47F8-9C2A-2759AEC77D54}" type="presOf" srcId="{72DA65C0-F4C2-4F91-9F83-3D7AA649C498}" destId="{77FEAA29-2E2A-4B5B-A312-B3C59DC13672}" srcOrd="0" destOrd="0" presId="urn:microsoft.com/office/officeart/2005/8/layout/hList2"/>
    <dgm:cxn modelId="{83DAE724-6E36-4F4E-9C02-CD137E411173}" type="presOf" srcId="{959C9A6D-A297-452E-8365-62D21ABF0925}" destId="{C7C6C1EF-5765-45E8-93D6-87FA53159D84}" srcOrd="0" destOrd="0" presId="urn:microsoft.com/office/officeart/2005/8/layout/hList2"/>
    <dgm:cxn modelId="{A1444363-C60A-47C8-9288-9F6BB91DD93F}" srcId="{959C9A6D-A297-452E-8365-62D21ABF0925}" destId="{38003F82-B6B1-49A7-93A5-5F2572BDCDEF}" srcOrd="1" destOrd="0" parTransId="{6475787F-1A59-44FD-8927-DCDEAE9E5D7B}" sibTransId="{794B50CC-1E22-482F-89F1-41E47E5570B1}"/>
    <dgm:cxn modelId="{9D4A2164-9202-4B15-8529-B93C800E7D30}" type="presOf" srcId="{B10ECE0D-2532-4F20-B191-33053556A269}" destId="{CFE4B0EC-723E-414C-992B-DAFFD2175AF1}" srcOrd="0" destOrd="0" presId="urn:microsoft.com/office/officeart/2005/8/layout/hList2"/>
    <dgm:cxn modelId="{5F85BF49-EDB4-43CD-BE28-5F1F1CF2E89C}" type="presOf" srcId="{C123B908-2078-4FC1-8723-B235D97BCDEB}" destId="{EBEB363F-3ADA-4B88-A66C-A3BFAB68F7DB}" srcOrd="0" destOrd="0" presId="urn:microsoft.com/office/officeart/2005/8/layout/hList2"/>
    <dgm:cxn modelId="{5A8C8C6A-01ED-40E9-AE5C-75898DF350BF}" srcId="{A54B632E-3A18-4915-A6E4-776832A1C817}" destId="{7C1D841E-5351-4A21-AAD3-82055A5EEBA3}" srcOrd="2" destOrd="0" parTransId="{C0BD764C-6A28-4B3C-9B50-3C64034725A2}" sibTransId="{24A69F67-1F43-4908-A791-110E37B6527A}"/>
    <dgm:cxn modelId="{FBB5DD79-F8CD-4C26-B8DE-9D5D59CB266D}" type="presOf" srcId="{195AA558-B279-449B-B0AC-11B6340DD406}" destId="{CFE4B0EC-723E-414C-992B-DAFFD2175AF1}" srcOrd="0" destOrd="1" presId="urn:microsoft.com/office/officeart/2005/8/layout/hList2"/>
    <dgm:cxn modelId="{37DDF39A-97E0-4F22-B3B2-7837E7247F64}" type="presOf" srcId="{7C1D841E-5351-4A21-AAD3-82055A5EEBA3}" destId="{DE120B9B-78EB-4318-9A0C-3F54B3E0A02B}" srcOrd="0" destOrd="0" presId="urn:microsoft.com/office/officeart/2005/8/layout/hList2"/>
    <dgm:cxn modelId="{41459EA7-FA4D-4404-9D8E-D3DC46413669}" srcId="{A54B632E-3A18-4915-A6E4-776832A1C817}" destId="{58FDDD02-B284-48C3-9B5E-806108E633E0}" srcOrd="1" destOrd="0" parTransId="{93F00480-B1A8-4A0C-966D-B990E3CCF373}" sibTransId="{E5A43E8B-C0B4-476B-9C11-E14BCF50116F}"/>
    <dgm:cxn modelId="{B804B2B0-FA5A-4A75-8F73-7F69320AF996}" srcId="{7C1D841E-5351-4A21-AAD3-82055A5EEBA3}" destId="{B10ECE0D-2532-4F20-B191-33053556A269}" srcOrd="0" destOrd="0" parTransId="{7E5C4700-811F-4E89-B370-88D63CF97251}" sibTransId="{EE6361A9-5BCB-4A43-9A0C-30E162B8F71B}"/>
    <dgm:cxn modelId="{560747B9-0751-4617-B601-60B9DFE1E9FA}" srcId="{A54B632E-3A18-4915-A6E4-776832A1C817}" destId="{959C9A6D-A297-452E-8365-62D21ABF0925}" srcOrd="0" destOrd="0" parTransId="{46A01511-DA77-4B71-805D-111500AD37D6}" sibTransId="{D3583BC5-13C2-46F1-B7CE-68C2415D4D88}"/>
    <dgm:cxn modelId="{4BB1D7D0-92F0-4976-B8DD-811D724852DC}" srcId="{58FDDD02-B284-48C3-9B5E-806108E633E0}" destId="{C123B908-2078-4FC1-8723-B235D97BCDEB}" srcOrd="0" destOrd="0" parTransId="{F7DFE53E-392A-4B20-959F-50F17CA69EB6}" sibTransId="{B86B98E0-49D1-4805-B7B7-6F4D634D4120}"/>
    <dgm:cxn modelId="{348880DE-B37D-4A4C-8097-5ED4C36CF530}" srcId="{58FDDD02-B284-48C3-9B5E-806108E633E0}" destId="{7F461290-619E-43A0-B2E0-1276252490D1}" srcOrd="1" destOrd="0" parTransId="{B39F5DAD-A185-4D9C-AFD5-CC06A71F7EB4}" sibTransId="{562A31D4-67E1-4E76-98E3-C995791C548F}"/>
    <dgm:cxn modelId="{EA58B3EC-669B-497C-8E69-4CF371052FA0}" type="presOf" srcId="{A54B632E-3A18-4915-A6E4-776832A1C817}" destId="{568CC4E6-B095-4B45-835F-4A373D8770B6}" srcOrd="0" destOrd="0" presId="urn:microsoft.com/office/officeart/2005/8/layout/hList2"/>
    <dgm:cxn modelId="{7A4175F7-E9D7-4659-9B9C-7A19AE173858}" type="presOf" srcId="{7F461290-619E-43A0-B2E0-1276252490D1}" destId="{EBEB363F-3ADA-4B88-A66C-A3BFAB68F7DB}" srcOrd="0" destOrd="1" presId="urn:microsoft.com/office/officeart/2005/8/layout/hList2"/>
    <dgm:cxn modelId="{43425910-BA91-4C6A-9BA6-10FD336565DD}" type="presParOf" srcId="{568CC4E6-B095-4B45-835F-4A373D8770B6}" destId="{9FF39056-4D99-4E37-B1CB-E7A6195F6A9F}" srcOrd="0" destOrd="0" presId="urn:microsoft.com/office/officeart/2005/8/layout/hList2"/>
    <dgm:cxn modelId="{21569250-913D-47F2-A28B-9A9FCCD6D950}" type="presParOf" srcId="{9FF39056-4D99-4E37-B1CB-E7A6195F6A9F}" destId="{015645BF-EB0A-42C7-8EAC-9DC08A89CCC7}" srcOrd="0" destOrd="0" presId="urn:microsoft.com/office/officeart/2005/8/layout/hList2"/>
    <dgm:cxn modelId="{BA45D91B-E0C2-4B3A-8297-B4A22F3F130F}" type="presParOf" srcId="{9FF39056-4D99-4E37-B1CB-E7A6195F6A9F}" destId="{77FEAA29-2E2A-4B5B-A312-B3C59DC13672}" srcOrd="1" destOrd="0" presId="urn:microsoft.com/office/officeart/2005/8/layout/hList2"/>
    <dgm:cxn modelId="{78E53BAC-8F5B-4152-96FB-E54C38DF8E02}" type="presParOf" srcId="{9FF39056-4D99-4E37-B1CB-E7A6195F6A9F}" destId="{C7C6C1EF-5765-45E8-93D6-87FA53159D84}" srcOrd="2" destOrd="0" presId="urn:microsoft.com/office/officeart/2005/8/layout/hList2"/>
    <dgm:cxn modelId="{4C17616B-C8A4-4878-8487-1A6DB0AC4C4A}" type="presParOf" srcId="{568CC4E6-B095-4B45-835F-4A373D8770B6}" destId="{E8D0D36A-C997-463B-8E3F-2B2F952F7172}" srcOrd="1" destOrd="0" presId="urn:microsoft.com/office/officeart/2005/8/layout/hList2"/>
    <dgm:cxn modelId="{68D63403-D7EA-4491-8999-4DD60997D198}" type="presParOf" srcId="{568CC4E6-B095-4B45-835F-4A373D8770B6}" destId="{BA40BF39-C608-4DD8-880F-88C79274C39B}" srcOrd="2" destOrd="0" presId="urn:microsoft.com/office/officeart/2005/8/layout/hList2"/>
    <dgm:cxn modelId="{651CC97A-3648-478F-9FF3-C2DF7B2DECAB}" type="presParOf" srcId="{BA40BF39-C608-4DD8-880F-88C79274C39B}" destId="{84A3FC16-6702-434B-B1BA-FCD2A89D5DDC}" srcOrd="0" destOrd="0" presId="urn:microsoft.com/office/officeart/2005/8/layout/hList2"/>
    <dgm:cxn modelId="{3D9EA9CF-9897-43B9-A6D9-4FAE09433883}" type="presParOf" srcId="{BA40BF39-C608-4DD8-880F-88C79274C39B}" destId="{EBEB363F-3ADA-4B88-A66C-A3BFAB68F7DB}" srcOrd="1" destOrd="0" presId="urn:microsoft.com/office/officeart/2005/8/layout/hList2"/>
    <dgm:cxn modelId="{C9616C22-A239-43C3-A3D8-86F7398B9F59}" type="presParOf" srcId="{BA40BF39-C608-4DD8-880F-88C79274C39B}" destId="{FB91A729-8B73-47D8-893F-2AF9A47C9DAD}" srcOrd="2" destOrd="0" presId="urn:microsoft.com/office/officeart/2005/8/layout/hList2"/>
    <dgm:cxn modelId="{2DDA0BBB-D481-4C3F-A314-84F6A7733102}" type="presParOf" srcId="{568CC4E6-B095-4B45-835F-4A373D8770B6}" destId="{51FD3F2B-A2A6-41D9-A7E3-D09940D1BCB2}" srcOrd="3" destOrd="0" presId="urn:microsoft.com/office/officeart/2005/8/layout/hList2"/>
    <dgm:cxn modelId="{76BAED53-13FB-44AA-B23C-CE0555A12B65}" type="presParOf" srcId="{568CC4E6-B095-4B45-835F-4A373D8770B6}" destId="{BDA75A5A-BF37-4DE4-B722-4553DA6D3E17}" srcOrd="4" destOrd="0" presId="urn:microsoft.com/office/officeart/2005/8/layout/hList2"/>
    <dgm:cxn modelId="{A48D96C4-9476-48BC-8D40-655D12CE9031}" type="presParOf" srcId="{BDA75A5A-BF37-4DE4-B722-4553DA6D3E17}" destId="{33AED34B-C426-47D0-BE43-F2BBEAEBDDB6}" srcOrd="0" destOrd="0" presId="urn:microsoft.com/office/officeart/2005/8/layout/hList2"/>
    <dgm:cxn modelId="{A2CC0C54-7D0B-4F5D-B255-F8CB70450D7B}" type="presParOf" srcId="{BDA75A5A-BF37-4DE4-B722-4553DA6D3E17}" destId="{CFE4B0EC-723E-414C-992B-DAFFD2175AF1}" srcOrd="1" destOrd="0" presId="urn:microsoft.com/office/officeart/2005/8/layout/hList2"/>
    <dgm:cxn modelId="{BA5E35DE-93F9-4F29-9C62-C6C1B891A74E}" type="presParOf" srcId="{BDA75A5A-BF37-4DE4-B722-4553DA6D3E17}" destId="{DE120B9B-78EB-4318-9A0C-3F54B3E0A02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F104C-6031-4655-9898-7D37662AE934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FBE61-3248-4384-9D24-D5F42EF4B010}">
      <dsp:nvSpPr>
        <dsp:cNvPr id="0" name=""/>
        <dsp:cNvSpPr/>
      </dsp:nvSpPr>
      <dsp:spPr>
        <a:xfrm>
          <a:off x="0" y="0"/>
          <a:ext cx="5641974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i="1" kern="1200" dirty="0"/>
            <a:t>Visionen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i="1" kern="1200" dirty="0"/>
            <a:t>alle elever udstråler lyst til at lære, hvor der er rum til at være for alle og hvor eleverne får mod til at handle.</a:t>
          </a:r>
          <a:endParaRPr lang="en-US" sz="3200" kern="1200" dirty="0"/>
        </a:p>
      </dsp:txBody>
      <dsp:txXfrm>
        <a:off x="0" y="0"/>
        <a:ext cx="5641974" cy="2460625"/>
      </dsp:txXfrm>
    </dsp:sp>
    <dsp:sp modelId="{FF687E73-E04A-44FF-9842-52CBF352E506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34507-D76D-41C5-87FE-305893C4E42B}">
      <dsp:nvSpPr>
        <dsp:cNvPr id="0" name=""/>
        <dsp:cNvSpPr/>
      </dsp:nvSpPr>
      <dsp:spPr>
        <a:xfrm>
          <a:off x="0" y="2460625"/>
          <a:ext cx="5641974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b="1" kern="1200" dirty="0"/>
            <a:t>	Ledelse af tilgængelige 	læringsmiljøer i skolen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2460625"/>
        <a:ext cx="5641974" cy="246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6C1EF-5765-45E8-93D6-87FA53159D84}">
      <dsp:nvSpPr>
        <dsp:cNvPr id="0" name=""/>
        <dsp:cNvSpPr/>
      </dsp:nvSpPr>
      <dsp:spPr>
        <a:xfrm rot="16200000">
          <a:off x="-1381337" y="2256702"/>
          <a:ext cx="3394043" cy="50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67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1. oktober</a:t>
          </a:r>
        </a:p>
      </dsp:txBody>
      <dsp:txXfrm>
        <a:off x="-1381337" y="2256702"/>
        <a:ext cx="3394043" cy="506457"/>
      </dsp:txXfrm>
    </dsp:sp>
    <dsp:sp modelId="{77FEAA29-2E2A-4B5B-A312-B3C59DC13672}">
      <dsp:nvSpPr>
        <dsp:cNvPr id="0" name=""/>
        <dsp:cNvSpPr/>
      </dsp:nvSpPr>
      <dsp:spPr>
        <a:xfrm>
          <a:off x="602716" y="812908"/>
          <a:ext cx="245508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4666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Ledelse af værdier og den pædagogiske vision</a:t>
          </a:r>
        </a:p>
      </dsp:txBody>
      <dsp:txXfrm>
        <a:off x="602716" y="812908"/>
        <a:ext cx="2455085" cy="3394043"/>
      </dsp:txXfrm>
    </dsp:sp>
    <dsp:sp modelId="{015645BF-EB0A-42C7-8EAC-9DC08A89CCC7}">
      <dsp:nvSpPr>
        <dsp:cNvPr id="0" name=""/>
        <dsp:cNvSpPr/>
      </dsp:nvSpPr>
      <dsp:spPr>
        <a:xfrm>
          <a:off x="62455" y="144385"/>
          <a:ext cx="1012914" cy="1012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1A729-8B73-47D8-893F-2AF9A47C9DAD}">
      <dsp:nvSpPr>
        <dsp:cNvPr id="0" name=""/>
        <dsp:cNvSpPr/>
      </dsp:nvSpPr>
      <dsp:spPr>
        <a:xfrm rot="16200000">
          <a:off x="2282529" y="2256702"/>
          <a:ext cx="3394043" cy="50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67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7. januar</a:t>
          </a:r>
        </a:p>
      </dsp:txBody>
      <dsp:txXfrm>
        <a:off x="2282529" y="2256702"/>
        <a:ext cx="3394043" cy="506457"/>
      </dsp:txXfrm>
    </dsp:sp>
    <dsp:sp modelId="{EBEB363F-3ADA-4B88-A66C-A3BFAB68F7DB}">
      <dsp:nvSpPr>
        <dsp:cNvPr id="0" name=""/>
        <dsp:cNvSpPr/>
      </dsp:nvSpPr>
      <dsp:spPr>
        <a:xfrm>
          <a:off x="4288026" y="801878"/>
          <a:ext cx="252269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4666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a-DK" sz="20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21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Pædagogisk faglighed – metoder og ledelses tilgange</a:t>
          </a:r>
          <a:endParaRPr lang="da-DK" sz="2000" kern="1200" dirty="0"/>
        </a:p>
      </dsp:txBody>
      <dsp:txXfrm>
        <a:off x="4288026" y="801878"/>
        <a:ext cx="2522693" cy="3394043"/>
      </dsp:txXfrm>
    </dsp:sp>
    <dsp:sp modelId="{84A3FC16-6702-434B-B1BA-FCD2A89D5DDC}">
      <dsp:nvSpPr>
        <dsp:cNvPr id="0" name=""/>
        <dsp:cNvSpPr/>
      </dsp:nvSpPr>
      <dsp:spPr>
        <a:xfrm>
          <a:off x="3726322" y="144385"/>
          <a:ext cx="1012914" cy="1012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20B9B-78EB-4318-9A0C-3F54B3E0A02B}">
      <dsp:nvSpPr>
        <dsp:cNvPr id="0" name=""/>
        <dsp:cNvSpPr/>
      </dsp:nvSpPr>
      <dsp:spPr>
        <a:xfrm rot="16200000">
          <a:off x="5980200" y="2256702"/>
          <a:ext cx="3394043" cy="50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67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1. april</a:t>
          </a:r>
        </a:p>
      </dsp:txBody>
      <dsp:txXfrm>
        <a:off x="5980200" y="2256702"/>
        <a:ext cx="3394043" cy="506457"/>
      </dsp:txXfrm>
    </dsp:sp>
    <dsp:sp modelId="{CFE4B0EC-723E-414C-992B-DAFFD2175AF1}">
      <dsp:nvSpPr>
        <dsp:cNvPr id="0" name=""/>
        <dsp:cNvSpPr/>
      </dsp:nvSpPr>
      <dsp:spPr>
        <a:xfrm>
          <a:off x="7930451" y="812908"/>
          <a:ext cx="252269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46667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ledelse af og i samarbejde på tværs</a:t>
          </a:r>
          <a:endParaRPr lang="da-DK" sz="2200" kern="1200" dirty="0"/>
        </a:p>
      </dsp:txBody>
      <dsp:txXfrm>
        <a:off x="7930451" y="812908"/>
        <a:ext cx="2522693" cy="3394043"/>
      </dsp:txXfrm>
    </dsp:sp>
    <dsp:sp modelId="{33AED34B-C426-47D0-BE43-F2BBEAEBDDB6}">
      <dsp:nvSpPr>
        <dsp:cNvPr id="0" name=""/>
        <dsp:cNvSpPr/>
      </dsp:nvSpPr>
      <dsp:spPr>
        <a:xfrm>
          <a:off x="7423994" y="144385"/>
          <a:ext cx="1012914" cy="1012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47:02.1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12,'0'-4,"0"-3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47:02.7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10:52:10.4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10:52:11.5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10:52:14.7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10:52:16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440C1-39B2-4828-A1D0-0DE2FEE4A9D0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15322-8956-4F78-81CF-9BB88635F7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43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026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FFA4C-1797-4629-90DD-C2BD03E9E5A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9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FFA4C-1797-4629-90DD-C2BD03E9E5A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75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52D49-CCF8-49A0-A6F6-DB83F6F95B8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52D49-CCF8-49A0-A6F6-DB83F6F95B8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588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993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52D49-CCF8-49A0-A6F6-DB83F6F95B8C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358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78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Formål at dele ledelsespraksis med hinanden</a:t>
            </a:r>
          </a:p>
          <a:p>
            <a:r>
              <a:rPr lang="da-DK" dirty="0"/>
              <a:t>At være sammen med gode kollegaer på tværs af netværkene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77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Pia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80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Pia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59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7AC9D-1B4A-4659-A9E7-DD5D02F21A7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0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Kl. 9</a:t>
            </a:r>
          </a:p>
          <a:p>
            <a:r>
              <a:rPr lang="da-DK" dirty="0"/>
              <a:t>Kirsten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5322-8956-4F78-81CF-9BB88635F71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82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DA2CD-FF31-4BD2-BEB5-36B06CEACC0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5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DA2CD-FF31-4BD2-BEB5-36B06CEACC0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5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K">
    <p:bg>
      <p:bgPr>
        <a:solidFill>
          <a:srgbClr val="78B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66800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pic>
        <p:nvPicPr>
          <p:cNvPr id="8" name="Billede 7" descr="Logo" title="Logo">
            <a:extLst>
              <a:ext uri="{FF2B5EF4-FFF2-40B4-BE49-F238E27FC236}">
                <a16:creationId xmlns:a16="http://schemas.microsoft.com/office/drawing/2014/main" id="{72A44541-F924-9FF5-6FF2-C02DE5F493A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" y="1188000"/>
            <a:ext cx="720000" cy="720000"/>
          </a:xfrm>
          <a:prstGeom prst="rect">
            <a:avLst/>
          </a:prstGeom>
        </p:spPr>
      </p:pic>
      <p:pic>
        <p:nvPicPr>
          <p:cNvPr id="10" name="Billede 9" descr="Logo" title="Logo">
            <a:extLst>
              <a:ext uri="{FF2B5EF4-FFF2-40B4-BE49-F238E27FC236}">
                <a16:creationId xmlns:a16="http://schemas.microsoft.com/office/drawing/2014/main" id="{5488A343-41C3-A111-953A-1F894FAD5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576000"/>
            <a:ext cx="2065504" cy="216000"/>
          </a:xfrm>
          <a:prstGeom prst="rect">
            <a:avLst/>
          </a:prstGeom>
        </p:spPr>
      </p:pic>
      <p:pic>
        <p:nvPicPr>
          <p:cNvPr id="13" name="Billede 12" descr="Logo" title="Logo">
            <a:extLst>
              <a:ext uri="{FF2B5EF4-FFF2-40B4-BE49-F238E27FC236}">
                <a16:creationId xmlns:a16="http://schemas.microsoft.com/office/drawing/2014/main" id="{854E034E-0AB6-EB47-1527-923657DED8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828000"/>
            <a:ext cx="23379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5185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499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5889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9578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35172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 med elemen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584200"/>
            <a:ext cx="10726309" cy="11949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408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929002" y="-11761"/>
            <a:ext cx="282316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63679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0578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 med punktopstill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800" y="584200"/>
            <a:ext cx="10726309" cy="1194905"/>
          </a:xfrm>
        </p:spPr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100000"/>
              </a:lnSpc>
              <a:defRPr sz="2500" spc="-90" baseline="0"/>
            </a:lvl2pPr>
            <a:lvl3pPr marL="1364400">
              <a:lnSpc>
                <a:spcPct val="100000"/>
              </a:lnSpc>
              <a:defRPr sz="2500" spc="-90"/>
            </a:lvl3pPr>
            <a:lvl4pPr marL="1821600">
              <a:lnSpc>
                <a:spcPct val="100000"/>
              </a:lnSpc>
              <a:defRPr sz="2500" spc="-90"/>
            </a:lvl4pPr>
            <a:lvl5pPr marL="1821600">
              <a:lnSpc>
                <a:spcPct val="100000"/>
              </a:lnSpc>
              <a:defRPr sz="2500" spc="-9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86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3 med to spal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584200"/>
            <a:ext cx="10726309" cy="119490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351" y="1914575"/>
            <a:ext cx="5183717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51" y="2528887"/>
            <a:ext cx="5183717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34" y="1914576"/>
            <a:ext cx="5184660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933" y="2528888"/>
            <a:ext cx="5184659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9000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4 med tekst og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1160" y="-6350"/>
            <a:ext cx="597084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680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8483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5 med tekst og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144000" y="576000"/>
            <a:ext cx="5281200" cy="52812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987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949" y="1174273"/>
            <a:ext cx="7020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66800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351" y="584200"/>
            <a:ext cx="2446867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12044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6 med to spalter og fremhævet teks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584199"/>
            <a:ext cx="5183715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37594" y="-43764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721815" y="2149049"/>
            <a:ext cx="607389" cy="464820"/>
            <a:chOff x="-551684" y="3200301"/>
            <a:chExt cx="455542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51684" y="3200301"/>
              <a:ext cx="455542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46123" y="3459571"/>
              <a:ext cx="438150" cy="20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175225" y="584199"/>
            <a:ext cx="5249368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48258" y="622688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945713" y="1186179"/>
            <a:ext cx="2823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3107267" y="2620520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18397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7 med stor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grpSp>
        <p:nvGrpSpPr>
          <p:cNvPr id="15" name="Gruppe 75"/>
          <p:cNvGrpSpPr>
            <a:grpSpLocks/>
          </p:cNvGrpSpPr>
          <p:nvPr userDrawn="1"/>
        </p:nvGrpSpPr>
        <p:grpSpPr bwMode="auto">
          <a:xfrm>
            <a:off x="-2828760" y="1546869"/>
            <a:ext cx="2709333" cy="3053620"/>
            <a:chOff x="5189964" y="1517655"/>
            <a:chExt cx="2031486" cy="3052739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88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e 78"/>
            <p:cNvGrpSpPr>
              <a:grpSpLocks/>
            </p:cNvGrpSpPr>
            <p:nvPr/>
          </p:nvGrpSpPr>
          <p:grpSpPr bwMode="auto">
            <a:xfrm>
              <a:off x="6891386" y="4191100"/>
              <a:ext cx="330061" cy="379294"/>
              <a:chOff x="2946513" y="6329953"/>
              <a:chExt cx="373412" cy="429112"/>
            </a:xfrm>
          </p:grpSpPr>
          <p:pic>
            <p:nvPicPr>
              <p:cNvPr id="19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513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2951901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500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98641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7FF85-C0CA-3B21-4FE2-9D4176FE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7C047A6-EB4D-85EA-7F33-8A3FC2BCD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502618-3891-9BBD-EEB9-B61416D0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22C840-6990-FFCA-E8AA-B4A1796F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8A1AEB-3E27-20C1-9EB8-497EB0D1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EED-89AA-4132-890B-E7FE003FF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4996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13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146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1394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1825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11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8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1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8002529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601384" y="584200"/>
            <a:ext cx="24955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359172" y="577749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960784" y="4448064"/>
            <a:ext cx="19452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901952" y="5975494"/>
            <a:ext cx="402267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3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2019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657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6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590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77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2 me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januar 2025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lektor, ph.d.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100000"/>
              </a:lnSpc>
              <a:defRPr sz="2500" spc="-90" baseline="0"/>
            </a:lvl2pPr>
            <a:lvl3pPr marL="1364400">
              <a:lnSpc>
                <a:spcPct val="100000"/>
              </a:lnSpc>
              <a:defRPr sz="2500" spc="-90"/>
            </a:lvl3pPr>
            <a:lvl4pPr marL="1821600">
              <a:lnSpc>
                <a:spcPct val="100000"/>
              </a:lnSpc>
              <a:defRPr sz="2500" spc="-90"/>
            </a:lvl4pPr>
            <a:lvl5pPr marL="1821600">
              <a:lnSpc>
                <a:spcPct val="100000"/>
              </a:lnSpc>
              <a:defRPr sz="2500" spc="-9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24502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10972800" cy="785818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666712" y="1785926"/>
            <a:ext cx="10915691" cy="41148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39A6A5-7CF1-7446-801E-3BEEE4CB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7. januar 2025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AD96A6-99DF-274E-A05A-29CE4126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Anne Krøger, lektor, ph.d.</a:t>
            </a:r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20607674-217E-D556-55B4-9A90738E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3344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1DD15D02-F584-A964-BE24-0675442C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738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4579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267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9AF61DB4-BBDC-3D22-211F-265A4385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018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9435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570BAFE4-9D3B-8336-399C-0BAF87E7C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018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786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2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3200"/>
            <a:ext cx="9040431" cy="3240360"/>
          </a:xfrm>
        </p:spPr>
        <p:txBody>
          <a:bodyPr tIns="97200" anchor="t" anchorCtr="0"/>
          <a:lstStyle>
            <a:lvl1pPr>
              <a:defRPr sz="9600" baseline="0">
                <a:latin typeface="VIA Type Office Black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</p:spTree>
    <p:extLst>
      <p:ext uri="{BB962C8B-B14F-4D97-AF65-F5344CB8AC3E}">
        <p14:creationId xmlns:p14="http://schemas.microsoft.com/office/powerpoint/2010/main" val="606761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07C1BC30-DE55-9B7B-7108-16F5605D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738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53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6B5BCFE4-8926-57E2-544A-71676A210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2229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4EE497E8-0301-C8A6-F5D6-7D6D84ED2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7440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1C346661-04E2-6453-CDCB-B2BE37B3F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018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2479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DB8B4FA3-9C4C-423C-F045-1ED7A6307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738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4601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64BDF786-16E4-9E65-D498-087F19553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6075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C359AA46-DF7A-DC1D-A53C-9D7E69E55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9578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iasnummer 5">
            <a:extLst>
              <a:ext uri="{FF2B5EF4-FFF2-40B4-BE49-F238E27FC236}">
                <a16:creationId xmlns:a16="http://schemas.microsoft.com/office/drawing/2014/main" id="{8C440D7C-DCBC-CCF0-055F-2BE34B4D7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65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8184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6510C8E9-FB00-73F8-043E-8D86BC056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9349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1DD15D02-F584-A964-BE24-0675442C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738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6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3 - med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85352" y="3657183"/>
            <a:ext cx="3034615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444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409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89998" indent="-4499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1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49989" indent="-4499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1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51" baseline="0">
                <a:latin typeface="VIA Type Office Light" panose="02000503000000020004" pitchFamily="2" charset="0"/>
              </a:defRPr>
            </a:lvl8pPr>
            <a:lvl9pPr marL="449989" indent="-4499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1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929001" y="-11761"/>
            <a:ext cx="282316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r>
              <a: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Highlight </a:t>
            </a: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1. eller 2. linje i overskriften ved at markere linjen 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og vælge Overskrift-fonten </a:t>
            </a:r>
            <a:br>
              <a: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VIA Type Office regular</a:t>
            </a: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endParaRPr kumimoji="0" lang="da-DK" altLang="da-DK" sz="1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endParaRPr kumimoji="0" lang="da-DK" altLang="da-DK" sz="1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endParaRPr kumimoji="0" lang="da-DK" altLang="da-DK" sz="1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endParaRPr kumimoji="0" lang="da-DK" altLang="da-DK" sz="1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r>
              <a: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Typografier</a:t>
            </a: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1. Niveau = Regular 25 pkt</a:t>
            </a: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2. Niveau = Light 25 pkt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3. Niveau = Bullet 25 pkt </a:t>
            </a: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4. Niveau = Regular 14 pkt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5. Niveau = Light 14 pkt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6. Niveau = Bullet 14 pkt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7. Niveau = Regular 10,5 pkt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8. Niveau = Light 10,5 pkt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9. Niveau = Bullet 10,5 pkt </a:t>
            </a: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b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Brug </a:t>
            </a:r>
            <a:r>
              <a:rPr kumimoji="0" lang="da-DK" alt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‘Forøg/Formindsk listeniveau’ </a:t>
            </a:r>
            <a:r>
              <a:rPr kumimoji="0" lang="da-DK" altLang="da-DK" sz="1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for at hoppe mellem niveauer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8" y="636798"/>
            <a:ext cx="203383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683" y="3200302"/>
            <a:ext cx="609600" cy="20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431884" y="3200305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164" y="3455571"/>
            <a:ext cx="584200" cy="20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436063" y="3455571"/>
            <a:ext cx="292100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46"/>
          <p:cNvSpPr/>
          <p:nvPr userDrawn="1"/>
        </p:nvSpPr>
        <p:spPr>
          <a:xfrm>
            <a:off x="-721814" y="3458747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3014958" y="3657183"/>
            <a:ext cx="2864223" cy="3180415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Skift baggrundsfarve</a:t>
              </a:r>
              <a:br>
                <a:rPr kumimoji="0" lang="da-DK" sz="1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da-DK" sz="1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Klik udenfor diaset, vælg </a:t>
              </a:r>
              <a:r>
                <a:rPr kumimoji="0" lang="da-DK" sz="1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Formater baggrund </a:t>
              </a:r>
            </a:p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Vælg</a:t>
              </a:r>
              <a:r>
                <a:rPr kumimoji="0" lang="da-DK" sz="1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‘Massiv udfyldning’</a:t>
              </a: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og vælg farve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359172" y="5918969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960784" y="4503573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diasnummer 5">
            <a:extLst>
              <a:ext uri="{FF2B5EF4-FFF2-40B4-BE49-F238E27FC236}">
                <a16:creationId xmlns:a16="http://schemas.microsoft.com/office/drawing/2014/main" id="{9C8086F3-F323-772F-CC53-A5FF078F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453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1" y="579713"/>
            <a:ext cx="5183716" cy="509027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5" y="579713"/>
            <a:ext cx="5183716" cy="509027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AutoShape 4"/>
          <p:cNvSpPr>
            <a:spLocks/>
          </p:cNvSpPr>
          <p:nvPr userDrawn="1"/>
        </p:nvSpPr>
        <p:spPr bwMode="gray">
          <a:xfrm>
            <a:off x="-2929001" y="584202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7" name="TextBox 3"/>
          <p:cNvSpPr txBox="1"/>
          <p:nvPr userDrawn="1"/>
        </p:nvSpPr>
        <p:spPr>
          <a:xfrm>
            <a:off x="-2475184" y="1916113"/>
            <a:ext cx="2314317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2" y="1304768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7"/>
          <p:cNvGrpSpPr/>
          <p:nvPr userDrawn="1"/>
        </p:nvGrpSpPr>
        <p:grpSpPr>
          <a:xfrm>
            <a:off x="-2389634" y="3657183"/>
            <a:ext cx="2276553" cy="3180414"/>
            <a:chOff x="-2389014" y="3657183"/>
            <a:chExt cx="2275961" cy="3180414"/>
          </a:xfrm>
        </p:grpSpPr>
        <p:grpSp>
          <p:nvGrpSpPr>
            <p:cNvPr id="4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6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2" name="Lige forbindelse 47"/>
            <p:cNvCxnSpPr>
              <a:endCxn id="4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boks 45"/>
            <p:cNvSpPr txBox="1"/>
            <p:nvPr userDrawn="1"/>
          </p:nvSpPr>
          <p:spPr>
            <a:xfrm>
              <a:off x="-2389014" y="5918968"/>
              <a:ext cx="962549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75"/>
          <p:cNvGrpSpPr>
            <a:grpSpLocks/>
          </p:cNvGrpSpPr>
          <p:nvPr userDrawn="1"/>
        </p:nvGrpSpPr>
        <p:grpSpPr bwMode="auto">
          <a:xfrm>
            <a:off x="12352869" y="1546869"/>
            <a:ext cx="2035705" cy="3053620"/>
            <a:chOff x="5186790" y="1517655"/>
            <a:chExt cx="2034660" cy="3052739"/>
          </a:xfrm>
        </p:grpSpPr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66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ikonets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ikonet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ikonets hjørner</a:t>
              </a:r>
            </a:p>
          </p:txBody>
        </p:sp>
        <p:pic>
          <p:nvPicPr>
            <p:cNvPr id="36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3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6F4CFA-19A7-43D7-B4C2-72400B9A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9E87B7AD-7A6F-A680-2441-F3594CA31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4852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3014958" y="3657183"/>
            <a:ext cx="2864223" cy="3180415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359172" y="5918969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960784" y="4503573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3107267" y="6632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Pladsholder til diasnummer 5">
            <a:extLst>
              <a:ext uri="{FF2B5EF4-FFF2-40B4-BE49-F238E27FC236}">
                <a16:creationId xmlns:a16="http://schemas.microsoft.com/office/drawing/2014/main" id="{97530EDE-4C30-FA58-B5A5-063B0D32C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992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5180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10972800" cy="785818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666712" y="1785926"/>
            <a:ext cx="10915691" cy="41148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39A6A5-7CF1-7446-801E-3BEEE4CB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AD96A6-99DF-274E-A05A-29CE4126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20607674-217E-D556-55B4-9A90738E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43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397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fullsiz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grpSp>
        <p:nvGrpSpPr>
          <p:cNvPr id="24" name="Gruppe 75"/>
          <p:cNvGrpSpPr>
            <a:grpSpLocks/>
          </p:cNvGrpSpPr>
          <p:nvPr userDrawn="1"/>
        </p:nvGrpSpPr>
        <p:grpSpPr bwMode="auto">
          <a:xfrm>
            <a:off x="-2929003" y="2948734"/>
            <a:ext cx="2709333" cy="3053624"/>
            <a:chOff x="5189964" y="1517655"/>
            <a:chExt cx="2031486" cy="3052743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504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6781501" y="4193188"/>
              <a:ext cx="347766" cy="377210"/>
              <a:chOff x="2822199" y="6332311"/>
              <a:chExt cx="393443" cy="426754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230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2822199" y="6349610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6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334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7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7843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800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 Krøger, adjunkt, ph.d.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2262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6320" y="5920436"/>
            <a:ext cx="2448272" cy="374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3. oktober 2024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1" y="5925421"/>
            <a:ext cx="2448272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800" y="584200"/>
            <a:ext cx="10726309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914397"/>
            <a:ext cx="10657184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3083" y="5920437"/>
            <a:ext cx="2448000" cy="37400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Anne Krøger, adjunkt, ph.d.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39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hf sldNum="0"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B67046-4E2C-48D6-BE94-3D145BAB83DF}" type="datetimeFigureOut">
              <a:rPr lang="da-DK" smtClean="0"/>
              <a:t>10-04-2025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D93FC4-7245-411F-9DEB-FC0B400EEE4F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3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/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38"/>
          <a:stretch/>
        </p:blipFill>
        <p:spPr bwMode="auto">
          <a:xfrm>
            <a:off x="-746007" y="5866801"/>
            <a:ext cx="12979823" cy="13167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591" y="6258697"/>
            <a:ext cx="586942" cy="482945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8018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C1264A4-1E21-4798-BB4D-62D3342D37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30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0.png"/><Relationship Id="rId5" Type="http://schemas.openxmlformats.org/officeDocument/2006/relationships/customXml" Target="../ink/ink2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7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2.png"/><Relationship Id="rId4" Type="http://schemas.openxmlformats.org/officeDocument/2006/relationships/hyperlink" Target="https://www.ucn.dk/efteruddannelse/viden-og-inspiration/paedagogik-og-laering/deltagelsesdidaktik-vidensartike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slideLayout" Target="../slideLayouts/slideLayout39.xml"/><Relationship Id="rId1" Type="http://schemas.openxmlformats.org/officeDocument/2006/relationships/video" Target="https://www.youtube.com/embed/8PxQiTiX3mg?feature=oembed" TargetMode="Externa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pixabay.com/da/venner-tillid-venskab-sammen-1015296/" TargetMode="Externa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70F7D87-ACD6-839B-24CC-48AF8010D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8153400" cy="1463040"/>
          </a:xfrm>
        </p:spPr>
        <p:txBody>
          <a:bodyPr>
            <a:normAutofit fontScale="90000"/>
          </a:bodyPr>
          <a:lstStyle/>
          <a:p>
            <a:r>
              <a:rPr lang="da-DK" dirty="0"/>
              <a:t>Læringsnetværk for pædagogiske ledere</a:t>
            </a:r>
            <a:br>
              <a:rPr lang="da-DK" dirty="0"/>
            </a:br>
            <a:r>
              <a:rPr lang="da-DK" dirty="0"/>
              <a:t>Fællesmøde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6E7C07E6-5D32-674E-18D2-A727ACA3C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7. Januar 2025</a:t>
            </a:r>
          </a:p>
        </p:txBody>
      </p:sp>
    </p:spTree>
    <p:extLst>
      <p:ext uri="{BB962C8B-B14F-4D97-AF65-F5344CB8AC3E}">
        <p14:creationId xmlns:p14="http://schemas.microsoft.com/office/powerpoint/2010/main" val="367859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C605A-D906-603F-2FA1-1CBAAA70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800" dirty="0">
                <a:solidFill>
                  <a:schemeClr val="tx1"/>
                </a:solidFill>
              </a:rPr>
              <a:t>Grupper efter interesse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D45DFB-0C7A-BDB2-B83F-462F4384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3400"/>
            <a:ext cx="10515600" cy="1833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Vælg det område, som du ønsker skal være udgangspunktet for dagens samtaler og gå til skiltet.</a:t>
            </a:r>
          </a:p>
          <a:p>
            <a:r>
              <a:rPr lang="da-DK" dirty="0">
                <a:solidFill>
                  <a:schemeClr val="tx1"/>
                </a:solidFill>
              </a:rPr>
              <a:t>Stil jer i række efter fødselsdato – med januar forrest.</a:t>
            </a:r>
          </a:p>
          <a:p>
            <a:endParaRPr lang="da-DK" dirty="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12D07C53-E999-143E-297A-8D8E1CB19AD2}"/>
              </a:ext>
            </a:extLst>
          </p:cNvPr>
          <p:cNvSpPr/>
          <p:nvPr/>
        </p:nvSpPr>
        <p:spPr>
          <a:xfrm>
            <a:off x="838200" y="2593182"/>
            <a:ext cx="1915885" cy="987198"/>
          </a:xfrm>
          <a:prstGeom prst="roundRect">
            <a:avLst/>
          </a:prstGeom>
          <a:solidFill>
            <a:srgbClr val="F6C3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6CDC4C9E-79DD-87EB-59E9-21F523438835}"/>
              </a:ext>
            </a:extLst>
          </p:cNvPr>
          <p:cNvSpPr/>
          <p:nvPr/>
        </p:nvSpPr>
        <p:spPr>
          <a:xfrm>
            <a:off x="3621406" y="2588828"/>
            <a:ext cx="1915885" cy="987198"/>
          </a:xfrm>
          <a:prstGeom prst="roundRect">
            <a:avLst/>
          </a:prstGeom>
          <a:solidFill>
            <a:srgbClr val="F6C3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Indskoling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A212DFEC-A6FF-40F3-C199-30A73CF05A95}"/>
              </a:ext>
            </a:extLst>
          </p:cNvPr>
          <p:cNvSpPr/>
          <p:nvPr/>
        </p:nvSpPr>
        <p:spPr>
          <a:xfrm>
            <a:off x="6404612" y="2568110"/>
            <a:ext cx="1915885" cy="987198"/>
          </a:xfrm>
          <a:prstGeom prst="roundRect">
            <a:avLst/>
          </a:prstGeom>
          <a:solidFill>
            <a:srgbClr val="F6C3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Mellemtrin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3D9CF968-36DD-819B-0233-469E3D1D8422}"/>
              </a:ext>
            </a:extLst>
          </p:cNvPr>
          <p:cNvSpPr/>
          <p:nvPr/>
        </p:nvSpPr>
        <p:spPr>
          <a:xfrm>
            <a:off x="9102635" y="2588828"/>
            <a:ext cx="1915885" cy="987198"/>
          </a:xfrm>
          <a:prstGeom prst="roundRect">
            <a:avLst/>
          </a:prstGeom>
          <a:solidFill>
            <a:srgbClr val="F6C3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Udskoling</a:t>
            </a:r>
          </a:p>
        </p:txBody>
      </p:sp>
    </p:spTree>
    <p:extLst>
      <p:ext uri="{BB962C8B-B14F-4D97-AF65-F5344CB8AC3E}">
        <p14:creationId xmlns:p14="http://schemas.microsoft.com/office/powerpoint/2010/main" val="413532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154-E005-0B7B-FBD8-7A39AF6F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Dynamiske rutiner som ledelsesværktøj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3F6897-3AE2-6956-60F8-C748AC1B7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799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0ADCF13-D79A-319A-F7CB-8B55BF5FB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788" y="224445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da-DK" dirty="0"/>
              <a:t>Dynamiske rutiner som ledelsesværktøj</a:t>
            </a:r>
            <a:br>
              <a:rPr lang="da-DK" dirty="0"/>
            </a:br>
            <a:br>
              <a:rPr lang="da-DK" dirty="0"/>
            </a:br>
            <a:r>
              <a:rPr lang="da-DK" sz="2200" dirty="0"/>
              <a:t>Hvordan forandringer får fodfæste i organisationen 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5F7ADFD6-23E3-85DF-6D02-CAE39CD12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146" y="4541810"/>
            <a:ext cx="6988629" cy="1752600"/>
          </a:xfrm>
        </p:spPr>
        <p:txBody>
          <a:bodyPr/>
          <a:lstStyle/>
          <a:p>
            <a:r>
              <a:rPr lang="da-DK" dirty="0"/>
              <a:t>PL Fællesmøde d. 7. januar 2025</a:t>
            </a:r>
          </a:p>
          <a:p>
            <a:endParaRPr lang="da-DK" dirty="0"/>
          </a:p>
          <a:p>
            <a:r>
              <a:rPr lang="da-DK" dirty="0"/>
              <a:t>Oplæg v. Kirsten Osbæck Mogensen</a:t>
            </a:r>
          </a:p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8" name="Håndskrift 37">
                <a:extLst>
                  <a:ext uri="{FF2B5EF4-FFF2-40B4-BE49-F238E27FC236}">
                    <a16:creationId xmlns:a16="http://schemas.microsoft.com/office/drawing/2014/main" id="{2E1A1B4B-DD57-9E53-879D-A0046D2810D1}"/>
                  </a:ext>
                </a:extLst>
              </p14:cNvPr>
              <p14:cNvContentPartPr/>
              <p14:nvPr/>
            </p14:nvContentPartPr>
            <p14:xfrm>
              <a:off x="7073388" y="1130483"/>
              <a:ext cx="360" cy="4320"/>
            </p14:xfrm>
          </p:contentPart>
        </mc:Choice>
        <mc:Fallback xmlns="">
          <p:pic>
            <p:nvPicPr>
              <p:cNvPr id="38" name="Håndskrift 37">
                <a:extLst>
                  <a:ext uri="{FF2B5EF4-FFF2-40B4-BE49-F238E27FC236}">
                    <a16:creationId xmlns:a16="http://schemas.microsoft.com/office/drawing/2014/main" id="{2E1A1B4B-DD57-9E53-879D-A0046D2810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5388" y="1022483"/>
                <a:ext cx="36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Håndskrift 38">
                <a:extLst>
                  <a:ext uri="{FF2B5EF4-FFF2-40B4-BE49-F238E27FC236}">
                    <a16:creationId xmlns:a16="http://schemas.microsoft.com/office/drawing/2014/main" id="{A449A9DE-0ACE-CE7E-E974-04759627084C}"/>
                  </a:ext>
                </a:extLst>
              </p14:cNvPr>
              <p14:cNvContentPartPr/>
              <p14:nvPr/>
            </p14:nvContentPartPr>
            <p14:xfrm>
              <a:off x="7104708" y="1008803"/>
              <a:ext cx="360" cy="360"/>
            </p14:xfrm>
          </p:contentPart>
        </mc:Choice>
        <mc:Fallback xmlns="">
          <p:pic>
            <p:nvPicPr>
              <p:cNvPr id="39" name="Håndskrift 38">
                <a:extLst>
                  <a:ext uri="{FF2B5EF4-FFF2-40B4-BE49-F238E27FC236}">
                    <a16:creationId xmlns:a16="http://schemas.microsoft.com/office/drawing/2014/main" id="{A449A9DE-0ACE-CE7E-E974-0475962708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6708" y="900803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lede 5">
            <a:extLst>
              <a:ext uri="{FF2B5EF4-FFF2-40B4-BE49-F238E27FC236}">
                <a16:creationId xmlns:a16="http://schemas.microsoft.com/office/drawing/2014/main" id="{AD88A915-829F-A155-5EE9-FD273C64D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9157" y="3245734"/>
            <a:ext cx="6261890" cy="4176160"/>
          </a:xfrm>
          <a:prstGeom prst="rect">
            <a:avLst/>
          </a:prstGeom>
        </p:spPr>
      </p:pic>
      <p:sp>
        <p:nvSpPr>
          <p:cNvPr id="8" name="Tekstboks 5">
            <a:extLst>
              <a:ext uri="{FF2B5EF4-FFF2-40B4-BE49-F238E27FC236}">
                <a16:creationId xmlns:a16="http://schemas.microsoft.com/office/drawing/2014/main" id="{A5BA724E-0BC1-ABAA-D98E-7AD1EFAC4A59}"/>
              </a:ext>
            </a:extLst>
          </p:cNvPr>
          <p:cNvSpPr txBox="1">
            <a:spLocks noChangeAspect="1"/>
          </p:cNvSpPr>
          <p:nvPr/>
        </p:nvSpPr>
        <p:spPr>
          <a:xfrm>
            <a:off x="9145928" y="6409428"/>
            <a:ext cx="2702340" cy="5693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  <a:t>KIRSTEN OSBÆCK MOGENSEN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6B5188-6B7F-BB65-6DAD-D3EC5BDD7406}"/>
              </a:ext>
            </a:extLst>
          </p:cNvPr>
          <p:cNvSpPr txBox="1"/>
          <p:nvPr/>
        </p:nvSpPr>
        <p:spPr>
          <a:xfrm>
            <a:off x="8665568" y="6594058"/>
            <a:ext cx="30412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0" i="0" u="none" strike="noStrike" kern="1500" cap="none" spc="400" normalizeH="0" baseline="0" noProof="0" dirty="0">
                <a:ln>
                  <a:noFill/>
                </a:ln>
                <a:solidFill>
                  <a:srgbClr val="F4EA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PÆDAGOGIK | LEDELSE |UDVIKLING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2D1D4C9E-B163-8E86-FCF2-2832B2CD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05BDAB-0BF7-CA20-0D5F-1FBC0BF75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4F5A014F-37BC-BAFA-1B14-94E9ECE89991}"/>
              </a:ext>
            </a:extLst>
          </p:cNvPr>
          <p:cNvSpPr/>
          <p:nvPr/>
        </p:nvSpPr>
        <p:spPr>
          <a:xfrm>
            <a:off x="5099727" y="905933"/>
            <a:ext cx="4882473" cy="4362489"/>
          </a:xfrm>
          <a:custGeom>
            <a:avLst/>
            <a:gdLst>
              <a:gd name="connsiteX0" fmla="*/ 5242555 w 4882473"/>
              <a:gd name="connsiteY0" fmla="*/ 4332039 h 4362489"/>
              <a:gd name="connsiteX1" fmla="*/ 3955191 w 4882473"/>
              <a:gd name="connsiteY1" fmla="*/ 3892379 h 4362489"/>
              <a:gd name="connsiteX2" fmla="*/ 874707 w 4882473"/>
              <a:gd name="connsiteY2" fmla="*/ 3854171 h 4362489"/>
              <a:gd name="connsiteX3" fmla="*/ 596021 w 4882473"/>
              <a:gd name="connsiteY3" fmla="*/ 753092 h 4362489"/>
              <a:gd name="connsiteX4" fmla="*/ 3643949 w 4882473"/>
              <a:gd name="connsiteY4" fmla="*/ 283083 h 4362489"/>
              <a:gd name="connsiteX5" fmla="*/ 4562357 w 4882473"/>
              <a:gd name="connsiteY5" fmla="*/ 3261044 h 4362489"/>
              <a:gd name="connsiteX6" fmla="*/ 5242555 w 4882473"/>
              <a:gd name="connsiteY6" fmla="*/ 4332039 h 436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473" h="4362489" fill="none" extrusionOk="0">
                <a:moveTo>
                  <a:pt x="5242555" y="4332039"/>
                </a:moveTo>
                <a:cubicBezTo>
                  <a:pt x="5064332" y="4381444"/>
                  <a:pt x="4386637" y="3918847"/>
                  <a:pt x="3955191" y="3892379"/>
                </a:cubicBezTo>
                <a:cubicBezTo>
                  <a:pt x="3058854" y="4712480"/>
                  <a:pt x="1909288" y="4379002"/>
                  <a:pt x="874707" y="3854171"/>
                </a:cubicBezTo>
                <a:cubicBezTo>
                  <a:pt x="-78514" y="3202979"/>
                  <a:pt x="-222721" y="1755486"/>
                  <a:pt x="596021" y="753092"/>
                </a:cubicBezTo>
                <a:cubicBezTo>
                  <a:pt x="1452000" y="-86007"/>
                  <a:pt x="2599161" y="-343108"/>
                  <a:pt x="3643949" y="283083"/>
                </a:cubicBezTo>
                <a:cubicBezTo>
                  <a:pt x="4796474" y="908475"/>
                  <a:pt x="5117868" y="2142994"/>
                  <a:pt x="4562357" y="3261044"/>
                </a:cubicBezTo>
                <a:cubicBezTo>
                  <a:pt x="4648756" y="3555521"/>
                  <a:pt x="5055016" y="4201949"/>
                  <a:pt x="5242555" y="4332039"/>
                </a:cubicBezTo>
                <a:close/>
              </a:path>
              <a:path w="4882473" h="4362489" stroke="0" extrusionOk="0">
                <a:moveTo>
                  <a:pt x="5242555" y="4332039"/>
                </a:moveTo>
                <a:cubicBezTo>
                  <a:pt x="4719808" y="4201848"/>
                  <a:pt x="4298680" y="3937743"/>
                  <a:pt x="3955191" y="3892379"/>
                </a:cubicBezTo>
                <a:cubicBezTo>
                  <a:pt x="3209302" y="4484570"/>
                  <a:pt x="1793453" y="4394800"/>
                  <a:pt x="874707" y="3854171"/>
                </a:cubicBezTo>
                <a:cubicBezTo>
                  <a:pt x="19501" y="3048208"/>
                  <a:pt x="-237673" y="1848153"/>
                  <a:pt x="596021" y="753092"/>
                </a:cubicBezTo>
                <a:cubicBezTo>
                  <a:pt x="1484528" y="-63073"/>
                  <a:pt x="2524935" y="-130947"/>
                  <a:pt x="3643949" y="283083"/>
                </a:cubicBezTo>
                <a:cubicBezTo>
                  <a:pt x="4822185" y="816051"/>
                  <a:pt x="5154557" y="1984957"/>
                  <a:pt x="4562357" y="3261044"/>
                </a:cubicBezTo>
                <a:cubicBezTo>
                  <a:pt x="4926218" y="3621559"/>
                  <a:pt x="5066358" y="4005648"/>
                  <a:pt x="5242555" y="4332039"/>
                </a:cubicBezTo>
                <a:close/>
              </a:path>
            </a:pathLst>
          </a:custGeom>
          <a:solidFill>
            <a:schemeClr val="accent2"/>
          </a:solidFill>
          <a:ln w="19050">
            <a:extLst>
              <a:ext uri="{C807C97D-BFC1-408E-A445-0C87EB9F89A2}">
                <ask:lineSketchStyleProps xmlns:ask="http://schemas.microsoft.com/office/drawing/2018/sketchyshapes" sd="2975710090">
                  <a:prstGeom prst="wedgeEllipseCallout">
                    <a:avLst>
                      <a:gd name="adj1" fmla="val 57375"/>
                      <a:gd name="adj2" fmla="val 493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har brug for en genstart, for vi er faldet tilbage til de gamle rutiner </a:t>
            </a:r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5247F12E-7848-4CFF-3960-565619170A4A}"/>
              </a:ext>
            </a:extLst>
          </p:cNvPr>
          <p:cNvSpPr/>
          <p:nvPr/>
        </p:nvSpPr>
        <p:spPr>
          <a:xfrm>
            <a:off x="426128" y="905933"/>
            <a:ext cx="4882473" cy="4927600"/>
          </a:xfrm>
          <a:custGeom>
            <a:avLst/>
            <a:gdLst>
              <a:gd name="connsiteX0" fmla="*/ -362377 w 4882473"/>
              <a:gd name="connsiteY0" fmla="*/ 4434150 h 4927600"/>
              <a:gd name="connsiteX1" fmla="*/ 208491 w 4882473"/>
              <a:gd name="connsiteY1" fmla="*/ 3460083 h 4927600"/>
              <a:gd name="connsiteX2" fmla="*/ 1228345 w 4882473"/>
              <a:gd name="connsiteY2" fmla="*/ 325604 h 4927600"/>
              <a:gd name="connsiteX3" fmla="*/ 4445041 w 4882473"/>
              <a:gd name="connsiteY3" fmla="*/ 1056494 h 4927600"/>
              <a:gd name="connsiteX4" fmla="*/ 4038280 w 4882473"/>
              <a:gd name="connsiteY4" fmla="*/ 4327237 h 4927600"/>
              <a:gd name="connsiteX5" fmla="*/ 740866 w 4882473"/>
              <a:gd name="connsiteY5" fmla="*/ 4231670 h 4927600"/>
              <a:gd name="connsiteX6" fmla="*/ -362377 w 4882473"/>
              <a:gd name="connsiteY6" fmla="*/ 443415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473" h="4927600" fill="none" extrusionOk="0">
                <a:moveTo>
                  <a:pt x="-362377" y="4434150"/>
                </a:moveTo>
                <a:cubicBezTo>
                  <a:pt x="-215509" y="4181118"/>
                  <a:pt x="-76710" y="3848146"/>
                  <a:pt x="208491" y="3460083"/>
                </a:cubicBezTo>
                <a:cubicBezTo>
                  <a:pt x="-289935" y="2423752"/>
                  <a:pt x="287859" y="816948"/>
                  <a:pt x="1228345" y="325604"/>
                </a:cubicBezTo>
                <a:cubicBezTo>
                  <a:pt x="2469441" y="-107557"/>
                  <a:pt x="3847845" y="144068"/>
                  <a:pt x="4445041" y="1056494"/>
                </a:cubicBezTo>
                <a:cubicBezTo>
                  <a:pt x="5213010" y="2060182"/>
                  <a:pt x="4953796" y="3401811"/>
                  <a:pt x="4038280" y="4327237"/>
                </a:cubicBezTo>
                <a:cubicBezTo>
                  <a:pt x="2932005" y="5361843"/>
                  <a:pt x="1463396" y="5007773"/>
                  <a:pt x="740866" y="4231670"/>
                </a:cubicBezTo>
                <a:cubicBezTo>
                  <a:pt x="234007" y="4361016"/>
                  <a:pt x="8221" y="4437771"/>
                  <a:pt x="-362377" y="4434150"/>
                </a:cubicBezTo>
                <a:close/>
              </a:path>
              <a:path w="4882473" h="4927600" stroke="0" extrusionOk="0">
                <a:moveTo>
                  <a:pt x="-362377" y="4434150"/>
                </a:moveTo>
                <a:cubicBezTo>
                  <a:pt x="-225583" y="4008091"/>
                  <a:pt x="185821" y="3610751"/>
                  <a:pt x="208491" y="3460083"/>
                </a:cubicBezTo>
                <a:cubicBezTo>
                  <a:pt x="-273328" y="2298659"/>
                  <a:pt x="151258" y="921235"/>
                  <a:pt x="1228345" y="325604"/>
                </a:cubicBezTo>
                <a:cubicBezTo>
                  <a:pt x="2371114" y="-314269"/>
                  <a:pt x="3780678" y="177502"/>
                  <a:pt x="4445041" y="1056494"/>
                </a:cubicBezTo>
                <a:cubicBezTo>
                  <a:pt x="5271957" y="2063547"/>
                  <a:pt x="4886699" y="3590151"/>
                  <a:pt x="4038280" y="4327237"/>
                </a:cubicBezTo>
                <a:cubicBezTo>
                  <a:pt x="3091871" y="4910192"/>
                  <a:pt x="1626843" y="5055117"/>
                  <a:pt x="740866" y="4231670"/>
                </a:cubicBezTo>
                <a:cubicBezTo>
                  <a:pt x="250542" y="4420434"/>
                  <a:pt x="-94132" y="4434131"/>
                  <a:pt x="-362377" y="4434150"/>
                </a:cubicBezTo>
                <a:close/>
              </a:path>
            </a:pathLst>
          </a:custGeom>
          <a:solidFill>
            <a:schemeClr val="accent2"/>
          </a:solidFill>
          <a:ln w="19050">
            <a:extLst>
              <a:ext uri="{C807C97D-BFC1-408E-A445-0C87EB9F89A2}">
                <ask:lineSketchStyleProps xmlns:ask="http://schemas.microsoft.com/office/drawing/2018/sketchyshapes" sd="2975710090">
                  <a:prstGeom prst="wedgeEllipseCallout">
                    <a:avLst>
                      <a:gd name="adj1" fmla="val -57422"/>
                      <a:gd name="adj2" fmla="val 3998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har brugt så mange kræfter på det  … Vi kan bare ikke rigtig  få øje på det</a:t>
            </a:r>
          </a:p>
        </p:txBody>
      </p:sp>
    </p:spTree>
    <p:extLst>
      <p:ext uri="{BB962C8B-B14F-4D97-AF65-F5344CB8AC3E}">
        <p14:creationId xmlns:p14="http://schemas.microsoft.com/office/powerpoint/2010/main" val="187093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891D8F-4F6F-8F6F-C406-069DCF99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7533"/>
            <a:ext cx="10972800" cy="5118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Faglig ledelse af praksisforandringer </a:t>
            </a:r>
            <a:endParaRPr lang="da-DK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a-DK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a-DK" sz="3200" dirty="0">
                <a:sym typeface="Wingdings" panose="05000000000000000000" pitchFamily="2" charset="2"/>
              </a:rPr>
              <a:t>Forandringsprocesser</a:t>
            </a:r>
          </a:p>
          <a:p>
            <a:pPr marL="0" indent="0" algn="ctr">
              <a:buNone/>
            </a:pPr>
            <a:endParaRPr lang="da-DK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a-DK" sz="3200" dirty="0">
                <a:sym typeface="Wingdings" panose="05000000000000000000" pitchFamily="2" charset="2"/>
              </a:rPr>
              <a:t>Forankring</a:t>
            </a:r>
          </a:p>
          <a:p>
            <a:pPr marL="0" indent="0" algn="ctr">
              <a:buNone/>
            </a:pPr>
            <a:endParaRPr lang="da-DK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a-DK" sz="3200" b="1" dirty="0">
                <a:sym typeface="Wingdings" panose="05000000000000000000" pitchFamily="2" charset="2"/>
              </a:rPr>
              <a:t>Organisatoriske dynamiske rutiner</a:t>
            </a:r>
            <a:endParaRPr lang="da-DK" sz="3200" b="1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5E732F-9D5A-5D88-745F-D6B78477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6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17CABD5D-B8F6-59BC-1D19-A8197980E081}"/>
              </a:ext>
            </a:extLst>
          </p:cNvPr>
          <p:cNvSpPr/>
          <p:nvPr/>
        </p:nvSpPr>
        <p:spPr>
          <a:xfrm>
            <a:off x="243840" y="129249"/>
            <a:ext cx="2672080" cy="66697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99166868-D07A-FCBC-6BCB-710AF0BD462C}"/>
              </a:ext>
            </a:extLst>
          </p:cNvPr>
          <p:cNvSpPr/>
          <p:nvPr/>
        </p:nvSpPr>
        <p:spPr>
          <a:xfrm>
            <a:off x="6634480" y="59023"/>
            <a:ext cx="4663440" cy="67399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CD69032A-0ADA-3363-FDE8-E5E1F9496EDE}"/>
              </a:ext>
            </a:extLst>
          </p:cNvPr>
          <p:cNvSpPr/>
          <p:nvPr/>
        </p:nvSpPr>
        <p:spPr>
          <a:xfrm>
            <a:off x="3098800" y="59024"/>
            <a:ext cx="3284198" cy="67399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262FC0-B31F-D017-FDD2-4E33C3516C12}"/>
              </a:ext>
            </a:extLst>
          </p:cNvPr>
          <p:cNvSpPr/>
          <p:nvPr/>
        </p:nvSpPr>
        <p:spPr>
          <a:xfrm>
            <a:off x="0" y="-70228"/>
            <a:ext cx="12192000" cy="1441526"/>
          </a:xfrm>
          <a:prstGeom prst="rect">
            <a:avLst/>
          </a:prstGeom>
          <a:solidFill>
            <a:srgbClr val="2F5061">
              <a:alpha val="89804"/>
            </a:srgb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A5BCCD9-4B35-1DCF-59DF-7EFB33263D5F}"/>
              </a:ext>
            </a:extLst>
          </p:cNvPr>
          <p:cNvSpPr txBox="1"/>
          <p:nvPr/>
        </p:nvSpPr>
        <p:spPr>
          <a:xfrm>
            <a:off x="497840" y="171329"/>
            <a:ext cx="231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– visionen og værdierne, vi stiler efter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17EDBF9-7D95-03B4-E4CD-EE89D670EAC2}"/>
              </a:ext>
            </a:extLst>
          </p:cNvPr>
          <p:cNvSpPr txBox="1"/>
          <p:nvPr/>
        </p:nvSpPr>
        <p:spPr>
          <a:xfrm>
            <a:off x="3302000" y="171330"/>
            <a:ext cx="330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– midler og metoder til at nå visionen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6575C2B-9644-B80E-A1FE-4552CEEC9404}"/>
              </a:ext>
            </a:extLst>
          </p:cNvPr>
          <p:cNvSpPr txBox="1"/>
          <p:nvPr/>
        </p:nvSpPr>
        <p:spPr>
          <a:xfrm>
            <a:off x="7010400" y="192096"/>
            <a:ext cx="428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– ledelsesinteraktioner,              der kan påvirke midlerne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5023BF5-F61C-195B-2B9E-888EB86401AA}"/>
              </a:ext>
            </a:extLst>
          </p:cNvPr>
          <p:cNvSpPr txBox="1"/>
          <p:nvPr/>
        </p:nvSpPr>
        <p:spPr>
          <a:xfrm>
            <a:off x="347958" y="3286628"/>
            <a:ext cx="2316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Motiverende undervisning med plads til stor diversitet, så flere børn kan gå i skole i eget skoledistrikt, og hvor eleverne bliver nysgerrigt undersøgende, kritiske, kreative og (værdi-)skabende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58763F6-EFA6-CE3F-73EB-68C9A5099AA2}"/>
              </a:ext>
            </a:extLst>
          </p:cNvPr>
          <p:cNvSpPr txBox="1"/>
          <p:nvPr/>
        </p:nvSpPr>
        <p:spPr>
          <a:xfrm>
            <a:off x="3302000" y="1689600"/>
            <a:ext cx="3108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Almen praksis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PBL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Co-teaching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FBK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Erhvervsrettede 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Specialpædagogisk faglighed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Udeskole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Mangfoldige læringsmiljøer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Forældresamarbejde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De 13 kerneelementer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Flow og læringsglemsel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301C47D-BA0E-7201-158F-EB9CC1689F8F}"/>
              </a:ext>
            </a:extLst>
          </p:cNvPr>
          <p:cNvSpPr txBox="1"/>
          <p:nvPr/>
        </p:nvSpPr>
        <p:spPr>
          <a:xfrm>
            <a:off x="7030720" y="1773707"/>
            <a:ext cx="4592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Faglig ledelse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Rekruttering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Lærende ledelsesteams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Materialeindkøb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Fysiske læringsmiljøer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Kompetenceudviklings- og kursusstrategi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8575072-270E-CEA3-02DA-F796E4EA9FB4}"/>
              </a:ext>
            </a:extLst>
          </p:cNvPr>
          <p:cNvSpPr txBox="1"/>
          <p:nvPr/>
        </p:nvSpPr>
        <p:spPr>
          <a:xfrm>
            <a:off x="3302000" y="544337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Mellemformer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X aksen (segregeret)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Y aksen (SPS i klassen)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…</a:t>
            </a: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4098FD69-B9F9-0BC3-CF08-19086769105F}"/>
              </a:ext>
            </a:extLst>
          </p:cNvPr>
          <p:cNvSpPr/>
          <p:nvPr/>
        </p:nvSpPr>
        <p:spPr>
          <a:xfrm>
            <a:off x="243840" y="100555"/>
            <a:ext cx="2672080" cy="669842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1398884D-78DF-39A0-CE29-766BC8EEBCCF}"/>
              </a:ext>
            </a:extLst>
          </p:cNvPr>
          <p:cNvSpPr/>
          <p:nvPr/>
        </p:nvSpPr>
        <p:spPr>
          <a:xfrm>
            <a:off x="3098800" y="100555"/>
            <a:ext cx="3284198" cy="6687147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629DE709-8CD0-1094-6F65-8B6340EEF07A}"/>
              </a:ext>
            </a:extLst>
          </p:cNvPr>
          <p:cNvSpPr/>
          <p:nvPr/>
        </p:nvSpPr>
        <p:spPr>
          <a:xfrm>
            <a:off x="6634480" y="100555"/>
            <a:ext cx="4663440" cy="6698419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481B1C7-FD9E-BAE5-8803-39D4AEAC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5" y="1739178"/>
            <a:ext cx="1500777" cy="1491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1A058669-2794-7966-6252-44A73BF22E4C}"/>
                  </a:ext>
                </a:extLst>
              </p14:cNvPr>
              <p14:cNvContentPartPr/>
              <p14:nvPr/>
            </p14:nvContentPartPr>
            <p14:xfrm>
              <a:off x="747347" y="1750614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1A058669-2794-7966-6252-44A73BF22E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47" y="171461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EA246B74-2E0F-0514-D80C-98148B2C2579}"/>
                  </a:ext>
                </a:extLst>
              </p14:cNvPr>
              <p14:cNvContentPartPr/>
              <p14:nvPr/>
            </p14:nvContentPartPr>
            <p14:xfrm>
              <a:off x="2217545" y="1750574"/>
              <a:ext cx="360" cy="36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EA246B74-2E0F-0514-D80C-98148B2C25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1545" y="171457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C4AED9D0-C59E-5FAB-1746-D119EF56E61C}"/>
                  </a:ext>
                </a:extLst>
              </p14:cNvPr>
              <p14:cNvContentPartPr/>
              <p14:nvPr/>
            </p14:nvContentPartPr>
            <p14:xfrm>
              <a:off x="747347" y="3210771"/>
              <a:ext cx="360" cy="3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C4AED9D0-C59E-5FAB-1746-D119EF56E6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47" y="31747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3F75CD27-A201-EF3A-B079-A8DB7EB04136}"/>
                  </a:ext>
                </a:extLst>
              </p14:cNvPr>
              <p14:cNvContentPartPr/>
              <p14:nvPr/>
            </p14:nvContentPartPr>
            <p14:xfrm>
              <a:off x="2232179" y="3234240"/>
              <a:ext cx="360" cy="36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3F75CD27-A201-EF3A-B079-A8DB7EB041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6179" y="319824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DFAD13FC-BA1A-C2EC-CF6F-084E89893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CE514D96-F2A8-5185-DF5B-3F925E36387B}"/>
              </a:ext>
            </a:extLst>
          </p:cNvPr>
          <p:cNvSpPr/>
          <p:nvPr/>
        </p:nvSpPr>
        <p:spPr>
          <a:xfrm>
            <a:off x="3119120" y="87718"/>
            <a:ext cx="3302000" cy="6669726"/>
          </a:xfrm>
          <a:custGeom>
            <a:avLst/>
            <a:gdLst>
              <a:gd name="connsiteX0" fmla="*/ 0 w 3302000"/>
              <a:gd name="connsiteY0" fmla="*/ 550344 h 6669726"/>
              <a:gd name="connsiteX1" fmla="*/ 550344 w 3302000"/>
              <a:gd name="connsiteY1" fmla="*/ 0 h 6669726"/>
              <a:gd name="connsiteX2" fmla="*/ 1056646 w 3302000"/>
              <a:gd name="connsiteY2" fmla="*/ 0 h 6669726"/>
              <a:gd name="connsiteX3" fmla="*/ 1540934 w 3302000"/>
              <a:gd name="connsiteY3" fmla="*/ 0 h 6669726"/>
              <a:gd name="connsiteX4" fmla="*/ 2091262 w 3302000"/>
              <a:gd name="connsiteY4" fmla="*/ 0 h 6669726"/>
              <a:gd name="connsiteX5" fmla="*/ 2751656 w 3302000"/>
              <a:gd name="connsiteY5" fmla="*/ 0 h 6669726"/>
              <a:gd name="connsiteX6" fmla="*/ 3302000 w 3302000"/>
              <a:gd name="connsiteY6" fmla="*/ 550344 h 6669726"/>
              <a:gd name="connsiteX7" fmla="*/ 3302000 w 3302000"/>
              <a:gd name="connsiteY7" fmla="*/ 1079403 h 6669726"/>
              <a:gd name="connsiteX8" fmla="*/ 3302000 w 3302000"/>
              <a:gd name="connsiteY8" fmla="*/ 1664152 h 6669726"/>
              <a:gd name="connsiteX9" fmla="*/ 3302000 w 3302000"/>
              <a:gd name="connsiteY9" fmla="*/ 2471662 h 6669726"/>
              <a:gd name="connsiteX10" fmla="*/ 3302000 w 3302000"/>
              <a:gd name="connsiteY10" fmla="*/ 3167792 h 6669726"/>
              <a:gd name="connsiteX11" fmla="*/ 3302000 w 3302000"/>
              <a:gd name="connsiteY11" fmla="*/ 3863922 h 6669726"/>
              <a:gd name="connsiteX12" fmla="*/ 3302000 w 3302000"/>
              <a:gd name="connsiteY12" fmla="*/ 4448671 h 6669726"/>
              <a:gd name="connsiteX13" fmla="*/ 3302000 w 3302000"/>
              <a:gd name="connsiteY13" fmla="*/ 5256181 h 6669726"/>
              <a:gd name="connsiteX14" fmla="*/ 3302000 w 3302000"/>
              <a:gd name="connsiteY14" fmla="*/ 6119382 h 6669726"/>
              <a:gd name="connsiteX15" fmla="*/ 2751656 w 3302000"/>
              <a:gd name="connsiteY15" fmla="*/ 6669726 h 6669726"/>
              <a:gd name="connsiteX16" fmla="*/ 2201328 w 3302000"/>
              <a:gd name="connsiteY16" fmla="*/ 6669726 h 6669726"/>
              <a:gd name="connsiteX17" fmla="*/ 1673013 w 3302000"/>
              <a:gd name="connsiteY17" fmla="*/ 6669726 h 6669726"/>
              <a:gd name="connsiteX18" fmla="*/ 1144698 w 3302000"/>
              <a:gd name="connsiteY18" fmla="*/ 6669726 h 6669726"/>
              <a:gd name="connsiteX19" fmla="*/ 550344 w 3302000"/>
              <a:gd name="connsiteY19" fmla="*/ 6669726 h 6669726"/>
              <a:gd name="connsiteX20" fmla="*/ 0 w 3302000"/>
              <a:gd name="connsiteY20" fmla="*/ 6119382 h 6669726"/>
              <a:gd name="connsiteX21" fmla="*/ 0 w 3302000"/>
              <a:gd name="connsiteY21" fmla="*/ 5367562 h 6669726"/>
              <a:gd name="connsiteX22" fmla="*/ 0 w 3302000"/>
              <a:gd name="connsiteY22" fmla="*/ 4727123 h 6669726"/>
              <a:gd name="connsiteX23" fmla="*/ 0 w 3302000"/>
              <a:gd name="connsiteY23" fmla="*/ 4086683 h 6669726"/>
              <a:gd name="connsiteX24" fmla="*/ 0 w 3302000"/>
              <a:gd name="connsiteY24" fmla="*/ 3501934 h 6669726"/>
              <a:gd name="connsiteX25" fmla="*/ 0 w 3302000"/>
              <a:gd name="connsiteY25" fmla="*/ 2694424 h 6669726"/>
              <a:gd name="connsiteX26" fmla="*/ 0 w 3302000"/>
              <a:gd name="connsiteY26" fmla="*/ 1942604 h 6669726"/>
              <a:gd name="connsiteX27" fmla="*/ 0 w 3302000"/>
              <a:gd name="connsiteY27" fmla="*/ 1302164 h 6669726"/>
              <a:gd name="connsiteX28" fmla="*/ 0 w 3302000"/>
              <a:gd name="connsiteY28" fmla="*/ 550344 h 666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02000" h="6669726" extrusionOk="0">
                <a:moveTo>
                  <a:pt x="0" y="550344"/>
                </a:moveTo>
                <a:cubicBezTo>
                  <a:pt x="-44502" y="248301"/>
                  <a:pt x="292019" y="44854"/>
                  <a:pt x="550344" y="0"/>
                </a:cubicBezTo>
                <a:cubicBezTo>
                  <a:pt x="801007" y="9293"/>
                  <a:pt x="891449" y="18327"/>
                  <a:pt x="1056646" y="0"/>
                </a:cubicBezTo>
                <a:cubicBezTo>
                  <a:pt x="1221843" y="-18327"/>
                  <a:pt x="1418339" y="5300"/>
                  <a:pt x="1540934" y="0"/>
                </a:cubicBezTo>
                <a:cubicBezTo>
                  <a:pt x="1663529" y="-5300"/>
                  <a:pt x="1979293" y="11563"/>
                  <a:pt x="2091262" y="0"/>
                </a:cubicBezTo>
                <a:cubicBezTo>
                  <a:pt x="2203231" y="-11563"/>
                  <a:pt x="2423471" y="22881"/>
                  <a:pt x="2751656" y="0"/>
                </a:cubicBezTo>
                <a:cubicBezTo>
                  <a:pt x="3072062" y="28787"/>
                  <a:pt x="3306168" y="284672"/>
                  <a:pt x="3302000" y="550344"/>
                </a:cubicBezTo>
                <a:cubicBezTo>
                  <a:pt x="3309446" y="762378"/>
                  <a:pt x="3283954" y="843319"/>
                  <a:pt x="3302000" y="1079403"/>
                </a:cubicBezTo>
                <a:cubicBezTo>
                  <a:pt x="3320046" y="1315487"/>
                  <a:pt x="3303088" y="1397312"/>
                  <a:pt x="3302000" y="1664152"/>
                </a:cubicBezTo>
                <a:cubicBezTo>
                  <a:pt x="3300912" y="1930992"/>
                  <a:pt x="3297214" y="2178454"/>
                  <a:pt x="3302000" y="2471662"/>
                </a:cubicBezTo>
                <a:cubicBezTo>
                  <a:pt x="3306787" y="2764870"/>
                  <a:pt x="3336252" y="3023708"/>
                  <a:pt x="3302000" y="3167792"/>
                </a:cubicBezTo>
                <a:cubicBezTo>
                  <a:pt x="3267749" y="3311876"/>
                  <a:pt x="3327044" y="3543443"/>
                  <a:pt x="3302000" y="3863922"/>
                </a:cubicBezTo>
                <a:cubicBezTo>
                  <a:pt x="3276957" y="4184401"/>
                  <a:pt x="3280495" y="4198721"/>
                  <a:pt x="3302000" y="4448671"/>
                </a:cubicBezTo>
                <a:cubicBezTo>
                  <a:pt x="3323505" y="4698621"/>
                  <a:pt x="3292564" y="5025553"/>
                  <a:pt x="3302000" y="5256181"/>
                </a:cubicBezTo>
                <a:cubicBezTo>
                  <a:pt x="3311437" y="5486809"/>
                  <a:pt x="3270025" y="5834411"/>
                  <a:pt x="3302000" y="6119382"/>
                </a:cubicBezTo>
                <a:cubicBezTo>
                  <a:pt x="3267025" y="6434827"/>
                  <a:pt x="3106698" y="6671134"/>
                  <a:pt x="2751656" y="6669726"/>
                </a:cubicBezTo>
                <a:cubicBezTo>
                  <a:pt x="2544871" y="6662884"/>
                  <a:pt x="2337923" y="6657176"/>
                  <a:pt x="2201328" y="6669726"/>
                </a:cubicBezTo>
                <a:cubicBezTo>
                  <a:pt x="2064733" y="6682276"/>
                  <a:pt x="1934985" y="6662551"/>
                  <a:pt x="1673013" y="6669726"/>
                </a:cubicBezTo>
                <a:cubicBezTo>
                  <a:pt x="1411042" y="6676901"/>
                  <a:pt x="1266657" y="6680349"/>
                  <a:pt x="1144698" y="6669726"/>
                </a:cubicBezTo>
                <a:cubicBezTo>
                  <a:pt x="1022740" y="6659103"/>
                  <a:pt x="828852" y="6645119"/>
                  <a:pt x="550344" y="6669726"/>
                </a:cubicBezTo>
                <a:cubicBezTo>
                  <a:pt x="235534" y="6635815"/>
                  <a:pt x="22046" y="6385307"/>
                  <a:pt x="0" y="6119382"/>
                </a:cubicBezTo>
                <a:cubicBezTo>
                  <a:pt x="31667" y="5786973"/>
                  <a:pt x="10447" y="5677613"/>
                  <a:pt x="0" y="5367562"/>
                </a:cubicBezTo>
                <a:cubicBezTo>
                  <a:pt x="-10447" y="5057511"/>
                  <a:pt x="-8491" y="4857586"/>
                  <a:pt x="0" y="4727123"/>
                </a:cubicBezTo>
                <a:cubicBezTo>
                  <a:pt x="8491" y="4596660"/>
                  <a:pt x="-11143" y="4375346"/>
                  <a:pt x="0" y="4086683"/>
                </a:cubicBezTo>
                <a:cubicBezTo>
                  <a:pt x="11143" y="3798020"/>
                  <a:pt x="21873" y="3645664"/>
                  <a:pt x="0" y="3501934"/>
                </a:cubicBezTo>
                <a:cubicBezTo>
                  <a:pt x="-21873" y="3358204"/>
                  <a:pt x="-17776" y="2868724"/>
                  <a:pt x="0" y="2694424"/>
                </a:cubicBezTo>
                <a:cubicBezTo>
                  <a:pt x="17776" y="2520124"/>
                  <a:pt x="6430" y="2267682"/>
                  <a:pt x="0" y="1942604"/>
                </a:cubicBezTo>
                <a:cubicBezTo>
                  <a:pt x="-6430" y="1617526"/>
                  <a:pt x="-5386" y="1607108"/>
                  <a:pt x="0" y="1302164"/>
                </a:cubicBezTo>
                <a:cubicBezTo>
                  <a:pt x="5386" y="997220"/>
                  <a:pt x="26210" y="837939"/>
                  <a:pt x="0" y="550344"/>
                </a:cubicBezTo>
                <a:close/>
              </a:path>
            </a:pathLst>
          </a:custGeom>
          <a:noFill/>
          <a:ln w="57150">
            <a:solidFill>
              <a:schemeClr val="accent6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3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ktangel 63">
            <a:extLst>
              <a:ext uri="{FF2B5EF4-FFF2-40B4-BE49-F238E27FC236}">
                <a16:creationId xmlns:a16="http://schemas.microsoft.com/office/drawing/2014/main" id="{FFC684A4-0093-FCC3-B5A2-1E26BB10AB8C}"/>
              </a:ext>
            </a:extLst>
          </p:cNvPr>
          <p:cNvSpPr/>
          <p:nvPr/>
        </p:nvSpPr>
        <p:spPr>
          <a:xfrm>
            <a:off x="24420" y="-3648"/>
            <a:ext cx="121644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3AEEF2A-08BB-446A-ECC5-6441B152F9CE}"/>
              </a:ext>
            </a:extLst>
          </p:cNvPr>
          <p:cNvSpPr/>
          <p:nvPr/>
        </p:nvSpPr>
        <p:spPr>
          <a:xfrm>
            <a:off x="429872" y="4998044"/>
            <a:ext cx="11601600" cy="1820858"/>
          </a:xfrm>
          <a:prstGeom prst="rect">
            <a:avLst/>
          </a:prstGeom>
          <a:solidFill>
            <a:schemeClr val="bg2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34A3B8F-2C10-598C-E6C9-1BC08E26E3B0}"/>
              </a:ext>
            </a:extLst>
          </p:cNvPr>
          <p:cNvSpPr/>
          <p:nvPr/>
        </p:nvSpPr>
        <p:spPr>
          <a:xfrm>
            <a:off x="429872" y="3040335"/>
            <a:ext cx="11601600" cy="1820858"/>
          </a:xfrm>
          <a:prstGeom prst="rect">
            <a:avLst/>
          </a:prstGeom>
          <a:solidFill>
            <a:schemeClr val="bg2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957C4F60-5878-84DD-87E1-73164D5A0266}"/>
              </a:ext>
            </a:extLst>
          </p:cNvPr>
          <p:cNvSpPr/>
          <p:nvPr/>
        </p:nvSpPr>
        <p:spPr>
          <a:xfrm>
            <a:off x="403200" y="1063101"/>
            <a:ext cx="11601600" cy="1820858"/>
          </a:xfrm>
          <a:prstGeom prst="rect">
            <a:avLst/>
          </a:prstGeom>
          <a:solidFill>
            <a:schemeClr val="bg2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0BDA97-32F4-13EF-E63C-BA5A7949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22480"/>
            <a:ext cx="13441016" cy="1143000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Undervisningssyn?</a:t>
            </a:r>
            <a:br>
              <a:rPr lang="da-DK" sz="3600" dirty="0"/>
            </a:br>
            <a:endParaRPr lang="da-DK" sz="28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6D401BB-FE78-887F-05E6-B71FD68E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92" y="652025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rgbClr val="F4EA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E355807-55CA-DD45-D7F6-0263325186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4F4D"/>
              </a:clrFrom>
              <a:clrTo>
                <a:srgbClr val="B54F4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128" y="1196826"/>
            <a:ext cx="7252420" cy="147265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5C8B23E-2375-2879-8FC9-F961D0EE5C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1428" y="3267165"/>
            <a:ext cx="7252420" cy="1343041"/>
          </a:xfrm>
          <a:prstGeom prst="rect">
            <a:avLst/>
          </a:prstGeom>
        </p:spPr>
      </p:pic>
      <p:sp>
        <p:nvSpPr>
          <p:cNvPr id="60" name="Tekstfelt 59">
            <a:extLst>
              <a:ext uri="{FF2B5EF4-FFF2-40B4-BE49-F238E27FC236}">
                <a16:creationId xmlns:a16="http://schemas.microsoft.com/office/drawing/2014/main" id="{533D8BBF-055D-A3CF-6BC1-733548DB9B7D}"/>
              </a:ext>
            </a:extLst>
          </p:cNvPr>
          <p:cNvSpPr txBox="1"/>
          <p:nvPr/>
        </p:nvSpPr>
        <p:spPr>
          <a:xfrm>
            <a:off x="7970592" y="1083067"/>
            <a:ext cx="41942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‘nye’ undervisningssyn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Undervisning (</a:t>
            </a:r>
            <a:r>
              <a:rPr kumimoji="0" lang="da-DK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</a:t>
            </a: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da-DK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inkl</a:t>
            </a: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Fællesskab, hvor alle deltager på forskellig vis i ”det egentlige” – det man skal.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1C32E4C1-2F02-93F0-1B9E-64F589AA19AB}"/>
              </a:ext>
            </a:extLst>
          </p:cNvPr>
          <p:cNvSpPr txBox="1"/>
          <p:nvPr/>
        </p:nvSpPr>
        <p:spPr>
          <a:xfrm>
            <a:off x="8008812" y="3058910"/>
            <a:ext cx="4033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‘gamle’ undervisningssyn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Undervisning + differentiering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 for de fleste, tilpasset for få. Nogle laver/gør noget andet, end ”det egentlige” </a:t>
            </a:r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790C5D19-EF4B-FB73-E88C-8ED73B6922DB}"/>
              </a:ext>
            </a:extLst>
          </p:cNvPr>
          <p:cNvSpPr txBox="1"/>
          <p:nvPr/>
        </p:nvSpPr>
        <p:spPr>
          <a:xfrm>
            <a:off x="8008813" y="5054393"/>
            <a:ext cx="410249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individualiseret undervisningssyn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Forskelligt og tilpasset den enkelte. Der er egentligt ikke noget, alle skal være fælles om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203ECC3-F04C-44B6-B92A-5C0F791308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548" y="5474156"/>
            <a:ext cx="720000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1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Et billede, der indeholder tekst, diagram, Font/skrifttype, cirkel&#10;&#10;Automatisk genereret beskrivelse">
            <a:extLst>
              <a:ext uri="{FF2B5EF4-FFF2-40B4-BE49-F238E27FC236}">
                <a16:creationId xmlns:a16="http://schemas.microsoft.com/office/drawing/2014/main" id="{13D199F3-C71C-7E47-9EA6-14E925081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94" y="142831"/>
            <a:ext cx="7097729" cy="6334533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1523724-5D99-0123-DA76-059A9C56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35" y="64787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rgbClr val="F4EA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D33E3EB7-9381-A92E-C8CD-0C6C438966C7}"/>
              </a:ext>
            </a:extLst>
          </p:cNvPr>
          <p:cNvSpPr/>
          <p:nvPr/>
        </p:nvSpPr>
        <p:spPr>
          <a:xfrm>
            <a:off x="3565236" y="2557039"/>
            <a:ext cx="3999346" cy="1102049"/>
          </a:xfrm>
          <a:custGeom>
            <a:avLst/>
            <a:gdLst>
              <a:gd name="connsiteX0" fmla="*/ 3999346 w 3999346"/>
              <a:gd name="connsiteY0" fmla="*/ 768052 h 1102049"/>
              <a:gd name="connsiteX1" fmla="*/ 3602182 w 3999346"/>
              <a:gd name="connsiteY1" fmla="*/ 703397 h 1102049"/>
              <a:gd name="connsiteX2" fmla="*/ 3214255 w 3999346"/>
              <a:gd name="connsiteY2" fmla="*/ 1100561 h 1102049"/>
              <a:gd name="connsiteX3" fmla="*/ 2419928 w 3999346"/>
              <a:gd name="connsiteY3" fmla="*/ 804997 h 1102049"/>
              <a:gd name="connsiteX4" fmla="*/ 1810328 w 3999346"/>
              <a:gd name="connsiteY4" fmla="*/ 1434 h 1102049"/>
              <a:gd name="connsiteX5" fmla="*/ 0 w 3999346"/>
              <a:gd name="connsiteY5" fmla="*/ 647979 h 110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9346" h="1102049">
                <a:moveTo>
                  <a:pt x="3999346" y="768052"/>
                </a:moveTo>
                <a:cubicBezTo>
                  <a:pt x="3866188" y="708015"/>
                  <a:pt x="3733030" y="647979"/>
                  <a:pt x="3602182" y="703397"/>
                </a:cubicBezTo>
                <a:cubicBezTo>
                  <a:pt x="3471334" y="758815"/>
                  <a:pt x="3411297" y="1083628"/>
                  <a:pt x="3214255" y="1100561"/>
                </a:cubicBezTo>
                <a:cubicBezTo>
                  <a:pt x="3017213" y="1117494"/>
                  <a:pt x="2653916" y="988185"/>
                  <a:pt x="2419928" y="804997"/>
                </a:cubicBezTo>
                <a:cubicBezTo>
                  <a:pt x="2185940" y="621809"/>
                  <a:pt x="2213649" y="27604"/>
                  <a:pt x="1810328" y="1434"/>
                </a:cubicBezTo>
                <a:cubicBezTo>
                  <a:pt x="1407007" y="-24736"/>
                  <a:pt x="703503" y="311621"/>
                  <a:pt x="0" y="64797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DC68246-F261-D937-8833-407C7F970F5F}"/>
              </a:ext>
            </a:extLst>
          </p:cNvPr>
          <p:cNvSpPr/>
          <p:nvPr/>
        </p:nvSpPr>
        <p:spPr>
          <a:xfrm>
            <a:off x="5036543" y="2616522"/>
            <a:ext cx="315881" cy="1395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D51632-D04E-365D-6B70-9DD9C38BBAA1}"/>
              </a:ext>
            </a:extLst>
          </p:cNvPr>
          <p:cNvSpPr/>
          <p:nvPr/>
        </p:nvSpPr>
        <p:spPr>
          <a:xfrm rot="5400000">
            <a:off x="8313419" y="5410102"/>
            <a:ext cx="315881" cy="16408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4A15254-FAB3-5283-BD74-7726D4E532E6}"/>
              </a:ext>
            </a:extLst>
          </p:cNvPr>
          <p:cNvSpPr/>
          <p:nvPr/>
        </p:nvSpPr>
        <p:spPr>
          <a:xfrm rot="10800000">
            <a:off x="11547811" y="2468138"/>
            <a:ext cx="315881" cy="17193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970EDD5-30EF-F316-74FD-7B544D130834}"/>
              </a:ext>
            </a:extLst>
          </p:cNvPr>
          <p:cNvSpPr txBox="1"/>
          <p:nvPr/>
        </p:nvSpPr>
        <p:spPr>
          <a:xfrm>
            <a:off x="5059267" y="6568852"/>
            <a:ext cx="6488544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https://www.ucn.dk/efteruddannelse/viden-og-inspiration/paedagogik-og-laering/deltagelsesdidaktik-vidensartikel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18205902-C4B5-B321-F0D9-A46D44412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1" y="210421"/>
            <a:ext cx="4726708" cy="662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4118F6-26E4-B394-9D28-ED4D9B52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8A16DCC-EB78-874E-44E6-07B0DC511E07}"/>
              </a:ext>
            </a:extLst>
          </p:cNvPr>
          <p:cNvSpPr/>
          <p:nvPr/>
        </p:nvSpPr>
        <p:spPr>
          <a:xfrm>
            <a:off x="7469773" y="64655"/>
            <a:ext cx="4519027" cy="20614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359BAD4-F818-9DCC-EC93-10E4142B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71" y="590063"/>
            <a:ext cx="6916632" cy="1086571"/>
          </a:xfrm>
        </p:spPr>
        <p:txBody>
          <a:bodyPr>
            <a:noAutofit/>
          </a:bodyPr>
          <a:lstStyle/>
          <a:p>
            <a:pPr algn="l"/>
            <a:r>
              <a:rPr lang="da-DK" sz="3600" dirty="0"/>
              <a:t>Mangfoldige læringsmiljøer med deltagelsesmuligheder for alle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A664EA-D7B8-76D7-F3EF-8A332D32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244" y="2135301"/>
            <a:ext cx="97443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Undervisning med fokus på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C602DB7-DFA7-0FFE-0E86-7905E65C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35" y="64787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rgbClr val="F4EA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678F9982-546F-C4AE-0215-B4321A63E2EA}"/>
              </a:ext>
            </a:extLst>
          </p:cNvPr>
          <p:cNvSpPr txBox="1">
            <a:spLocks/>
          </p:cNvSpPr>
          <p:nvPr/>
        </p:nvSpPr>
        <p:spPr>
          <a:xfrm>
            <a:off x="1332244" y="2654703"/>
            <a:ext cx="109727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4297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flere lys i øjnene: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Engagere gennem en fælles magisk starter, et plot, en motiverende udfordring, en værdi for andre, en interesse, glæde og nysgerrighed, der samler sig mod…?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4297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flere adgangsveje til viden: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Give mulighed for at vælge mellem at læse selv, lytte, se video, få lærerinstruktion, interviewe en ekspert…?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4297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flere måder at udtrykke sig på: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Give mulighed for at vælge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mellem at tegne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det, bygge det, filme det, skrive det, lege det, synge det, danse det…?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364E80D-88CD-4944-7E49-A14E5447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39334">
            <a:off x="195573" y="2338094"/>
            <a:ext cx="1199047" cy="4028307"/>
          </a:xfrm>
          <a:prstGeom prst="rect">
            <a:avLst/>
          </a:prstGeom>
        </p:spPr>
      </p:pic>
      <p:pic>
        <p:nvPicPr>
          <p:cNvPr id="7" name="Picture 2" descr="fodboldkamp danmark sverige">
            <a:extLst>
              <a:ext uri="{FF2B5EF4-FFF2-40B4-BE49-F238E27FC236}">
                <a16:creationId xmlns:a16="http://schemas.microsoft.com/office/drawing/2014/main" id="{6F01E560-3C46-DF49-8024-0A8E8322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05" y="426961"/>
            <a:ext cx="1472048" cy="14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D7DACB5-B6AF-678D-57FF-3D0E13F7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793" y="155813"/>
            <a:ext cx="1728985" cy="35108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84EB750-DB7D-C02A-35D3-1E2212D56DE6}"/>
              </a:ext>
            </a:extLst>
          </p:cNvPr>
          <p:cNvSpPr txBox="1"/>
          <p:nvPr/>
        </p:nvSpPr>
        <p:spPr>
          <a:xfrm>
            <a:off x="9346315" y="494886"/>
            <a:ext cx="250261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Undervisningssyn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Fællesskab, hvor alle deltager på forskellig vis i ”det egentlige” – det man skal.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756EDFF-C53F-D69F-1438-48917BB8994A}"/>
              </a:ext>
            </a:extLst>
          </p:cNvPr>
          <p:cNvSpPr txBox="1"/>
          <p:nvPr/>
        </p:nvSpPr>
        <p:spPr>
          <a:xfrm>
            <a:off x="5211136" y="6454791"/>
            <a:ext cx="6112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-150" normalizeH="0" baseline="0" noProof="0" dirty="0">
                <a:ln>
                  <a:noFill/>
                </a:ln>
                <a:solidFill>
                  <a:srgbClr val="15252D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Molbæk &amp; Hedegaard-Sørensen (2023): Universal Design for Learning, Dafolo, s. 32-33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15252D">
                  <a:lumMod val="10000"/>
                  <a:lumOff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93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4EBACC5-FBC4-09B5-C939-F65808D90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4C46561-D2A9-F534-4FC8-447B918839D3}"/>
              </a:ext>
            </a:extLst>
          </p:cNvPr>
          <p:cNvSpPr txBox="1"/>
          <p:nvPr/>
        </p:nvSpPr>
        <p:spPr>
          <a:xfrm>
            <a:off x="609600" y="1320800"/>
            <a:ext cx="5295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bagsiden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Notér indsatser (fra toppen)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Nyd stilheden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lede 8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1E17EB9E-8646-B1EC-1E2D-BE5106396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85" y="87312"/>
            <a:ext cx="46429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nlinemedier 9" title="3 Min Timer music bird, relax music with nature sounds in the forest for work and study">
            <a:hlinkClick r:id="" action="ppaction://media"/>
            <a:extLst>
              <a:ext uri="{FF2B5EF4-FFF2-40B4-BE49-F238E27FC236}">
                <a16:creationId xmlns:a16="http://schemas.microsoft.com/office/drawing/2014/main" id="{54C7C987-7E67-8CCB-3328-CEF8A018A0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324123"/>
            <a:ext cx="4642903" cy="2621189"/>
          </a:xfrm>
          <a:prstGeom prst="flowChartDelay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A593B1E8-5567-9450-1209-168C6BE2BF73}"/>
              </a:ext>
            </a:extLst>
          </p:cNvPr>
          <p:cNvSpPr txBox="1"/>
          <p:nvPr/>
        </p:nvSpPr>
        <p:spPr>
          <a:xfrm>
            <a:off x="7156412" y="4324123"/>
            <a:ext cx="153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Eller hvad forventer vi…</a:t>
            </a:r>
          </a:p>
        </p:txBody>
      </p:sp>
    </p:spTree>
    <p:extLst>
      <p:ext uri="{BB962C8B-B14F-4D97-AF65-F5344CB8AC3E}">
        <p14:creationId xmlns:p14="http://schemas.microsoft.com/office/powerpoint/2010/main" val="15586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9">
            <a:extLst>
              <a:ext uri="{FF2B5EF4-FFF2-40B4-BE49-F238E27FC236}">
                <a16:creationId xmlns:a16="http://schemas.microsoft.com/office/drawing/2014/main" id="{EC7A7AD9-ECDA-4076-9133-2D7958488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192AF0-1676-3699-4E5E-032FB117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Checkin 8.15 – 8.30</a:t>
            </a:r>
            <a:endParaRPr lang="da-DK" dirty="0">
              <a:solidFill>
                <a:srgbClr val="FFFFFF"/>
              </a:solidFill>
            </a:endParaRPr>
          </a:p>
        </p:txBody>
      </p:sp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2F2B0F2B-E0F1-4307-B959-D8A270BC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1508784-D436-1329-C050-33CC3339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Grafik 6" descr="Kringle kontur">
            <a:extLst>
              <a:ext uri="{FF2B5EF4-FFF2-40B4-BE49-F238E27FC236}">
                <a16:creationId xmlns:a16="http://schemas.microsoft.com/office/drawing/2014/main" id="{0ACD4BDC-EB00-ABF9-51A1-0B6BF855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0280" y="347125"/>
            <a:ext cx="3313057" cy="3313057"/>
          </a:xfrm>
          <a:prstGeom prst="rect">
            <a:avLst/>
          </a:prstGeom>
        </p:spPr>
      </p:pic>
      <p:sp>
        <p:nvSpPr>
          <p:cNvPr id="51" name="Rectangle 43">
            <a:extLst>
              <a:ext uri="{FF2B5EF4-FFF2-40B4-BE49-F238E27FC236}">
                <a16:creationId xmlns:a16="http://schemas.microsoft.com/office/drawing/2014/main" id="{439D31E1-74AF-4862-A218-C0F84E346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AA588235-C087-4A9B-943B-9D759B416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B6F5C0-E027-49CD-8AB1-A73B1754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dsholder til indhold 8" descr="Netværk kontur">
            <a:extLst>
              <a:ext uri="{FF2B5EF4-FFF2-40B4-BE49-F238E27FC236}">
                <a16:creationId xmlns:a16="http://schemas.microsoft.com/office/drawing/2014/main" id="{A58B0B98-5CC5-E997-913E-DC0C86D87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2797" y="4562476"/>
            <a:ext cx="1656326" cy="1656326"/>
          </a:xfrm>
          <a:prstGeom prst="rect">
            <a:avLst/>
          </a:prstGeom>
        </p:spPr>
      </p:pic>
      <p:pic>
        <p:nvPicPr>
          <p:cNvPr id="5" name="Pladsholder til indhold 4" descr="Kaffe kontur">
            <a:extLst>
              <a:ext uri="{FF2B5EF4-FFF2-40B4-BE49-F238E27FC236}">
                <a16:creationId xmlns:a16="http://schemas.microsoft.com/office/drawing/2014/main" id="{048B296D-0971-EFD5-66F7-265DD6269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6804" y="4329493"/>
            <a:ext cx="2131431" cy="21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37F02B4-E0C3-0AAE-8581-279323EC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lede 6" descr="Et billede, der indeholder tekst, skærmbillede, Grafik, grafisk design&#10;&#10;Automatisk genereret beskrivelse">
            <a:extLst>
              <a:ext uri="{FF2B5EF4-FFF2-40B4-BE49-F238E27FC236}">
                <a16:creationId xmlns:a16="http://schemas.microsoft.com/office/drawing/2014/main" id="{BFA78631-7E1E-F733-3A11-5921DAAC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4" y="177454"/>
            <a:ext cx="4419597" cy="6673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49F8D91D-9E7E-B2F8-B1DA-BA4EAA6F963E}"/>
              </a:ext>
            </a:extLst>
          </p:cNvPr>
          <p:cNvSpPr txBox="1"/>
          <p:nvPr/>
        </p:nvSpPr>
        <p:spPr>
          <a:xfrm>
            <a:off x="6096000" y="1223201"/>
            <a:ext cx="44195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organisatorisk rutine er et gentagende og genkendeligt mønster af gensidigt afhængige handlinger, der involverer en gruppe mennesker og genstande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(s. 24) </a:t>
            </a:r>
          </a:p>
        </p:txBody>
      </p:sp>
    </p:spTree>
    <p:extLst>
      <p:ext uri="{BB962C8B-B14F-4D97-AF65-F5344CB8AC3E}">
        <p14:creationId xmlns:p14="http://schemas.microsoft.com/office/powerpoint/2010/main" val="84479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59FEF97-12C3-D8D6-5E72-07DDE961A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Praksis </a:t>
            </a:r>
            <a:r>
              <a:rPr lang="da-DK" dirty="0"/>
              <a:t>–  …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Rutiner</a:t>
            </a:r>
            <a:r>
              <a:rPr lang="da-DK" dirty="0"/>
              <a:t> – særlige og specifikke praksisser i en organisation, som skabes med henblik på at løse bestemte opgaver, og hvor handlinger udøves i bestemte sekvenser, og som er karakteriseret af gentagelse og genkendelighed (s.23)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45CA02E-3384-2EDC-EA6C-9EDB04731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9288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7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5C4E9-FF84-68A4-9A11-DD1E5A20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16021"/>
            <a:ext cx="3479800" cy="785818"/>
          </a:xfrm>
        </p:spPr>
        <p:txBody>
          <a:bodyPr>
            <a:normAutofit fontScale="90000"/>
          </a:bodyPr>
          <a:lstStyle/>
          <a:p>
            <a:r>
              <a:rPr lang="da-DK" sz="3600" dirty="0">
                <a:latin typeface="+mj-lt"/>
              </a:rPr>
              <a:t>Læring, udvikling og forankring af en indsats </a:t>
            </a:r>
            <a:br>
              <a:rPr lang="da-DK" sz="3600" dirty="0">
                <a:latin typeface="+mj-lt"/>
              </a:rPr>
            </a:br>
            <a:r>
              <a:rPr lang="da-DK" sz="3600" dirty="0">
                <a:latin typeface="+mj-lt"/>
              </a:rPr>
              <a:t>= overlap mellem organisatoriske rutiner og individuelle vaner?</a:t>
            </a:r>
            <a:br>
              <a:rPr lang="da-DK" b="0" dirty="0"/>
            </a:br>
            <a:r>
              <a:rPr lang="da-DK" sz="2200" b="0" dirty="0"/>
              <a:t>(s. 61) </a:t>
            </a:r>
            <a:br>
              <a:rPr lang="da-DK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r>
              <a:rPr lang="da-DK" sz="1400" b="0" dirty="0"/>
              <a:t>Individuelle tilbagevendende handlemønstre</a:t>
            </a:r>
            <a:br>
              <a:rPr lang="da-DK" sz="1400" b="0" dirty="0"/>
            </a:br>
            <a:r>
              <a:rPr lang="da-DK" sz="1400" b="0" dirty="0"/>
              <a:t>vs. kollektive tilbagevendende aktivitetsmønstre eller </a:t>
            </a:r>
            <a:r>
              <a:rPr lang="da-DK" sz="1400" b="0" i="1" dirty="0"/>
              <a:t>inter</a:t>
            </a:r>
            <a:r>
              <a:rPr lang="da-DK" sz="1400" b="0" dirty="0"/>
              <a:t>aktionsmønstre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C527DB-FF19-ED04-D8AD-C3336A658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992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4000B9-E4C2-DA3A-298A-1556C3EB4B38}"/>
              </a:ext>
            </a:extLst>
          </p:cNvPr>
          <p:cNvSpPr/>
          <p:nvPr/>
        </p:nvSpPr>
        <p:spPr>
          <a:xfrm>
            <a:off x="4089400" y="1143002"/>
            <a:ext cx="4851399" cy="4546601"/>
          </a:xfrm>
          <a:prstGeom prst="ellipse">
            <a:avLst/>
          </a:prstGeom>
          <a:solidFill>
            <a:srgbClr val="4297A0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2064876-F81A-013D-639F-359EBEA00586}"/>
              </a:ext>
            </a:extLst>
          </p:cNvPr>
          <p:cNvSpPr/>
          <p:nvPr/>
        </p:nvSpPr>
        <p:spPr>
          <a:xfrm>
            <a:off x="7078132" y="1143002"/>
            <a:ext cx="4851399" cy="4546601"/>
          </a:xfrm>
          <a:prstGeom prst="ellipse">
            <a:avLst/>
          </a:prstGeom>
          <a:solidFill>
            <a:srgbClr val="4297A0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4EA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AEABB51-5902-DA74-BF71-5C35B7F00EBB}"/>
              </a:ext>
            </a:extLst>
          </p:cNvPr>
          <p:cNvCxnSpPr>
            <a:cxnSpLocks/>
          </p:cNvCxnSpPr>
          <p:nvPr/>
        </p:nvCxnSpPr>
        <p:spPr>
          <a:xfrm>
            <a:off x="7188202" y="4995875"/>
            <a:ext cx="161713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2C6ED841-03D8-438B-7B8E-8FCAC81576D1}"/>
              </a:ext>
            </a:extLst>
          </p:cNvPr>
          <p:cNvSpPr txBox="1"/>
          <p:nvPr/>
        </p:nvSpPr>
        <p:spPr>
          <a:xfrm>
            <a:off x="4153708" y="3208875"/>
            <a:ext cx="285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rutine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D199D69-C29E-857F-2D25-032E3E37F6C5}"/>
              </a:ext>
            </a:extLst>
          </p:cNvPr>
          <p:cNvSpPr txBox="1"/>
          <p:nvPr/>
        </p:nvSpPr>
        <p:spPr>
          <a:xfrm>
            <a:off x="9109593" y="3208875"/>
            <a:ext cx="332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Individuel vane</a:t>
            </a:r>
          </a:p>
        </p:txBody>
      </p:sp>
    </p:spTree>
    <p:extLst>
      <p:ext uri="{BB962C8B-B14F-4D97-AF65-F5344CB8AC3E}">
        <p14:creationId xmlns:p14="http://schemas.microsoft.com/office/powerpoint/2010/main" val="18034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0778F-A10E-0D63-D853-550D1B91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Faglig ledelse fra et rutine-perspektiv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7C7A6E-1967-0342-7F1F-9FAC5DB3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Identificere</a:t>
            </a:r>
            <a:r>
              <a:rPr lang="da-DK" sz="2400" dirty="0">
                <a:latin typeface="+mj-lt"/>
              </a:rPr>
              <a:t> – hvilke gentagne handlemønstre i vores praksis har vi (ikke)?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Ændre </a:t>
            </a:r>
            <a:r>
              <a:rPr lang="da-DK" sz="2400" dirty="0">
                <a:latin typeface="+mj-lt"/>
              </a:rPr>
              <a:t>– hvilke rutiner vil vi ændre, styrke, etablere?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Designe</a:t>
            </a:r>
            <a:r>
              <a:rPr lang="da-DK" sz="2400" dirty="0">
                <a:latin typeface="+mj-lt"/>
              </a:rPr>
              <a:t> – hvad skal da designes for at skabe produktive gentagelser?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Opretholde</a:t>
            </a:r>
            <a:r>
              <a:rPr lang="da-DK" sz="2400" dirty="0">
                <a:latin typeface="+mj-lt"/>
              </a:rPr>
              <a:t> – hvad vil bidrage til at opretholde gode og effektive gentagelser?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089348-90D5-C4FB-AB0E-6049D15BB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119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5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24FE5-BCB5-87D7-B462-03C91DB6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1) Identificering af rutiner i skolen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9ACC16-EBBA-48DC-292B-8E32B27D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716" y="1349764"/>
            <a:ext cx="3797302" cy="5003800"/>
          </a:xfrm>
          <a:custGeom>
            <a:avLst/>
            <a:gdLst>
              <a:gd name="connsiteX0" fmla="*/ 0 w 3797302"/>
              <a:gd name="connsiteY0" fmla="*/ 0 h 5003800"/>
              <a:gd name="connsiteX1" fmla="*/ 3797302 w 3797302"/>
              <a:gd name="connsiteY1" fmla="*/ 0 h 5003800"/>
              <a:gd name="connsiteX2" fmla="*/ 3797302 w 3797302"/>
              <a:gd name="connsiteY2" fmla="*/ 5003800 h 5003800"/>
              <a:gd name="connsiteX3" fmla="*/ 0 w 3797302"/>
              <a:gd name="connsiteY3" fmla="*/ 5003800 h 5003800"/>
              <a:gd name="connsiteX4" fmla="*/ 0 w 3797302"/>
              <a:gd name="connsiteY4" fmla="*/ 0 h 50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302" h="5003800" fill="none" extrusionOk="0">
                <a:moveTo>
                  <a:pt x="0" y="0"/>
                </a:moveTo>
                <a:cubicBezTo>
                  <a:pt x="402933" y="-33775"/>
                  <a:pt x="2648702" y="138873"/>
                  <a:pt x="3797302" y="0"/>
                </a:cubicBezTo>
                <a:cubicBezTo>
                  <a:pt x="3723531" y="922929"/>
                  <a:pt x="3641419" y="4210809"/>
                  <a:pt x="3797302" y="5003800"/>
                </a:cubicBezTo>
                <a:cubicBezTo>
                  <a:pt x="2865806" y="4866470"/>
                  <a:pt x="1750360" y="4865944"/>
                  <a:pt x="0" y="5003800"/>
                </a:cubicBezTo>
                <a:cubicBezTo>
                  <a:pt x="152408" y="2753916"/>
                  <a:pt x="73868" y="2033789"/>
                  <a:pt x="0" y="0"/>
                </a:cubicBezTo>
                <a:close/>
              </a:path>
              <a:path w="3797302" h="5003800" stroke="0" extrusionOk="0">
                <a:moveTo>
                  <a:pt x="0" y="0"/>
                </a:moveTo>
                <a:cubicBezTo>
                  <a:pt x="1673352" y="-101487"/>
                  <a:pt x="2229787" y="-162162"/>
                  <a:pt x="3797302" y="0"/>
                </a:cubicBezTo>
                <a:cubicBezTo>
                  <a:pt x="3858015" y="1646924"/>
                  <a:pt x="3736230" y="2769199"/>
                  <a:pt x="3797302" y="5003800"/>
                </a:cubicBezTo>
                <a:cubicBezTo>
                  <a:pt x="2103485" y="5053865"/>
                  <a:pt x="720691" y="4845351"/>
                  <a:pt x="0" y="5003800"/>
                </a:cubicBezTo>
                <a:cubicBezTo>
                  <a:pt x="-24452" y="4343246"/>
                  <a:pt x="-67663" y="229762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Fagfordelingsrutiner</a:t>
            </a:r>
          </a:p>
          <a:p>
            <a:r>
              <a:rPr lang="da-DK" dirty="0"/>
              <a:t>Ledelsesrutiner</a:t>
            </a:r>
          </a:p>
          <a:p>
            <a:r>
              <a:rPr lang="da-DK" dirty="0"/>
              <a:t>Forberedelsesrutiner</a:t>
            </a:r>
          </a:p>
          <a:p>
            <a:r>
              <a:rPr lang="da-DK" dirty="0"/>
              <a:t>Undervisningsrutiner</a:t>
            </a:r>
          </a:p>
          <a:p>
            <a:r>
              <a:rPr lang="da-DK" dirty="0"/>
              <a:t>Møderutiner</a:t>
            </a:r>
          </a:p>
          <a:p>
            <a:r>
              <a:rPr lang="da-DK" dirty="0"/>
              <a:t>Vejledningsrutiner</a:t>
            </a:r>
          </a:p>
          <a:p>
            <a:r>
              <a:rPr lang="da-DK" dirty="0"/>
              <a:t>Beslutningsrutiner</a:t>
            </a:r>
          </a:p>
          <a:p>
            <a:r>
              <a:rPr lang="da-DK" dirty="0"/>
              <a:t>Samarbejdsrutiner</a:t>
            </a:r>
          </a:p>
          <a:p>
            <a:r>
              <a:rPr lang="da-DK" dirty="0"/>
              <a:t>Budgetlægningsrutiner</a:t>
            </a:r>
          </a:p>
          <a:p>
            <a:r>
              <a:rPr lang="da-DK" dirty="0"/>
              <a:t>Defensive rutiner </a:t>
            </a:r>
          </a:p>
          <a:p>
            <a:r>
              <a:rPr lang="da-DK" dirty="0"/>
              <a:t>…</a:t>
            </a:r>
          </a:p>
          <a:p>
            <a:r>
              <a:rPr lang="da-DK" dirty="0"/>
              <a:t>...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5DCAB0-CFA0-65E0-19FC-F2DF6B256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119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0E995ACC-A39D-80E9-5C46-940AE5DCCC49}"/>
              </a:ext>
            </a:extLst>
          </p:cNvPr>
          <p:cNvSpPr txBox="1">
            <a:spLocks/>
          </p:cNvSpPr>
          <p:nvPr/>
        </p:nvSpPr>
        <p:spPr>
          <a:xfrm>
            <a:off x="1095982" y="1794264"/>
            <a:ext cx="490274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som fremmer vores arbejde med mangfoldige læringsmiljøer og deltagelsesmuligheder for alle elever? 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som hæmmer vores arbejde med mangfoldige læringsmiljøer og deltagelsesmuligheder for alle elever?</a:t>
            </a:r>
          </a:p>
        </p:txBody>
      </p:sp>
    </p:spTree>
    <p:extLst>
      <p:ext uri="{BB962C8B-B14F-4D97-AF65-F5344CB8AC3E}">
        <p14:creationId xmlns:p14="http://schemas.microsoft.com/office/powerpoint/2010/main" val="63273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53876-5D65-F3FA-CE72-BA9FF23F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DB0E3-140C-2693-0919-AB5CFA7D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Faglig ledelse fra et rutine-perspektiv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0CBAC5-D327-18B0-15BB-24DE1A75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Identificere</a:t>
            </a:r>
            <a:r>
              <a:rPr lang="da-DK" sz="2400" dirty="0">
                <a:latin typeface="+mj-lt"/>
              </a:rPr>
              <a:t> – hvilke gentagne handlemønstre i vores praksis har vi (ikke)?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Ændre </a:t>
            </a:r>
            <a:r>
              <a:rPr lang="da-DK" sz="2400" dirty="0">
                <a:latin typeface="+mj-lt"/>
              </a:rPr>
              <a:t>– hvilke rutiner vil vi ændre, styrke, etablere?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Designe</a:t>
            </a:r>
            <a:r>
              <a:rPr lang="da-DK" sz="2400" dirty="0">
                <a:latin typeface="+mj-lt"/>
              </a:rPr>
              <a:t> – hvad skal da designes for at skabe produktive gentagelser?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latin typeface="+mj-lt"/>
              </a:rPr>
              <a:t>Opretholde</a:t>
            </a:r>
            <a:r>
              <a:rPr lang="da-DK" sz="2400" dirty="0">
                <a:latin typeface="+mj-lt"/>
              </a:rPr>
              <a:t> – hvad vil bidrage til at opretholde gode og effektive gentagelser?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05A398-8513-962A-AB49-50D12DBC8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119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8FDB1110-DCA5-361F-C479-9095A1C21855}"/>
              </a:ext>
            </a:extLst>
          </p:cNvPr>
          <p:cNvSpPr/>
          <p:nvPr/>
        </p:nvSpPr>
        <p:spPr>
          <a:xfrm>
            <a:off x="101597" y="1785926"/>
            <a:ext cx="508000" cy="5334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6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104 0.1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25F84-DE92-9543-627C-4B1043A3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4) Opretholde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3D21CA-7924-0BA7-7AC4-CBE0E0ECC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latin typeface="+mj-lt"/>
              </a:rPr>
              <a:t>Når vi… så gør vi… </a:t>
            </a:r>
          </a:p>
          <a:p>
            <a:pPr marL="0" indent="0">
              <a:buNone/>
            </a:pPr>
            <a:endParaRPr lang="da-DK" sz="2400" dirty="0">
              <a:latin typeface="+mj-lt"/>
            </a:endParaRPr>
          </a:p>
          <a:p>
            <a:pPr marL="0" indent="0">
              <a:buNone/>
            </a:pPr>
            <a:r>
              <a:rPr lang="da-DK" sz="2400" dirty="0">
                <a:latin typeface="+mj-lt"/>
              </a:rPr>
              <a:t>Gennem ”situationskontrol” og arrangerede ”vanefremkaldere” er det muligt at ændre vaner. For at noget bliver til en vane, kræver det </a:t>
            </a:r>
            <a:r>
              <a:rPr lang="da-DK" sz="2400" b="1" dirty="0">
                <a:latin typeface="+mj-lt"/>
              </a:rPr>
              <a:t>gentagelse</a:t>
            </a:r>
            <a:r>
              <a:rPr lang="da-DK" sz="2400" dirty="0">
                <a:latin typeface="+mj-lt"/>
              </a:rPr>
              <a:t> af samme adfærd – og dermed kræver ændringer og opretholdelse af organisatoriske rutiner </a:t>
            </a:r>
            <a:r>
              <a:rPr lang="da-DK" sz="2400" b="1" dirty="0">
                <a:latin typeface="+mj-lt"/>
              </a:rPr>
              <a:t>tid</a:t>
            </a:r>
            <a:r>
              <a:rPr lang="da-DK" sz="2400" dirty="0">
                <a:latin typeface="+mj-lt"/>
              </a:rPr>
              <a:t>.  </a:t>
            </a:r>
          </a:p>
          <a:p>
            <a:pPr marL="0" indent="0">
              <a:buNone/>
            </a:pPr>
            <a:endParaRPr lang="da-DK" sz="2400" dirty="0">
              <a:latin typeface="+mj-lt"/>
            </a:endParaRPr>
          </a:p>
          <a:p>
            <a:pPr marL="0" indent="0">
              <a:buNone/>
            </a:pPr>
            <a:endParaRPr lang="da-DK" sz="2400" dirty="0">
              <a:latin typeface="+mj-lt"/>
            </a:endParaRPr>
          </a:p>
          <a:p>
            <a:pPr marL="0" indent="0">
              <a:buNone/>
            </a:pPr>
            <a:endParaRPr lang="da-DK" sz="2400" dirty="0">
              <a:latin typeface="+mj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61EA7E-92F5-5FB0-B962-1B5E2C08B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99236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45F7FE3-922B-9016-0F21-B3945C45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706" y="164043"/>
            <a:ext cx="4063336" cy="2283150"/>
          </a:xfrm>
          <a:prstGeom prst="rect">
            <a:avLst/>
          </a:prstGeom>
        </p:spPr>
      </p:pic>
      <p:sp>
        <p:nvSpPr>
          <p:cNvPr id="8" name="Taleboble: oval 7">
            <a:extLst>
              <a:ext uri="{FF2B5EF4-FFF2-40B4-BE49-F238E27FC236}">
                <a16:creationId xmlns:a16="http://schemas.microsoft.com/office/drawing/2014/main" id="{238EC0C9-8270-5511-D855-5D8DE4A5022F}"/>
              </a:ext>
            </a:extLst>
          </p:cNvPr>
          <p:cNvSpPr/>
          <p:nvPr/>
        </p:nvSpPr>
        <p:spPr>
          <a:xfrm>
            <a:off x="495300" y="3955896"/>
            <a:ext cx="4882473" cy="2702026"/>
          </a:xfrm>
          <a:custGeom>
            <a:avLst/>
            <a:gdLst>
              <a:gd name="connsiteX0" fmla="*/ 172644 w 4882473"/>
              <a:gd name="connsiteY0" fmla="*/ 2699999 h 2702026"/>
              <a:gd name="connsiteX1" fmla="*/ 467648 w 4882473"/>
              <a:gd name="connsiteY1" fmla="*/ 2146194 h 2702026"/>
              <a:gd name="connsiteX2" fmla="*/ 1782487 w 4882473"/>
              <a:gd name="connsiteY2" fmla="*/ 50116 h 2702026"/>
              <a:gd name="connsiteX3" fmla="*/ 4067952 w 4882473"/>
              <a:gd name="connsiteY3" fmla="*/ 343643 h 2702026"/>
              <a:gd name="connsiteX4" fmla="*/ 3371585 w 4882473"/>
              <a:gd name="connsiteY4" fmla="*/ 2600071 h 2702026"/>
              <a:gd name="connsiteX5" fmla="*/ 1149617 w 4882473"/>
              <a:gd name="connsiteY5" fmla="*/ 2497441 h 2702026"/>
              <a:gd name="connsiteX6" fmla="*/ 172644 w 4882473"/>
              <a:gd name="connsiteY6" fmla="*/ 2699999 h 270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473" h="2702026" fill="none" extrusionOk="0">
                <a:moveTo>
                  <a:pt x="172644" y="2699999"/>
                </a:moveTo>
                <a:cubicBezTo>
                  <a:pt x="334769" y="2431788"/>
                  <a:pt x="353511" y="2264185"/>
                  <a:pt x="467648" y="2146194"/>
                </a:cubicBezTo>
                <a:cubicBezTo>
                  <a:pt x="-521185" y="1593051"/>
                  <a:pt x="218393" y="234422"/>
                  <a:pt x="1782487" y="50116"/>
                </a:cubicBezTo>
                <a:cubicBezTo>
                  <a:pt x="2591068" y="-65664"/>
                  <a:pt x="3479278" y="71677"/>
                  <a:pt x="4067952" y="343643"/>
                </a:cubicBezTo>
                <a:cubicBezTo>
                  <a:pt x="5487603" y="963920"/>
                  <a:pt x="5025327" y="2181798"/>
                  <a:pt x="3371585" y="2600071"/>
                </a:cubicBezTo>
                <a:cubicBezTo>
                  <a:pt x="2573404" y="2860686"/>
                  <a:pt x="1769766" y="2698765"/>
                  <a:pt x="1149617" y="2497441"/>
                </a:cubicBezTo>
                <a:cubicBezTo>
                  <a:pt x="922349" y="2539137"/>
                  <a:pt x="480097" y="2609231"/>
                  <a:pt x="172644" y="2699999"/>
                </a:cubicBezTo>
                <a:close/>
              </a:path>
              <a:path w="4882473" h="2702026" stroke="0" extrusionOk="0">
                <a:moveTo>
                  <a:pt x="172644" y="2699999"/>
                </a:moveTo>
                <a:cubicBezTo>
                  <a:pt x="335996" y="2506163"/>
                  <a:pt x="399734" y="2378674"/>
                  <a:pt x="467648" y="2146194"/>
                </a:cubicBezTo>
                <a:cubicBezTo>
                  <a:pt x="-399559" y="1344328"/>
                  <a:pt x="189399" y="128443"/>
                  <a:pt x="1782487" y="50116"/>
                </a:cubicBezTo>
                <a:cubicBezTo>
                  <a:pt x="2623000" y="-79016"/>
                  <a:pt x="3488969" y="159304"/>
                  <a:pt x="4067952" y="343643"/>
                </a:cubicBezTo>
                <a:cubicBezTo>
                  <a:pt x="5572228" y="968314"/>
                  <a:pt x="4941334" y="2306836"/>
                  <a:pt x="3371585" y="2600071"/>
                </a:cubicBezTo>
                <a:cubicBezTo>
                  <a:pt x="2647735" y="2687450"/>
                  <a:pt x="1798217" y="2671567"/>
                  <a:pt x="1149617" y="2497441"/>
                </a:cubicBezTo>
                <a:cubicBezTo>
                  <a:pt x="987123" y="2507643"/>
                  <a:pt x="344205" y="2679953"/>
                  <a:pt x="172644" y="2699999"/>
                </a:cubicBezTo>
                <a:close/>
              </a:path>
            </a:pathLst>
          </a:custGeom>
          <a:solidFill>
            <a:schemeClr val="accent2"/>
          </a:solidFill>
          <a:ln w="19050">
            <a:extLst>
              <a:ext uri="{C807C97D-BFC1-408E-A445-0C87EB9F89A2}">
                <ask:lineSketchStyleProps xmlns:ask="http://schemas.microsoft.com/office/drawing/2018/sketchyshapes" sd="2975710090">
                  <a:prstGeom prst="wedgeEllipseCallout">
                    <a:avLst>
                      <a:gd name="adj1" fmla="val -46464"/>
                      <a:gd name="adj2" fmla="val 4992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 mange gange skal noget gentages, før det er en rutine?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Hvornår kan man ”slippe foden fra speederen” og forvente, at rutinen er automatiseret og blevet en vane for medarbejderne?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0DF0CEC-4BAA-C350-033F-15AD760EDB12}"/>
              </a:ext>
            </a:extLst>
          </p:cNvPr>
          <p:cNvSpPr txBox="1"/>
          <p:nvPr/>
        </p:nvSpPr>
        <p:spPr>
          <a:xfrm>
            <a:off x="6096000" y="4069076"/>
            <a:ext cx="533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Dvs. viljestyrke og gode intentioner virker meget sjældent </a:t>
            </a:r>
          </a:p>
        </p:txBody>
      </p:sp>
    </p:spTree>
    <p:extLst>
      <p:ext uri="{BB962C8B-B14F-4D97-AF65-F5344CB8AC3E}">
        <p14:creationId xmlns:p14="http://schemas.microsoft.com/office/powerpoint/2010/main" val="264206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F18FA-E3EB-5DC4-DF8A-3F4238C2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56" y="284438"/>
            <a:ext cx="10972800" cy="785818"/>
          </a:xfrm>
        </p:spPr>
        <p:txBody>
          <a:bodyPr>
            <a:normAutofit/>
          </a:bodyPr>
          <a:lstStyle/>
          <a:p>
            <a:r>
              <a:rPr lang="da-DK" sz="2200" dirty="0"/>
              <a:t>Gentagelse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A4180B-2448-12EB-D622-41049BCE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2580579"/>
            <a:ext cx="10915691" cy="41148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600" dirty="0"/>
              <a:t>Rutinepentagonen – de fem g’er (s. 25)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620C64-A011-DAAD-045F-676DF7E3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992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emkant 4">
            <a:extLst>
              <a:ext uri="{FF2B5EF4-FFF2-40B4-BE49-F238E27FC236}">
                <a16:creationId xmlns:a16="http://schemas.microsoft.com/office/drawing/2014/main" id="{643F7F42-B313-6B73-7B39-ED6D8C02FB92}"/>
              </a:ext>
            </a:extLst>
          </p:cNvPr>
          <p:cNvSpPr/>
          <p:nvPr/>
        </p:nvSpPr>
        <p:spPr>
          <a:xfrm>
            <a:off x="4143984" y="1673159"/>
            <a:ext cx="3064212" cy="2889115"/>
          </a:xfrm>
          <a:prstGeom prst="pentagon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Rutinedynamik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BBE53BB-148C-95E3-04BC-4FBB1D76C416}"/>
              </a:ext>
            </a:extLst>
          </p:cNvPr>
          <p:cNvSpPr txBox="1">
            <a:spLocks/>
          </p:cNvSpPr>
          <p:nvPr/>
        </p:nvSpPr>
        <p:spPr>
          <a:xfrm>
            <a:off x="7678366" y="1971472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Genkendelighed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709E14-D6B8-8C74-E615-F0F0BA8D382F}"/>
              </a:ext>
            </a:extLst>
          </p:cNvPr>
          <p:cNvSpPr txBox="1">
            <a:spLocks/>
          </p:cNvSpPr>
          <p:nvPr/>
        </p:nvSpPr>
        <p:spPr>
          <a:xfrm>
            <a:off x="6896910" y="4153217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Gensidigt afhængige handlinger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1DC19B7-401F-9074-6C65-A9D405D049A3}"/>
              </a:ext>
            </a:extLst>
          </p:cNvPr>
          <p:cNvSpPr txBox="1">
            <a:spLocks/>
          </p:cNvSpPr>
          <p:nvPr/>
        </p:nvSpPr>
        <p:spPr>
          <a:xfrm>
            <a:off x="2094689" y="4120725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Gruppedynamik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CB4B5AE-0BEB-FE7C-EC11-187CA61102F1}"/>
              </a:ext>
            </a:extLst>
          </p:cNvPr>
          <p:cNvSpPr txBox="1">
            <a:spLocks/>
          </p:cNvSpPr>
          <p:nvPr/>
        </p:nvSpPr>
        <p:spPr>
          <a:xfrm>
            <a:off x="1624519" y="1971472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Genstande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81F875D-99B7-FE2B-BCE4-9C9D1B9D873E}"/>
              </a:ext>
            </a:extLst>
          </p:cNvPr>
          <p:cNvSpPr txBox="1">
            <a:spLocks/>
          </p:cNvSpPr>
          <p:nvPr/>
        </p:nvSpPr>
        <p:spPr>
          <a:xfrm>
            <a:off x="3312269" y="863807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handlingsdimension: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Det aktørerne gør igen og igen (med små variationer undervejs)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4EBE080-B950-1EE7-7975-20702318F85F}"/>
              </a:ext>
            </a:extLst>
          </p:cNvPr>
          <p:cNvSpPr txBox="1">
            <a:spLocks/>
          </p:cNvSpPr>
          <p:nvPr/>
        </p:nvSpPr>
        <p:spPr>
          <a:xfrm>
            <a:off x="7385908" y="2710368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kognitive og affektive dimension: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Aktørerne genkender de handlemønstre, rutinen består af, og ved, man skal gøre i en bestemt situation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56EAFA4-1944-3961-7299-2621EB6415C3}"/>
              </a:ext>
            </a:extLst>
          </p:cNvPr>
          <p:cNvSpPr txBox="1">
            <a:spLocks/>
          </p:cNvSpPr>
          <p:nvPr/>
        </p:nvSpPr>
        <p:spPr>
          <a:xfrm>
            <a:off x="7081373" y="4894932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relationelle dimension: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 forbindelser, der må skabes og genskabes mellem handlinger, for at rutinen fortsætter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C8ACF1E-0D71-50DE-A11C-9E0602579F54}"/>
              </a:ext>
            </a:extLst>
          </p:cNvPr>
          <p:cNvSpPr txBox="1">
            <a:spLocks/>
          </p:cNvSpPr>
          <p:nvPr/>
        </p:nvSpPr>
        <p:spPr>
          <a:xfrm>
            <a:off x="1368358" y="4856832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persondimension: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 forskellige roller og den gruppedynamik, der forekommer, når man sammen udfører rutinen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767A1E5-7FB7-CA77-AFEA-0E3B0CA82853}"/>
              </a:ext>
            </a:extLst>
          </p:cNvPr>
          <p:cNvSpPr txBox="1">
            <a:spLocks/>
          </p:cNvSpPr>
          <p:nvPr/>
        </p:nvSpPr>
        <p:spPr>
          <a:xfrm>
            <a:off x="609600" y="2865735"/>
            <a:ext cx="383918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tingsdimension: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Alt det, der skal til for at udføre rutinen, som ikke er mennesker, dvs. i form af det materielle, tekniske, artefakter mv. </a:t>
            </a:r>
          </a:p>
        </p:txBody>
      </p:sp>
    </p:spTree>
    <p:extLst>
      <p:ext uri="{BB962C8B-B14F-4D97-AF65-F5344CB8AC3E}">
        <p14:creationId xmlns:p14="http://schemas.microsoft.com/office/powerpoint/2010/main" val="3415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4F3E-1F86-1B23-180F-76DBA35FB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F6649-7A1F-1D21-A23C-4AF5882D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56" y="284438"/>
            <a:ext cx="10972800" cy="785818"/>
          </a:xfrm>
        </p:spPr>
        <p:txBody>
          <a:bodyPr>
            <a:normAutofit/>
          </a:bodyPr>
          <a:lstStyle/>
          <a:p>
            <a:r>
              <a:rPr lang="da-DK" sz="2200" dirty="0"/>
              <a:t>Gentagelse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9BA397-0B4E-D2E4-E70E-50465BDE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2580579"/>
            <a:ext cx="10915691" cy="41148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600" dirty="0"/>
              <a:t>Eksempel (s. 27)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A75602-9190-D134-4644-31651CD8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119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emkant 4">
            <a:extLst>
              <a:ext uri="{FF2B5EF4-FFF2-40B4-BE49-F238E27FC236}">
                <a16:creationId xmlns:a16="http://schemas.microsoft.com/office/drawing/2014/main" id="{C130B030-7FD2-86CB-BEE0-8C5B11909395}"/>
              </a:ext>
            </a:extLst>
          </p:cNvPr>
          <p:cNvSpPr/>
          <p:nvPr/>
        </p:nvSpPr>
        <p:spPr>
          <a:xfrm>
            <a:off x="4143984" y="1673159"/>
            <a:ext cx="3064212" cy="2889115"/>
          </a:xfrm>
          <a:prstGeom prst="pentagon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Eksempel: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Referat ved hvert teammøde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F3DBF0B-53BE-5303-8129-967539BEF595}"/>
              </a:ext>
            </a:extLst>
          </p:cNvPr>
          <p:cNvSpPr txBox="1">
            <a:spLocks/>
          </p:cNvSpPr>
          <p:nvPr/>
        </p:nvSpPr>
        <p:spPr>
          <a:xfrm>
            <a:off x="7678366" y="1971472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Genkendelighed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C520E2-748D-2743-B57B-06AC1091EB59}"/>
              </a:ext>
            </a:extLst>
          </p:cNvPr>
          <p:cNvSpPr txBox="1">
            <a:spLocks/>
          </p:cNvSpPr>
          <p:nvPr/>
        </p:nvSpPr>
        <p:spPr>
          <a:xfrm>
            <a:off x="6896910" y="4153217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Gensidigt afhængige handlinger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9004B76-364D-EAAB-8360-7B563ACF10DB}"/>
              </a:ext>
            </a:extLst>
          </p:cNvPr>
          <p:cNvSpPr txBox="1">
            <a:spLocks/>
          </p:cNvSpPr>
          <p:nvPr/>
        </p:nvSpPr>
        <p:spPr>
          <a:xfrm>
            <a:off x="2094689" y="4120725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Gruppedynamik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32BC6AC-E965-A800-15D8-9EEAA2777DB7}"/>
              </a:ext>
            </a:extLst>
          </p:cNvPr>
          <p:cNvSpPr txBox="1">
            <a:spLocks/>
          </p:cNvSpPr>
          <p:nvPr/>
        </p:nvSpPr>
        <p:spPr>
          <a:xfrm>
            <a:off x="1624519" y="1971472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Genstande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7F65EAB-3B2E-7A04-CC96-3493C4A7B6D6}"/>
              </a:ext>
            </a:extLst>
          </p:cNvPr>
          <p:cNvSpPr txBox="1">
            <a:spLocks/>
          </p:cNvSpPr>
          <p:nvPr/>
        </p:nvSpPr>
        <p:spPr>
          <a:xfrm>
            <a:off x="3312269" y="660607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Der skrives referat ved hvert teammøde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1F6DFD-79B7-087C-BEED-DD7570E138E3}"/>
              </a:ext>
            </a:extLst>
          </p:cNvPr>
          <p:cNvSpPr txBox="1">
            <a:spLocks/>
          </p:cNvSpPr>
          <p:nvPr/>
        </p:nvSpPr>
        <p:spPr>
          <a:xfrm>
            <a:off x="7385908" y="2710368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Genkendeligt, hvad der kan betegnes som et ”teammøde” samt hvad, der godtages som et ”referat”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4DB807F-1410-8A38-5DCA-149F2B4B2F4C}"/>
              </a:ext>
            </a:extLst>
          </p:cNvPr>
          <p:cNvSpPr txBox="1">
            <a:spLocks/>
          </p:cNvSpPr>
          <p:nvPr/>
        </p:nvSpPr>
        <p:spPr>
          <a:xfrm>
            <a:off x="7081373" y="4983832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Sekvenser, der er en del ad en møderutine (dagsordenspunkter, drøftelser, beslutninger) samt opbevaring af referatet og dets anvendelse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8F76E20-53A8-8548-FD85-4E3EF34631A2}"/>
              </a:ext>
            </a:extLst>
          </p:cNvPr>
          <p:cNvSpPr txBox="1">
            <a:spLocks/>
          </p:cNvSpPr>
          <p:nvPr/>
        </p:nvSpPr>
        <p:spPr>
          <a:xfrm>
            <a:off x="1368358" y="4856832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Gruppen af mennesker, som er involveret, mødets deltagerroller samt referatets adressater (deltagende, ikke-deltagende)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1731E4-1CA9-D996-2B7D-AA9DFCF680A8}"/>
              </a:ext>
            </a:extLst>
          </p:cNvPr>
          <p:cNvSpPr txBox="1">
            <a:spLocks/>
          </p:cNvSpPr>
          <p:nvPr/>
        </p:nvSpPr>
        <p:spPr>
          <a:xfrm>
            <a:off x="381000" y="2637135"/>
            <a:ext cx="383918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Artefakter koblet til rutinen i form af fx (digital) teknologi, pc,  opbevaringssted, skabelon</a:t>
            </a:r>
          </a:p>
        </p:txBody>
      </p:sp>
    </p:spTree>
    <p:extLst>
      <p:ext uri="{BB962C8B-B14F-4D97-AF65-F5344CB8AC3E}">
        <p14:creationId xmlns:p14="http://schemas.microsoft.com/office/powerpoint/2010/main" val="33498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70603-A8F1-EEAE-2AD0-D007F163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8261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da-DK" sz="4400" dirty="0"/>
              <a:t>Gruppeproces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39E89D-1EC3-5EE9-0C9F-A72865B4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98539"/>
            <a:ext cx="10972800" cy="542766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AutoNum type="arabicParenR"/>
            </a:pPr>
            <a:r>
              <a:rPr lang="da-DK" sz="2500" dirty="0"/>
              <a:t>10 min: Del rundt om bordet,  hvilken indsats I hver især arbejder med? (jeres bagsider) </a:t>
            </a:r>
          </a:p>
          <a:p>
            <a:pPr marL="514350" indent="-514350">
              <a:lnSpc>
                <a:spcPct val="130000"/>
              </a:lnSpc>
              <a:spcBef>
                <a:spcPts val="700"/>
              </a:spcBef>
              <a:buAutoNum type="arabicParenR"/>
            </a:pPr>
            <a:r>
              <a:rPr lang="da-DK" sz="2500" dirty="0"/>
              <a:t>10 min: Identificer og udfyld individuelt side 2-3: Rutinepentagon – hvilke(n) rutine(r) har vi (på vej), som skaber/vedligeholder mangfoldige læringsmiljøer med deltagelsesmuligheder for alle elever?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da-DK" sz="2500" dirty="0"/>
              <a:t>20 min: Del jeres rutiner med hinanden bordet rundt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da-DK" sz="2500" dirty="0"/>
              <a:t>15 min: Åben drøftelse: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endParaRPr lang="da-DK" sz="2500" dirty="0"/>
          </a:p>
          <a:p>
            <a:pPr marL="514350" indent="-514350">
              <a:lnSpc>
                <a:spcPct val="120000"/>
              </a:lnSpc>
              <a:buAutoNum type="arabicParenR"/>
            </a:pPr>
            <a:endParaRPr lang="da-DK" sz="2500" dirty="0"/>
          </a:p>
          <a:p>
            <a:pPr marL="514350" indent="-514350">
              <a:lnSpc>
                <a:spcPct val="120000"/>
              </a:lnSpc>
              <a:buAutoNum type="arabicParenR"/>
            </a:pPr>
            <a:endParaRPr lang="da-DK" sz="2500" dirty="0"/>
          </a:p>
          <a:p>
            <a:pPr marL="514350" indent="-514350">
              <a:lnSpc>
                <a:spcPct val="120000"/>
              </a:lnSpc>
              <a:buAutoNum type="arabicParenR"/>
            </a:pPr>
            <a:endParaRPr lang="da-DK" sz="2500" dirty="0"/>
          </a:p>
          <a:p>
            <a:pPr marL="514350" indent="-514350">
              <a:lnSpc>
                <a:spcPct val="120000"/>
              </a:lnSpc>
              <a:buAutoNum type="arabicParenR"/>
            </a:pPr>
            <a:endParaRPr lang="da-DK" sz="2500" dirty="0"/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da-DK" sz="2500" dirty="0"/>
              <a:t>5 min: Individuel refleksion/noteskrivning                                                          (forsiden)</a:t>
            </a:r>
          </a:p>
          <a:p>
            <a:pPr marL="0" indent="0">
              <a:lnSpc>
                <a:spcPct val="120000"/>
              </a:lnSpc>
              <a:buNone/>
            </a:pPr>
            <a:endParaRPr lang="da-DK" sz="2400" dirty="0"/>
          </a:p>
          <a:p>
            <a:pPr marL="514350" indent="-514350">
              <a:lnSpc>
                <a:spcPct val="120000"/>
              </a:lnSpc>
              <a:buAutoNum type="arabicParenR"/>
            </a:pPr>
            <a:endParaRPr lang="da-DK" sz="2400" dirty="0"/>
          </a:p>
          <a:p>
            <a:pPr marL="0" indent="0">
              <a:lnSpc>
                <a:spcPct val="120000"/>
              </a:lnSpc>
              <a:buNone/>
            </a:pPr>
            <a:endParaRPr lang="da-DK" sz="24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E06030-E76E-3E0A-80E1-7593EEFB1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65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37D340DC-0214-4A2F-ADE7-1B2BF7ED4A11}"/>
              </a:ext>
            </a:extLst>
          </p:cNvPr>
          <p:cNvSpPr txBox="1">
            <a:spLocks/>
          </p:cNvSpPr>
          <p:nvPr/>
        </p:nvSpPr>
        <p:spPr>
          <a:xfrm>
            <a:off x="1354944" y="3712368"/>
            <a:ext cx="11040256" cy="1774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Identificere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 – hvilke gentagne handlemønstre har vi i vores praksis?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Ændre 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– hvilke rutiner vil vi gerne ændre, styrke, etablere?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Designe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 – hvad skal da designes for at skabe produktive gentagelser?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Opretholde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 – hvad vil bidrage til at opretholde gode og effektive gentagelser? –Rutinens 5 g’er?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Calibri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19391-CCC9-44B6-9181-B5772758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Svantes lykkelige dag </a:t>
            </a:r>
            <a:br>
              <a:rPr lang="da-DK" dirty="0"/>
            </a:br>
            <a:r>
              <a:rPr lang="da-DK" sz="1800" dirty="0"/>
              <a:t>af Benny </a:t>
            </a:r>
            <a:r>
              <a:rPr lang="da-DK" sz="1800" dirty="0" err="1"/>
              <a:t>andersen</a:t>
            </a:r>
            <a:endParaRPr lang="da-DK" sz="18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6D6D152-D143-62D2-B317-779CB8013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577" y="1660230"/>
            <a:ext cx="3407783" cy="3894609"/>
          </a:xfrm>
        </p:spPr>
      </p:pic>
    </p:spTree>
    <p:extLst>
      <p:ext uri="{BB962C8B-B14F-4D97-AF65-F5344CB8AC3E}">
        <p14:creationId xmlns:p14="http://schemas.microsoft.com/office/powerpoint/2010/main" val="642529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2E82-9C05-8851-073C-715BBDA3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303" y="171456"/>
            <a:ext cx="6007100" cy="785818"/>
          </a:xfrm>
        </p:spPr>
        <p:txBody>
          <a:bodyPr/>
          <a:lstStyle/>
          <a:p>
            <a:r>
              <a:rPr lang="da-DK" dirty="0"/>
              <a:t>Eksempel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07CB43-1D96-6A21-DBA9-19AD9EA4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71857F-B93E-7A6A-6895-95B4D215F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lede 4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37207497-7FD4-120D-70AD-19D79F28B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800"/>
            <a:ext cx="46429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9AF697F-0D82-7C42-49E3-7B874217CA21}"/>
              </a:ext>
            </a:extLst>
          </p:cNvPr>
          <p:cNvSpPr txBox="1"/>
          <p:nvPr/>
        </p:nvSpPr>
        <p:spPr>
          <a:xfrm>
            <a:off x="2311401" y="1462760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PLF – ”det gode teammøde”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526E144-BE71-B768-B128-ED0582CB3971}"/>
              </a:ext>
            </a:extLst>
          </p:cNvPr>
          <p:cNvSpPr txBox="1"/>
          <p:nvPr/>
        </p:nvSpPr>
        <p:spPr>
          <a:xfrm>
            <a:off x="2311401" y="3035412"/>
            <a:ext cx="200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Dagsorden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Referater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14549B-65FA-1951-327E-CB9A9ED2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7116" y="531279"/>
            <a:ext cx="4431769" cy="731520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AB66790-2E59-7859-31DA-0FF66173AEF3}"/>
              </a:ext>
            </a:extLst>
          </p:cNvPr>
          <p:cNvSpPr txBox="1"/>
          <p:nvPr/>
        </p:nvSpPr>
        <p:spPr>
          <a:xfrm>
            <a:off x="8166101" y="4030168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Referat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F5061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7514109-4C94-4D48-45C4-C68721AFB53B}"/>
              </a:ext>
            </a:extLst>
          </p:cNvPr>
          <p:cNvSpPr txBox="1"/>
          <p:nvPr/>
        </p:nvSpPr>
        <p:spPr>
          <a:xfrm rot="21216217">
            <a:off x="1006964" y="4298343"/>
            <a:ext cx="153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Eller hvad forventer vi…</a:t>
            </a:r>
          </a:p>
        </p:txBody>
      </p:sp>
    </p:spTree>
    <p:extLst>
      <p:ext uri="{BB962C8B-B14F-4D97-AF65-F5344CB8AC3E}">
        <p14:creationId xmlns:p14="http://schemas.microsoft.com/office/powerpoint/2010/main" val="398232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6CACB-3285-FC1C-53B8-9E0AFC7C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88E7A-FC35-FDCC-E36E-E848CB41F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Kl. 10.25 -10.35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8492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E8535-A69E-7B80-33D0-2A53AFD1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 kl. 10.35 – 10.45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1F8CE8-269D-C76F-3F8B-38AFC7CB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26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2CCF6-6A9E-E9CD-9555-A47C9894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til proces v. Anne Krøger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B59C41-F951-CD4B-8E16-B5EC3EFA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Kl. 10.45 – 11.20</a:t>
            </a:r>
          </a:p>
        </p:txBody>
      </p:sp>
    </p:spTree>
    <p:extLst>
      <p:ext uri="{BB962C8B-B14F-4D97-AF65-F5344CB8AC3E}">
        <p14:creationId xmlns:p14="http://schemas.microsoft.com/office/powerpoint/2010/main" val="4254658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DE14666-27AB-03D3-7F4E-1F1868FB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januar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3D78E6-10D6-7D8D-6A38-B764D0109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5E74F6-E8E5-4496-32EC-3CE9150A03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lektor, ph.d.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6B849CF-1F10-EE59-1EA0-FF03DE42D5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8DF3188-528B-813B-988C-1505A5E63287}"/>
              </a:ext>
            </a:extLst>
          </p:cNvPr>
          <p:cNvSpPr txBox="1">
            <a:spLocks/>
          </p:cNvSpPr>
          <p:nvPr/>
        </p:nvSpPr>
        <p:spPr>
          <a:xfrm>
            <a:off x="1127207" y="857251"/>
            <a:ext cx="6118419" cy="30980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73000"/>
              </a:lnSpc>
              <a:spcBef>
                <a:spcPct val="0"/>
              </a:spcBef>
              <a:buNone/>
              <a:defRPr sz="4800" kern="1200" spc="-250" baseline="0">
                <a:solidFill>
                  <a:schemeClr val="tx1"/>
                </a:solidFill>
                <a:latin typeface="VIA Type Office Light" panose="02000503000000020004" pitchFamily="2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Hvad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kan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det at se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på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forankring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i et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rutineperspektiv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bidrage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med?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1C79D6C-D232-1EBB-B7CC-0F56E078D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7" y="1258636"/>
            <a:ext cx="4346825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5D7C7-D8C4-78A9-CFFD-B244BE70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42" y="584201"/>
            <a:ext cx="10726309" cy="1194905"/>
          </a:xfrm>
        </p:spPr>
        <p:txBody>
          <a:bodyPr>
            <a:normAutofit fontScale="90000"/>
          </a:bodyPr>
          <a:lstStyle/>
          <a:p>
            <a:r>
              <a:rPr lang="da-DK" dirty="0"/>
              <a:t>Forankring er en vanskelig størrelse…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8434273-6AF2-0350-5E4D-A58969BE2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Samarbejde i skolen (2021)</a:t>
            </a:r>
          </a:p>
          <a:p>
            <a:r>
              <a:rPr lang="da-DK" dirty="0"/>
              <a:t>En empirisk undersøgelse af, hvordan samarbejde tematiseres i kommunikationen i et kommunalt dansk skolesystem med fokus på, om og hvordan samarbejde bidrager til kobling mellem forvaltningens, lederes og læreres praksis og elevers læring.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 dirty="0"/>
              <a:t>Strategiske indsatser – bliver børnene klogere og virker det vi gør?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A3345423-5F0C-C2C2-994E-50F2F91A5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C0417D-71CA-9029-424C-79F69FB7D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673B46-87FD-B073-322C-0405DF7203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Anne Krøger, lektor, ph.d.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576DB7B-1EF2-B48B-95BD-1CE3C574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januar 2025</a:t>
            </a:r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3D3B938-CA8D-5719-2923-48B28C77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14" y="291684"/>
            <a:ext cx="1469219" cy="14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06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2E1E1-8784-F38A-AE6B-2DAC1EA1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42" y="584201"/>
            <a:ext cx="10726309" cy="1194905"/>
          </a:xfrm>
        </p:spPr>
        <p:txBody>
          <a:bodyPr>
            <a:normAutofit fontScale="90000"/>
          </a:bodyPr>
          <a:lstStyle/>
          <a:p>
            <a:r>
              <a:rPr lang="da-DK" dirty="0"/>
              <a:t>En skoleleder fortæller: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FBD135B-94EF-0A89-7807-82B0C0F4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320" y="5920436"/>
            <a:ext cx="2448272" cy="374400"/>
          </a:xfrm>
        </p:spPr>
        <p:txBody>
          <a:bodyPr/>
          <a:lstStyle/>
          <a:p>
            <a:r>
              <a:rPr lang="da-DK"/>
              <a:t>7. januar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70746DF-08EF-D891-0A51-86A58D74A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76321" y="5925421"/>
            <a:ext cx="2448272" cy="374400"/>
          </a:xfrm>
        </p:spPr>
        <p:txBody>
          <a:bodyPr/>
          <a:lstStyle/>
          <a:p>
            <a:fld id="{5BA07366-CB75-4AA8-9E5B-928B849F427C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CC25EA-8AD1-5F39-7757-38F469AF3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03085" y="5920438"/>
            <a:ext cx="2448983" cy="374001"/>
          </a:xfrm>
        </p:spPr>
        <p:txBody>
          <a:bodyPr/>
          <a:lstStyle/>
          <a:p>
            <a:r>
              <a:rPr lang="da-DK"/>
              <a:t>Anne Krøger, lektor, ph.d.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CC963D0-2606-F03D-143B-0C382D901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>
            <a:normAutofit/>
          </a:bodyPr>
          <a:lstStyle/>
          <a:p>
            <a:r>
              <a:rPr lang="da-DK" i="1" dirty="0"/>
              <a:t>”Jeg tror, at vi har haft en formodning og en forventning til for eksempel sådan noget som </a:t>
            </a:r>
            <a:r>
              <a:rPr lang="da-DK" b="1" i="1" dirty="0"/>
              <a:t>distribueret ledelse</a:t>
            </a:r>
            <a:r>
              <a:rPr lang="da-DK" i="1" dirty="0"/>
              <a:t>, at vi som ledere har kunnet sige, vi har været til </a:t>
            </a:r>
            <a:r>
              <a:rPr lang="da-DK" b="1" i="1" dirty="0"/>
              <a:t>møde og konferencer</a:t>
            </a:r>
            <a:r>
              <a:rPr lang="da-DK" i="1" dirty="0"/>
              <a:t>, vi har </a:t>
            </a:r>
            <a:r>
              <a:rPr lang="da-DK" b="1" i="1" dirty="0"/>
              <a:t>diskuteret</a:t>
            </a:r>
            <a:r>
              <a:rPr lang="da-DK" i="1" dirty="0"/>
              <a:t> med hinanden, vi har </a:t>
            </a:r>
            <a:r>
              <a:rPr lang="da-DK" b="1" i="1" dirty="0"/>
              <a:t>lavet diplom </a:t>
            </a:r>
            <a:r>
              <a:rPr lang="da-DK" i="1" dirty="0"/>
              <a:t>om, hvad vi tænkte og troede, der er lavet </a:t>
            </a:r>
            <a:r>
              <a:rPr lang="da-DK" b="1" i="1" dirty="0"/>
              <a:t>professionelle læringsfællesskaber.</a:t>
            </a:r>
            <a:r>
              <a:rPr lang="da-DK" i="1" dirty="0"/>
              <a:t> Det hele er jo blevet systematiseret i en grad, hvor jeg tror, at man som skoleleder har tænkt, jamen, nu har jeg jo talt med </a:t>
            </a:r>
            <a:r>
              <a:rPr lang="da-DK" b="1" i="1" dirty="0"/>
              <a:t>min læringsvejleder, læsevejleder, inklusionsvejleder </a:t>
            </a:r>
            <a:r>
              <a:rPr lang="da-DK" i="1" dirty="0"/>
              <a:t>og hvad vi nu ellers har af vejledere, så nu har jeg sendt det videre, så kører det nu. Der er i hvert fald et eller andet i systemet, der er gået galt.” (Krøger, 2021)</a:t>
            </a:r>
          </a:p>
          <a:p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59CD21F-1555-9B28-4283-DFFE4B2FC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6E8F176-CABC-D915-09E2-41E1C349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14" y="291684"/>
            <a:ext cx="1469219" cy="146715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433EE4D-DBCA-53D4-EDEB-B85F619FFA9D}"/>
              </a:ext>
            </a:extLst>
          </p:cNvPr>
          <p:cNvSpPr/>
          <p:nvPr/>
        </p:nvSpPr>
        <p:spPr>
          <a:xfrm>
            <a:off x="9283148" y="5078413"/>
            <a:ext cx="3144164" cy="1848617"/>
          </a:xfrm>
          <a:prstGeom prst="ellipse">
            <a:avLst/>
          </a:prstGeom>
          <a:solidFill>
            <a:srgbClr val="7BAD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da-D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 skal altså mere til end viljestyrke og gode intentioner…</a:t>
            </a:r>
          </a:p>
        </p:txBody>
      </p:sp>
    </p:spTree>
    <p:extLst>
      <p:ext uri="{BB962C8B-B14F-4D97-AF65-F5344CB8AC3E}">
        <p14:creationId xmlns:p14="http://schemas.microsoft.com/office/powerpoint/2010/main" val="3234622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C1C59-FED7-FC60-E85D-14EF208A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FCF39-65E6-86D0-C3B8-F5542FA6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56" y="284438"/>
            <a:ext cx="10972800" cy="785818"/>
          </a:xfrm>
        </p:spPr>
        <p:txBody>
          <a:bodyPr>
            <a:normAutofit/>
          </a:bodyPr>
          <a:lstStyle/>
          <a:p>
            <a:r>
              <a:rPr lang="da-DK" sz="2200" dirty="0"/>
              <a:t>Gentagelse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F62D55-E83F-44C4-60E8-C79FBE7D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2580579"/>
            <a:ext cx="10915691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600" dirty="0"/>
              <a:t>Rutinepentagonen – de fem g’er (s. 25)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41E2C1-C237-FB7E-B94A-13FCE02E6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99237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64A4-1E21-4798-BB4D-62D3342D379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emkant 4">
            <a:extLst>
              <a:ext uri="{FF2B5EF4-FFF2-40B4-BE49-F238E27FC236}">
                <a16:creationId xmlns:a16="http://schemas.microsoft.com/office/drawing/2014/main" id="{804AF7D5-668C-E1BC-DE3F-424045F8889B}"/>
              </a:ext>
            </a:extLst>
          </p:cNvPr>
          <p:cNvSpPr/>
          <p:nvPr/>
        </p:nvSpPr>
        <p:spPr>
          <a:xfrm>
            <a:off x="4143984" y="1673159"/>
            <a:ext cx="3064212" cy="2889115"/>
          </a:xfrm>
          <a:prstGeom prst="pentagon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Rutinedynamik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13500DB-B233-BE4F-FEBE-092FAE24A37E}"/>
              </a:ext>
            </a:extLst>
          </p:cNvPr>
          <p:cNvSpPr txBox="1">
            <a:spLocks/>
          </p:cNvSpPr>
          <p:nvPr/>
        </p:nvSpPr>
        <p:spPr>
          <a:xfrm>
            <a:off x="7678366" y="1971472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Genkendelighed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0504C45-CAC8-F128-E0A4-B6BF787B5A31}"/>
              </a:ext>
            </a:extLst>
          </p:cNvPr>
          <p:cNvSpPr txBox="1">
            <a:spLocks/>
          </p:cNvSpPr>
          <p:nvPr/>
        </p:nvSpPr>
        <p:spPr>
          <a:xfrm>
            <a:off x="6896910" y="4153217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Gensidigt afhængige handlinger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A10238-389F-06DE-E589-14C80D7F5D0E}"/>
              </a:ext>
            </a:extLst>
          </p:cNvPr>
          <p:cNvSpPr txBox="1">
            <a:spLocks/>
          </p:cNvSpPr>
          <p:nvPr/>
        </p:nvSpPr>
        <p:spPr>
          <a:xfrm>
            <a:off x="2094689" y="4120725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Gruppedynamik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E3A7E23-F5E7-C926-F42B-196AE76EE5C7}"/>
              </a:ext>
            </a:extLst>
          </p:cNvPr>
          <p:cNvSpPr txBox="1">
            <a:spLocks/>
          </p:cNvSpPr>
          <p:nvPr/>
        </p:nvSpPr>
        <p:spPr>
          <a:xfrm>
            <a:off x="1624519" y="1971472"/>
            <a:ext cx="10972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Genstande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C84F86D-2E1F-15D2-0651-11B26C40B71A}"/>
              </a:ext>
            </a:extLst>
          </p:cNvPr>
          <p:cNvSpPr txBox="1">
            <a:spLocks/>
          </p:cNvSpPr>
          <p:nvPr/>
        </p:nvSpPr>
        <p:spPr>
          <a:xfrm>
            <a:off x="3312269" y="863807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handlingsdimension: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Det aktørerne gør igen og igen (med små variationer undervejs)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106CA3-C60A-B9D0-2F74-292CF7746B5A}"/>
              </a:ext>
            </a:extLst>
          </p:cNvPr>
          <p:cNvSpPr txBox="1">
            <a:spLocks/>
          </p:cNvSpPr>
          <p:nvPr/>
        </p:nvSpPr>
        <p:spPr>
          <a:xfrm>
            <a:off x="7385908" y="2710368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kognitive og affektive dimension: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Aktørerne genkender de handlemønstre, rutinen består af, og ved, man skal gøre i en bestemt situation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ED9C470-F96C-39B1-E7DB-B658830308A5}"/>
              </a:ext>
            </a:extLst>
          </p:cNvPr>
          <p:cNvSpPr txBox="1">
            <a:spLocks/>
          </p:cNvSpPr>
          <p:nvPr/>
        </p:nvSpPr>
        <p:spPr>
          <a:xfrm>
            <a:off x="7081373" y="4894932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relationelle dimension: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 forbindelser, der må skabes og genskabes mellem handlinger, for at rutinen fortsætter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516A1B1-32CC-1374-8F70-610D2FE78B21}"/>
              </a:ext>
            </a:extLst>
          </p:cNvPr>
          <p:cNvSpPr txBox="1">
            <a:spLocks/>
          </p:cNvSpPr>
          <p:nvPr/>
        </p:nvSpPr>
        <p:spPr>
          <a:xfrm>
            <a:off x="1368358" y="4856832"/>
            <a:ext cx="472764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persondimension: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De forskellige roller og den gruppedynamik, der forekommer, når man sammen udfører rutinen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7F03063-63D3-0684-14C0-322E8D48B005}"/>
              </a:ext>
            </a:extLst>
          </p:cNvPr>
          <p:cNvSpPr txBox="1">
            <a:spLocks/>
          </p:cNvSpPr>
          <p:nvPr/>
        </p:nvSpPr>
        <p:spPr>
          <a:xfrm>
            <a:off x="609600" y="2865735"/>
            <a:ext cx="383918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Rutinens tingsdimension: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2F506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itchFamily="34" charset="0"/>
              </a:rPr>
              <a:t>Alt det, der skal til for at udføre rutinen, som ikke er mennesker, dvs. i form af det materielle, tekniske, artefakter mv. 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77AE4CE1-8E1B-5DD3-5933-8AC1B1F7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14" y="291684"/>
            <a:ext cx="1469219" cy="14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AF27C96-ED1D-F7E1-BCFE-ED12BD2D8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Taleboble: rektangel 15">
            <a:extLst>
              <a:ext uri="{FF2B5EF4-FFF2-40B4-BE49-F238E27FC236}">
                <a16:creationId xmlns:a16="http://schemas.microsoft.com/office/drawing/2014/main" id="{CD226E8A-CE23-6C9C-96D7-6C7958FE25A9}"/>
              </a:ext>
            </a:extLst>
          </p:cNvPr>
          <p:cNvSpPr/>
          <p:nvPr/>
        </p:nvSpPr>
        <p:spPr>
          <a:xfrm>
            <a:off x="6096000" y="1001892"/>
            <a:ext cx="3548270" cy="1967948"/>
          </a:xfrm>
          <a:prstGeom prst="wedgeRectCallout">
            <a:avLst>
              <a:gd name="adj1" fmla="val -30077"/>
              <a:gd name="adj2" fmla="val 766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i="0" dirty="0">
                <a:effectLst/>
                <a:latin typeface="__fkGroteskNeue_598ab8"/>
              </a:rPr>
              <a:t>C) Hvilken betydning har det gentagne og genkendelige mønster for medarbejdernes tilegnelse af nye arbejdsprocesser?</a:t>
            </a:r>
          </a:p>
          <a:p>
            <a:pPr algn="ctr"/>
            <a:endParaRPr lang="da-DK" b="1" dirty="0"/>
          </a:p>
        </p:txBody>
      </p:sp>
      <p:sp>
        <p:nvSpPr>
          <p:cNvPr id="17" name="Taleboble: rektangel 16">
            <a:extLst>
              <a:ext uri="{FF2B5EF4-FFF2-40B4-BE49-F238E27FC236}">
                <a16:creationId xmlns:a16="http://schemas.microsoft.com/office/drawing/2014/main" id="{B531FCA4-E633-A2E2-50F7-49A913443704}"/>
              </a:ext>
            </a:extLst>
          </p:cNvPr>
          <p:cNvSpPr/>
          <p:nvPr/>
        </p:nvSpPr>
        <p:spPr>
          <a:xfrm>
            <a:off x="8664322" y="2578928"/>
            <a:ext cx="3101008" cy="1700143"/>
          </a:xfrm>
          <a:prstGeom prst="wedgeRectCallout">
            <a:avLst>
              <a:gd name="adj1" fmla="val -58012"/>
              <a:gd name="adj2" fmla="val 683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i="0" dirty="0">
                <a:effectLst/>
                <a:latin typeface="__fkGroteskNeue_598ab8"/>
              </a:rPr>
              <a:t>D) På hvilken måde kan samspillet mellem mennesker og genstande i rutiner understøtte eller hindre forankring af forandringer?</a:t>
            </a:r>
          </a:p>
        </p:txBody>
      </p:sp>
      <p:sp>
        <p:nvSpPr>
          <p:cNvPr id="18" name="Taleboble: rektangel 17">
            <a:extLst>
              <a:ext uri="{FF2B5EF4-FFF2-40B4-BE49-F238E27FC236}">
                <a16:creationId xmlns:a16="http://schemas.microsoft.com/office/drawing/2014/main" id="{EEF77B3B-095A-7E5D-E310-C09DDBB3BA73}"/>
              </a:ext>
            </a:extLst>
          </p:cNvPr>
          <p:cNvSpPr/>
          <p:nvPr/>
        </p:nvSpPr>
        <p:spPr>
          <a:xfrm>
            <a:off x="1913811" y="1001892"/>
            <a:ext cx="3611633" cy="1881149"/>
          </a:xfrm>
          <a:prstGeom prst="wedgeRectCallout">
            <a:avLst>
              <a:gd name="adj1" fmla="val 31730"/>
              <a:gd name="adj2" fmla="val 74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i="0" dirty="0">
                <a:effectLst/>
                <a:latin typeface="__fkGroteskNeue_598ab8"/>
              </a:rPr>
              <a:t>B) Hvordan kan forståelsen af rutiner som dynamiske mønstre bruges til at analysere hvor godt en forandring er forankret i organisationens daglige praksis?</a:t>
            </a:r>
          </a:p>
        </p:txBody>
      </p:sp>
      <p:sp>
        <p:nvSpPr>
          <p:cNvPr id="14" name="Taleboble: rektangel 13">
            <a:extLst>
              <a:ext uri="{FF2B5EF4-FFF2-40B4-BE49-F238E27FC236}">
                <a16:creationId xmlns:a16="http://schemas.microsoft.com/office/drawing/2014/main" id="{AAF4DD70-EBF4-D426-66A6-9D630F77E2F8}"/>
              </a:ext>
            </a:extLst>
          </p:cNvPr>
          <p:cNvSpPr/>
          <p:nvPr/>
        </p:nvSpPr>
        <p:spPr>
          <a:xfrm>
            <a:off x="381555" y="3089147"/>
            <a:ext cx="2689483" cy="2277983"/>
          </a:xfrm>
          <a:prstGeom prst="wedgeRectCallout">
            <a:avLst>
              <a:gd name="adj1" fmla="val 70193"/>
              <a:gd name="adj2" fmla="val 247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i="0" dirty="0">
                <a:effectLst/>
                <a:latin typeface="__fkGroteskNeue_598ab8"/>
              </a:rPr>
              <a:t>A) Hvordan påvirker de gensidigt afhængige handlinger i en rutine måden hvorpå forandringer bliver forankret i organisationen?</a:t>
            </a:r>
          </a:p>
        </p:txBody>
      </p:sp>
      <p:pic>
        <p:nvPicPr>
          <p:cNvPr id="22" name="Grafik 21" descr="Brugere med massiv udfyldning">
            <a:extLst>
              <a:ext uri="{FF2B5EF4-FFF2-40B4-BE49-F238E27FC236}">
                <a16:creationId xmlns:a16="http://schemas.microsoft.com/office/drawing/2014/main" id="{8B6C6421-CCA9-53C2-CDDA-E5079C209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038" y="2745937"/>
            <a:ext cx="5479369" cy="5479369"/>
          </a:xfrm>
          <a:prstGeom prst="rect">
            <a:avLst/>
          </a:prstGeom>
        </p:spPr>
      </p:pic>
      <p:sp>
        <p:nvSpPr>
          <p:cNvPr id="23" name="Pladsholder til dato 22">
            <a:extLst>
              <a:ext uri="{FF2B5EF4-FFF2-40B4-BE49-F238E27FC236}">
                <a16:creationId xmlns:a16="http://schemas.microsoft.com/office/drawing/2014/main" id="{CD52B97D-937E-169E-2997-998FAA0C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januar 2025</a:t>
            </a:r>
            <a:endParaRPr lang="da-DK" dirty="0"/>
          </a:p>
        </p:txBody>
      </p:sp>
      <p:sp>
        <p:nvSpPr>
          <p:cNvPr id="25" name="Pladsholder til slidenummer 24">
            <a:extLst>
              <a:ext uri="{FF2B5EF4-FFF2-40B4-BE49-F238E27FC236}">
                <a16:creationId xmlns:a16="http://schemas.microsoft.com/office/drawing/2014/main" id="{C3A8C61E-D2BA-6DD5-996D-84D1B4F1D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DAFA0CCB-0E29-9F21-A088-4B4C4B399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814" y="291684"/>
            <a:ext cx="1469219" cy="1467158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9E1FB19-0B06-DA1F-60D7-7BB16845E97A}"/>
              </a:ext>
            </a:extLst>
          </p:cNvPr>
          <p:cNvSpPr/>
          <p:nvPr/>
        </p:nvSpPr>
        <p:spPr>
          <a:xfrm>
            <a:off x="10493423" y="296638"/>
            <a:ext cx="1440000" cy="144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dirty="0"/>
              <a:t>10 min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131E42A-FF56-B097-4EBA-D51613733A61}"/>
              </a:ext>
            </a:extLst>
          </p:cNvPr>
          <p:cNvSpPr/>
          <p:nvPr/>
        </p:nvSpPr>
        <p:spPr>
          <a:xfrm>
            <a:off x="9707634" y="4631635"/>
            <a:ext cx="2225789" cy="2008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/>
              <a:t>Vær konkret og præcis!</a:t>
            </a:r>
          </a:p>
        </p:txBody>
      </p:sp>
    </p:spTree>
    <p:extLst>
      <p:ext uri="{BB962C8B-B14F-4D97-AF65-F5344CB8AC3E}">
        <p14:creationId xmlns:p14="http://schemas.microsoft.com/office/powerpoint/2010/main" val="4972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ED79BE6-50CF-DE76-CB84-397F5355E4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31923" y="831227"/>
            <a:ext cx="8382832" cy="8371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070603-A8F1-EEAE-2AD0-D007F163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42" y="584201"/>
            <a:ext cx="10726309" cy="1194905"/>
          </a:xfrm>
        </p:spPr>
        <p:txBody>
          <a:bodyPr>
            <a:normAutofit fontScale="90000"/>
          </a:bodyPr>
          <a:lstStyle/>
          <a:p>
            <a:r>
              <a:rPr lang="da-DK" dirty="0"/>
              <a:t>Fra refleksion til aktion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39E89D-1EC3-5EE9-0C9F-A72865B4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Gruppeproces – vi genbesøger:</a:t>
            </a:r>
          </a:p>
          <a:p>
            <a:pPr marL="0" indent="0">
              <a:buNone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sz="2000" b="1" dirty="0"/>
              <a:t>Identificere</a:t>
            </a:r>
            <a:r>
              <a:rPr lang="da-DK" sz="2000" dirty="0"/>
              <a:t> – hvilke gentagne handlemønstre har vi i vores praksis?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/>
              <a:t>Ændre </a:t>
            </a:r>
            <a:r>
              <a:rPr lang="da-DK" sz="2000" dirty="0"/>
              <a:t>– hvilke rutiner vil vi gerne ændre, styrke, etablere?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/>
              <a:t>Designe</a:t>
            </a:r>
            <a:r>
              <a:rPr lang="da-DK" sz="2000" dirty="0"/>
              <a:t> – hvad skal da designes for at skabe produktive gentagelser?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/>
              <a:t>Opretholde</a:t>
            </a:r>
            <a:r>
              <a:rPr lang="da-DK" sz="2000" dirty="0"/>
              <a:t> – hvad vil bidrage til at opretholde gode og effektive gentagelser? –Rutinens 5 g’er?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dirty="0"/>
              <a:t>Med det skærpede blik på, hvad rutiner kan bidrage med ift. forankring af indsatser, hvad får du så øje på i din egen ledelsespraksis – hvad er dit næste bedste skridt? Del efter tur rundt om bordet.</a:t>
            </a:r>
          </a:p>
          <a:p>
            <a:pPr marL="457200" indent="-457200">
              <a:buFont typeface="+mj-lt"/>
              <a:buAutoNum type="arabicPeriod"/>
            </a:pPr>
            <a:endParaRPr lang="da-DK" sz="280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37D340DC-0214-4A2F-ADE7-1B2BF7ED4A11}"/>
              </a:ext>
            </a:extLst>
          </p:cNvPr>
          <p:cNvSpPr txBox="1">
            <a:spLocks/>
          </p:cNvSpPr>
          <p:nvPr/>
        </p:nvSpPr>
        <p:spPr>
          <a:xfrm>
            <a:off x="1354944" y="3712368"/>
            <a:ext cx="11040256" cy="177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da-DK" sz="2200" dirty="0">
              <a:latin typeface="+mj-lt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240522C-C8EA-6161-2C83-05D1C55CFE55}"/>
              </a:ext>
            </a:extLst>
          </p:cNvPr>
          <p:cNvSpPr/>
          <p:nvPr/>
        </p:nvSpPr>
        <p:spPr>
          <a:xfrm>
            <a:off x="10493423" y="296638"/>
            <a:ext cx="1440000" cy="1440000"/>
          </a:xfrm>
          <a:prstGeom prst="ellipse">
            <a:avLst/>
          </a:prstGeom>
          <a:solidFill>
            <a:srgbClr val="7BAD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Indtil 11.20</a:t>
            </a:r>
          </a:p>
        </p:txBody>
      </p:sp>
    </p:spTree>
    <p:extLst>
      <p:ext uri="{BB962C8B-B14F-4D97-AF65-F5344CB8AC3E}">
        <p14:creationId xmlns:p14="http://schemas.microsoft.com/office/powerpoint/2010/main" val="2843178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31BE166-75C9-366C-BC92-0FE4E366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66" y="716234"/>
            <a:ext cx="4683771" cy="45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D81FC-3E03-8F98-6278-7C997E73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 og næste fælles netværksmøde 1. april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DA49A5-DAAA-E66E-169E-A7F4FEF38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5651"/>
            <a:ext cx="10972800" cy="4320513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864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79B395-F8EF-2B26-C92B-477E392F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44" y="1542327"/>
            <a:ext cx="4239984" cy="25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F4BC46-7E8E-27D1-AEBB-2663F85A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Program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A5AA86-42D3-9263-15D3-F0B45BE7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08.30	</a:t>
            </a:r>
            <a:r>
              <a:rPr lang="da-DK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Morgensang og </a:t>
            </a: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velkommen v. Pia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Velkommen til nye kollegaer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Sammenhæng i skoleårets fælles netværksmøder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Præsentation af dagens program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08.45 	Opdeling i grupper (indskoling, mellemtrin, udskoling, IC) v. Bibi 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09.00	Oplæg til arbejde med dynamiske rutiner som ledelsesværktøj v. 	Kirsten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09.25 	</a:t>
            </a:r>
            <a:r>
              <a:rPr lang="da-DK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 1 i grupper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10.25	</a:t>
            </a:r>
            <a:r>
              <a:rPr lang="da-DK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Opsamling på proces i grupper</a:t>
            </a:r>
            <a:endParaRPr lang="da-DK" sz="1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10.35	Pause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10.45	Oplæg til proces 2 i grupper v. Anne</a:t>
            </a:r>
          </a:p>
          <a:p>
            <a:pPr>
              <a:spcAft>
                <a:spcPts val="800"/>
              </a:spcAft>
            </a:pP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11.30	Tak for i dag v. </a:t>
            </a:r>
            <a:r>
              <a:rPr lang="da-DK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</a:t>
            </a:r>
            <a:r>
              <a:rPr lang="da-DK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B65E283-FCC2-022F-FCAD-69E961987A01}"/>
              </a:ext>
            </a:extLst>
          </p:cNvPr>
          <p:cNvSpPr txBox="1"/>
          <p:nvPr/>
        </p:nvSpPr>
        <p:spPr>
          <a:xfrm>
            <a:off x="4951048" y="804333"/>
            <a:ext cx="6306003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48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79BC1E-65B1-1F37-63DD-175932A3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Velkommen til nye kollegaer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 descr="Et billede, der indeholder legetøj, statue, tegneserie">
            <a:extLst>
              <a:ext uri="{FF2B5EF4-FFF2-40B4-BE49-F238E27FC236}">
                <a16:creationId xmlns:a16="http://schemas.microsoft.com/office/drawing/2014/main" id="{FD1650A0-5D49-E117-AB45-561C3581B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14044" y="640080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98DD3-5F72-F642-1E9B-C685728B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6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Sammenhæng i dette års fælles netværksmøder </a:t>
            </a:r>
            <a:br>
              <a:rPr lang="en-US" sz="46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 cap="all" spc="1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Tekstfelt 5">
            <a:extLst>
              <a:ext uri="{FF2B5EF4-FFF2-40B4-BE49-F238E27FC236}">
                <a16:creationId xmlns:a16="http://schemas.microsoft.com/office/drawing/2014/main" id="{D3D252D9-EBFE-812F-4880-6081B6FB3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94803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il: højre 6">
            <a:extLst>
              <a:ext uri="{FF2B5EF4-FFF2-40B4-BE49-F238E27FC236}">
                <a16:creationId xmlns:a16="http://schemas.microsoft.com/office/drawing/2014/main" id="{29E93AE0-8016-718D-3338-4715F67F33AE}"/>
              </a:ext>
            </a:extLst>
          </p:cNvPr>
          <p:cNvSpPr/>
          <p:nvPr/>
        </p:nvSpPr>
        <p:spPr>
          <a:xfrm>
            <a:off x="5826268" y="36240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38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84C59-190C-A774-709C-6984A3FC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3600" b="1" dirty="0"/>
            </a:br>
            <a:r>
              <a:rPr lang="da-DK" sz="3600" b="1" dirty="0"/>
              <a:t>Fælles netværksmøder i 2024/25</a:t>
            </a:r>
            <a:br>
              <a:rPr lang="da-DK" sz="3600" b="1" dirty="0"/>
            </a:b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 årlige møder, hvor alle netværk mødes på Medborgerhuset 8.30-11.30. På disse møder vil der være et fælles tema og oplæg samt processer på tværs af netværkene.</a:t>
            </a:r>
            <a:b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a-DK" b="1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4DFB39ED-B09F-9540-519A-0DDF87432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01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3522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spcBef>
            <a:spcPts val="600"/>
          </a:spcBef>
          <a:buFont typeface="VIA Type Office" panose="02000503000000020004" pitchFamily="2" charset="0"/>
          <a:buNone/>
          <a:defRPr sz="1600" kern="1200" spc="-100" baseline="0" dirty="0" err="1" smtClean="0">
            <a:solidFill>
              <a:schemeClr val="tx1"/>
            </a:solidFill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-standard - 16-9.potm" id="{B25D20C8-305E-4AEA-A8F2-7ACBA8DBD1DA}" vid="{0F49B3E2-F15E-470A-A194-A03588149E75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1_PowerPointskabelon_skolekonsulenten">
  <a:themeElements>
    <a:clrScheme name="KirstenOsbaeckMogensen">
      <a:dk1>
        <a:srgbClr val="2F5061"/>
      </a:dk1>
      <a:lt1>
        <a:srgbClr val="F4EAE6"/>
      </a:lt1>
      <a:dk2>
        <a:srgbClr val="15252D"/>
      </a:dk2>
      <a:lt2>
        <a:srgbClr val="F8F8F8"/>
      </a:lt2>
      <a:accent1>
        <a:srgbClr val="4297A0"/>
      </a:accent1>
      <a:accent2>
        <a:srgbClr val="F4EAE6"/>
      </a:accent2>
      <a:accent3>
        <a:srgbClr val="E57F84"/>
      </a:accent3>
      <a:accent4>
        <a:srgbClr val="2F5061"/>
      </a:accent4>
      <a:accent5>
        <a:srgbClr val="2F5061"/>
      </a:accent5>
      <a:accent6>
        <a:srgbClr val="E57F84"/>
      </a:accent6>
      <a:hlink>
        <a:srgbClr val="0070C0"/>
      </a:hlink>
      <a:folHlink>
        <a:srgbClr val="7F7F7F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05861D260BD5141ADF5F710DF2B335E" ma:contentTypeVersion="0" ma:contentTypeDescription="GetOrganized dokument" ma:contentTypeScope="" ma:versionID="4391697a1e59b98030877edfd6401f56">
  <xsd:schema xmlns:xsd="http://www.w3.org/2001/XMLSchema" xmlns:xs="http://www.w3.org/2001/XMLSchema" xmlns:p="http://schemas.microsoft.com/office/2006/metadata/properties" xmlns:ns1="http://schemas.microsoft.com/sharepoint/v3" xmlns:ns2="1A688D09-92DF-4840-B2B2-1CA487D3345B" xmlns:ns3="73fa45ed-fd86-438b-a957-2a236efdeda8" targetNamespace="http://schemas.microsoft.com/office/2006/metadata/properties" ma:root="true" ma:fieldsID="244077968e5d5d7bba2e244f4024b50a" ns1:_="" ns2:_="" ns3:_="">
    <xsd:import namespace="http://schemas.microsoft.com/sharepoint/v3"/>
    <xsd:import namespace="1A688D09-92DF-4840-B2B2-1CA487D3345B"/>
    <xsd:import namespace="73fa45ed-fd86-438b-a957-2a236efdeda8"/>
    <xsd:element name="properties">
      <xsd:complexType>
        <xsd:sequence>
          <xsd:element name="documentManagement">
            <xsd:complexType>
              <xsd:all>
                <xsd:element ref="ns2:Beskrivelse" minOccurs="0"/>
                <xsd:element ref="ns2:Dato" minOccurs="0"/>
                <xsd:element ref="ns2:Modtager" minOccurs="0"/>
                <xsd:element ref="ns2:Korrespondance" minOccurs="0"/>
                <xsd:element ref="ns2:CCMAgendaDocumentStatus" minOccurs="0"/>
                <xsd:element ref="ns2:Postliste" minOccurs="0"/>
                <xsd:element ref="ns1:CaseOwner" minOccurs="0"/>
                <xsd:element ref="ns2:SkannetAf" minOccurs="0"/>
                <xsd:element ref="ns2:Preview" minOccurs="0"/>
                <xsd:element ref="ns2:CCMAgendaStatus" minOccurs="0"/>
                <xsd:element ref="ns2:CCMMeetingCaseLink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3:TaxCatchAll" minOccurs="0"/>
                <xsd:element ref="ns2:g837c6e80f5d4d9e81d1984e871682fc" minOccurs="0"/>
                <xsd:element ref="ns1:CCMSubID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2:IsEDeliveryNote" minOccurs="0"/>
                <xsd:element ref="ns2:Afsender_x003a_Id" minOccurs="0"/>
                <xsd:element ref="ns2:Afsender" minOccurs="0"/>
                <xsd:element ref="ns2:ScannetAf" minOccurs="0"/>
                <xsd:element ref="ns2:Classification" minOccurs="0"/>
                <xsd:element ref="ns1:CCMVisualId" minOccurs="0"/>
                <xsd:element ref="ns1:CCMOriginalDocID" minOccurs="0"/>
                <xsd:element ref="ns2:Registreringsdato" minOccurs="0"/>
                <xsd:element ref="ns1:CCMCognitiv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Owner" ma:index="8" nillable="true" ma:displayName="Dokumentansvarlig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seID" ma:index="16" nillable="true" ma:displayName="Sags ID" ma:default="Tildeler" ma:description="" ma:internalName="CaseID" ma:readOnly="true">
      <xsd:simpleType>
        <xsd:restriction base="dms:Text"/>
      </xsd:simpleType>
    </xsd:element>
    <xsd:element name="DocID" ma:index="17" nillable="true" ma:displayName="Dok ID" ma:default="Tildeler" ma:description="" ma:internalName="DocID" ma:readOnly="true">
      <xsd:simpleType>
        <xsd:restriction base="dms:Text"/>
      </xsd:simpleType>
    </xsd:element>
    <xsd:element name="Finalized" ma:index="18" nillable="true" ma:displayName="Endeligt" ma:default="False" ma:description="" ma:internalName="Finalized" ma:readOnly="true">
      <xsd:simpleType>
        <xsd:restriction base="dms:Boolean"/>
      </xsd:simpleType>
    </xsd:element>
    <xsd:element name="Related" ma:index="19" nillable="true" ma:displayName="Vedhæftet dokument" ma:default="False" ma:description="" ma:internalName="Related" ma:readOnly="true">
      <xsd:simpleType>
        <xsd:restriction base="dms:Boolean"/>
      </xsd:simpleType>
    </xsd:element>
    <xsd:element name="RegistrationDate" ma:index="20" nillable="true" ma:displayName="Registrerings dato" ma:description="" ma:format="DateTime" ma:internalName="RegistrationDate" ma:readOnly="true">
      <xsd:simpleType>
        <xsd:restriction base="dms:DateTime"/>
      </xsd:simpleType>
    </xsd:element>
    <xsd:element name="CaseRecordNumber" ma:index="21" nillable="true" ma:displayName="Akt ID" ma:decimals="0" ma:default="0" ma:description="" ma:internalName="CaseRecordNumber" ma:readOnly="true">
      <xsd:simpleType>
        <xsd:restriction base="dms:Number"/>
      </xsd:simpleType>
    </xsd:element>
    <xsd:element name="LocalAttachment" ma:index="22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23" nillable="true" ma:displayName="Skabelon navn" ma:description="" ma:internalName="CCMTemplateName" ma:readOnly="true">
      <xsd:simpleType>
        <xsd:restriction base="dms:Text"/>
      </xsd:simpleType>
    </xsd:element>
    <xsd:element name="CCMTemplateVersion" ma:index="24" nillable="true" ma:displayName="Skabelon version" ma:description="" ma:internalName="CCMTemplateVersion" ma:readOnly="true">
      <xsd:simpleType>
        <xsd:restriction base="dms:Text"/>
      </xsd:simpleType>
    </xsd:element>
    <xsd:element name="CCMTemplateID" ma:index="25" nillable="true" ma:displayName="CCMTemplateID" ma:decimals="0" ma:default="0" ma:description="" ma:hidden="true" ma:internalName="CCMTemplateID" ma:readOnly="true">
      <xsd:simpleType>
        <xsd:restriction base="dms:Number"/>
      </xsd:simpleType>
    </xsd:element>
    <xsd:element name="CCMSystemID" ma:index="26" nillable="true" ma:displayName="CCMSystemID" ma:description="" ma:hidden="true" ma:internalName="CCMSystemID" ma:readOnly="true">
      <xsd:simpleType>
        <xsd:restriction base="dms:Text"/>
      </xsd:simpleType>
    </xsd:element>
    <xsd:element name="WasEncrypted" ma:index="27" nillable="true" ma:displayName="Krypteret" ma:default="False" ma:description="" ma:internalName="WasEncrypted" ma:readOnly="true">
      <xsd:simpleType>
        <xsd:restriction base="dms:Boolean"/>
      </xsd:simpleType>
    </xsd:element>
    <xsd:element name="WasSigned" ma:index="28" nillable="true" ma:displayName="Signeret" ma:default="False" ma:description="" ma:internalName="WasSigned" ma:readOnly="true">
      <xsd:simpleType>
        <xsd:restriction base="dms:Boolean"/>
      </xsd:simpleType>
    </xsd:element>
    <xsd:element name="MailHasAttachments" ma:index="29" nillable="true" ma:displayName="E-mail har vedhæftede filer" ma:default="False" ma:description="" ma:internalName="MailHasAttachments" ma:readOnly="true">
      <xsd:simpleType>
        <xsd:restriction base="dms:Boolean"/>
      </xsd:simpleType>
    </xsd:element>
    <xsd:element name="CCMConversation" ma:index="30" nillable="true" ma:displayName="Samtale" ma:description="" ma:internalName="CCMConversation" ma:readOnly="true">
      <xsd:simpleType>
        <xsd:restriction base="dms:Text"/>
      </xsd:simpleType>
    </xsd:element>
    <xsd:element name="CCMSubID" ma:index="33" nillable="true" ma:displayName="CCMSubID" ma:description="" ma:internalName="CCMSubID" ma:readOnly="true">
      <xsd:simpleType>
        <xsd:restriction base="dms:Text">
          <xsd:maxLength value="255"/>
        </xsd:restriction>
      </xsd:simpleType>
    </xsd:element>
    <xsd:element name="CCMVisualId" ma:index="48" nillable="true" ma:displayName="Sags ID" ma:default="Tildeler" ma:description="" ma:internalName="CCMVisualId" ma:readOnly="true">
      <xsd:simpleType>
        <xsd:restriction base="dms:Text"/>
      </xsd:simpleType>
    </xsd:element>
    <xsd:element name="CCMOriginalDocID" ma:index="49" nillable="true" ma:displayName="Originalt Dok ID" ma:description="" ma:internalName="CCMOriginalDocID" ma:readOnly="true">
      <xsd:simpleType>
        <xsd:restriction base="dms:Text"/>
      </xsd:simpleType>
    </xsd:element>
    <xsd:element name="CCMCognitiveType" ma:index="52" nillable="true" ma:displayName="CognitiveType" ma:decimals="0" ma:internalName="CCMCognitiveTyp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88D09-92DF-4840-B2B2-1CA487D3345B" elementFormDefault="qualified">
    <xsd:import namespace="http://schemas.microsoft.com/office/2006/documentManagement/types"/>
    <xsd:import namespace="http://schemas.microsoft.com/office/infopath/2007/PartnerControls"/>
    <xsd:element name="Beskrivelse" ma:index="2" nillable="true" ma:displayName="Beskrivelse" ma:internalName="Beskrivelse">
      <xsd:simpleType>
        <xsd:restriction base="dms:Note">
          <xsd:maxLength value="255"/>
        </xsd:restriction>
      </xsd:simpleType>
    </xsd:element>
    <xsd:element name="Dato" ma:index="3" nillable="true" ma:displayName="Dokumentdato" ma:default="[today]" ma:format="DateOnly" ma:internalName="Dato">
      <xsd:simpleType>
        <xsd:restriction base="dms:DateTime"/>
      </xsd:simpleType>
    </xsd:element>
    <xsd:element name="Modtager" ma:index="4" nillable="true" ma:displayName="Modtager" ma:list="{9E7ED704-46DE-4335-BF1A-BF8DA32C6CEC}" ma:internalName="Modtager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orrespondance" ma:index="5" nillable="true" ma:displayName="Korrespondance" ma:default="Intern" ma:format="Dropdown" ma:internalName="Korrespondance">
      <xsd:simpleType>
        <xsd:restriction base="dms:Choice">
          <xsd:enumeration value="Udgående"/>
          <xsd:enumeration value="Indgående"/>
          <xsd:enumeration value="Intern"/>
        </xsd:restriction>
      </xsd:simpleType>
    </xsd:element>
    <xsd:element name="CCMAgendaDocumentStatus" ma:index="6" nillable="true" ma:displayName="Status for politisk dagsordenspunkt" ma:default="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Postliste" ma:index="7" nillable="true" ma:displayName="Postliste" ma:default="0" ma:internalName="Postliste">
      <xsd:simpleType>
        <xsd:restriction base="dms:Boolean"/>
      </xsd:simpleType>
    </xsd:element>
    <xsd:element name="SkannetAf" ma:index="9" nillable="true" ma:displayName="Skannet Af" ma:internalName="SkannetAf">
      <xsd:simpleType>
        <xsd:restriction base="dms:Text"/>
      </xsd:simpleType>
    </xsd:element>
    <xsd:element name="Preview" ma:index="11" nillable="true" ma:displayName="Se" ma:description="The Ontolica Preview column displays a preview of the first page of the document. Click the icon to open a preview of the full document." ma:internalName="Preview">
      <xsd:simpleType>
        <xsd:restriction base="dms:Unknown"/>
      </xsd:simpleType>
    </xsd:element>
    <xsd:element name="CCMAgendaStatus" ma:index="12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3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837c6e80f5d4d9e81d1984e871682fc" ma:index="32" nillable="true" ma:taxonomy="true" ma:internalName="g837c6e80f5d4d9e81d1984e871682fc" ma:taxonomyFieldName="Dokumentstatus" ma:displayName="Dokumentstatus" ma:default="" ma:fieldId="{0837c6e8-0f5d-4d9e-81d1-984e871682fc}" ma:sspId="5276d462-bb2d-4205-8473-bf44897f23fb" ma:termSetId="b079204e-072e-43b3-bc1b-f5a8c164c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34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5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6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37" nillable="true" ma:displayName="Ikon for dagsordensstatus" ma:internalName="AgendaStatusIcon" ma:readOnly="true">
      <xsd:simpleType>
        <xsd:restriction base="dms:Unknown"/>
      </xsd:simpleType>
    </xsd:element>
    <xsd:element name="IsEDeliveryNote" ma:index="42" nillable="true" ma:displayName="IsEDeliveryNote" ma:default="0" ma:internalName="IsEDeliveryNote">
      <xsd:simpleType>
        <xsd:restriction base="dms:Boolean"/>
      </xsd:simpleType>
    </xsd:element>
    <xsd:element name="Afsender_x003a_Id" ma:index="43" nillable="true" ma:displayName="Afsender:Id" ma:list="{9E7ED704-46DE-4335-BF1A-BF8DA32C6CEC}" ma:internalName="Afsender_x003a_Id" ma:readOnly="true" ma:showField="ID" ma:web="">
      <xsd:simpleType>
        <xsd:restriction base="dms:Lookup"/>
      </xsd:simpleType>
    </xsd:element>
    <xsd:element name="Afsender" ma:index="44" nillable="true" ma:displayName="Afsender" ma:list="{9E7ED704-46DE-4335-BF1A-BF8DA32C6CEC}" ma:internalName="Afsender" ma:showField="FullName">
      <xsd:simpleType>
        <xsd:restriction base="dms:Lookup"/>
      </xsd:simpleType>
    </xsd:element>
    <xsd:element name="ScannetAf" ma:index="46" nillable="true" ma:displayName="Skannet af" ma:internalName="ScannetAf">
      <xsd:simpleType>
        <xsd:restriction base="dms:Text"/>
      </xsd:simpleType>
    </xsd:element>
    <xsd:element name="Classification" ma:index="47" nillable="true" ma:displayName="Classification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Registreringsdato" ma:index="51" nillable="true" ma:displayName="Registreringsdato" ma:default="[today]" ma:format="DateOnly" ma:internalName="Registreringsdato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a45ed-fd86-438b-a957-2a236efdeda8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8576d49f-a7c7-4f39-9095-a7ddcb0ed69d}" ma:internalName="TaxCatchAll" ma:showField="CatchAllData" ma:web="73fa45ed-fd86-438b-a957-2a236efded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Indholdstype"/>
        <xsd:element ref="dc:title" minOccurs="0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else xmlns="1A688D09-92DF-4840-B2B2-1CA487D3345B">Finalslides</Beskrivelse>
    <Afsender xmlns="1A688D09-92DF-4840-B2B2-1CA487D3345B" xsi:nil="true"/>
    <CCMMeetingCaseLink xmlns="1A688D09-92DF-4840-B2B2-1CA487D3345B">
      <Url xsi:nil="true"/>
      <Description xsi:nil="true"/>
    </CCMMeetingCaseLink>
    <Korrespondance xmlns="1A688D09-92DF-4840-B2B2-1CA487D3345B">Intern</Korrespondance>
    <Registreringsdato xmlns="1A688D09-92DF-4840-B2B2-1CA487D3345B">2023-08-29T16:11:05+00:00</Registreringsdato>
    <CCMCognitiveType xmlns="http://schemas.microsoft.com/sharepoint/v3" xsi:nil="true"/>
    <ScannetAf xmlns="1A688D09-92DF-4840-B2B2-1CA487D3345B" xsi:nil="true"/>
    <Preview xmlns="1A688D09-92DF-4840-B2B2-1CA487D3345B" xsi:nil="true"/>
    <g837c6e80f5d4d9e81d1984e871682fc xmlns="1A688D09-92DF-4840-B2B2-1CA487D3345B">
      <Terms xmlns="http://schemas.microsoft.com/office/infopath/2007/PartnerControls"/>
    </g837c6e80f5d4d9e81d1984e871682fc>
    <CCMMeetingCaseInstanceId xmlns="1A688D09-92DF-4840-B2B2-1CA487D3345B" xsi:nil="true"/>
    <CaseOwner xmlns="http://schemas.microsoft.com/sharepoint/v3">
      <UserInfo>
        <DisplayName>Pia Kløjgård Jensen (15759)</DisplayName>
        <AccountId>17</AccountId>
        <AccountType/>
      </UserInfo>
    </CaseOwner>
    <CCMAgendaItemId xmlns="1A688D09-92DF-4840-B2B2-1CA487D3345B" xsi:nil="true"/>
    <Dato xmlns="1A688D09-92DF-4840-B2B2-1CA487D3345B">2023-08-28T22:00:00+00:00</Dato>
    <TaxCatchAll xmlns="73fa45ed-fd86-438b-a957-2a236efdeda8"/>
    <CCMMeetingCaseId xmlns="1A688D09-92DF-4840-B2B2-1CA487D3345B" xsi:nil="true"/>
    <Modtager xmlns="1A688D09-92DF-4840-B2B2-1CA487D3345B"/>
    <CCMAgendaDocumentStatus xmlns="1A688D09-92DF-4840-B2B2-1CA487D3345B" xsi:nil="true"/>
    <SkannetAf xmlns="1A688D09-92DF-4840-B2B2-1CA487D3345B" xsi:nil="true"/>
    <IsEDeliveryNote xmlns="1A688D09-92DF-4840-B2B2-1CA487D3345B">false</IsEDeliveryNote>
    <Postliste xmlns="1A688D09-92DF-4840-B2B2-1CA487D3345B">false</Postliste>
    <CCMAgendaStatus xmlns="1A688D09-92DF-4840-B2B2-1CA487D3345B" xsi:nil="true"/>
    <Classification xmlns="1A688D09-92DF-4840-B2B2-1CA487D3345B" xsi:nil="true"/>
    <LocalAttachment xmlns="http://schemas.microsoft.com/sharepoint/v3">false</LocalAttachment>
    <Finalized xmlns="http://schemas.microsoft.com/sharepoint/v3">false</Finalized>
    <DocID xmlns="http://schemas.microsoft.com/sharepoint/v3">10417388</DocID>
    <CaseRecordNumber xmlns="http://schemas.microsoft.com/sharepoint/v3">0</CaseRecordNumber>
    <CaseID xmlns="http://schemas.microsoft.com/sharepoint/v3">EMN-2023-03215</CaseID>
    <RegistrationDate xmlns="http://schemas.microsoft.com/sharepoint/v3" xsi:nil="true"/>
    <CCMTemplateID xmlns="http://schemas.microsoft.com/sharepoint/v3">0</CCMTemplateID>
    <Related xmlns="http://schemas.microsoft.com/sharepoint/v3">false</Related>
    <CCMSystemID xmlns="http://schemas.microsoft.com/sharepoint/v3">ea092515-af83-4e21-8047-ec4cc0206f46</CCMSystemID>
    <CCMVisualId xmlns="http://schemas.microsoft.com/sharepoint/v3">EMN-2023-03215</CCMVisualId>
  </documentManagement>
</p:properties>
</file>

<file path=customXml/itemProps1.xml><?xml version="1.0" encoding="utf-8"?>
<ds:datastoreItem xmlns:ds="http://schemas.openxmlformats.org/officeDocument/2006/customXml" ds:itemID="{F2DAA873-6D4C-43C7-BF92-30B9E1EDB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1D21B-BDFF-4A57-BDB8-4A0AC4EBF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688D09-92DF-4840-B2B2-1CA487D3345B"/>
    <ds:schemaRef ds:uri="73fa45ed-fd86-438b-a957-2a236efded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D6EDAA-33EA-44F9-A753-E7BAFAEE9CA2}">
  <ds:schemaRefs>
    <ds:schemaRef ds:uri="73fa45ed-fd86-438b-a957-2a236efdeda8"/>
    <ds:schemaRef ds:uri="1A688D09-92DF-4840-B2B2-1CA487D3345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2820</TotalTime>
  <Words>2185</Words>
  <Application>Microsoft Office PowerPoint</Application>
  <PresentationFormat>Widescreen</PresentationFormat>
  <Paragraphs>342</Paragraphs>
  <Slides>40</Slides>
  <Notes>15</Notes>
  <HiddenSlides>2</HiddenSlides>
  <MMClips>1</MMClips>
  <ScaleCrop>false</ScaleCrop>
  <HeadingPairs>
    <vt:vector size="6" baseType="variant">
      <vt:variant>
        <vt:lpstr>Benyttede skrifttyper</vt:lpstr>
      </vt:variant>
      <vt:variant>
        <vt:i4>14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40</vt:i4>
      </vt:variant>
    </vt:vector>
  </HeadingPairs>
  <TitlesOfParts>
    <vt:vector size="57" baseType="lpstr">
      <vt:lpstr>__fkGroteskNeue_598ab8</vt:lpstr>
      <vt:lpstr>Aptos</vt:lpstr>
      <vt:lpstr>Arial</vt:lpstr>
      <vt:lpstr>Arial Black</vt:lpstr>
      <vt:lpstr>Calibri</vt:lpstr>
      <vt:lpstr>Dreaming Outloud Pro</vt:lpstr>
      <vt:lpstr>Tw Cen MT</vt:lpstr>
      <vt:lpstr>Tw Cen MT Condensed</vt:lpstr>
      <vt:lpstr>Verdana</vt:lpstr>
      <vt:lpstr>VIA Type Office</vt:lpstr>
      <vt:lpstr>VIA Type Office Black</vt:lpstr>
      <vt:lpstr>VIA Type Office Light</vt:lpstr>
      <vt:lpstr>Wingdings</vt:lpstr>
      <vt:lpstr>Wingdings 3</vt:lpstr>
      <vt:lpstr>VIA University College PowerPoint template</vt:lpstr>
      <vt:lpstr>Integral</vt:lpstr>
      <vt:lpstr>1_PowerPointskabelon_skolekonsulenten</vt:lpstr>
      <vt:lpstr>Læringsnetværk for pædagogiske ledere Fællesmøde</vt:lpstr>
      <vt:lpstr>Checkin 8.15 – 8.30</vt:lpstr>
      <vt:lpstr>Svantes lykkelige dag  af Benny andersen</vt:lpstr>
      <vt:lpstr>PowerPoint-præsentation</vt:lpstr>
      <vt:lpstr>PowerPoint-præsentation</vt:lpstr>
      <vt:lpstr>Program</vt:lpstr>
      <vt:lpstr>Velkommen til nye kollegaer</vt:lpstr>
      <vt:lpstr>  Sammenhæng i dette års fælles netværksmøder   </vt:lpstr>
      <vt:lpstr> Fælles netværksmøder i 2024/25 3 årlige møder, hvor alle netværk mødes på Medborgerhuset 8.30-11.30. På disse møder vil der være et fælles tema og oplæg samt processer på tværs af netværkene. </vt:lpstr>
      <vt:lpstr>Grupper efter interesse</vt:lpstr>
      <vt:lpstr>Dynamiske rutiner som ledelsesværktøj </vt:lpstr>
      <vt:lpstr>Dynamiske rutiner som ledelsesværktøj  Hvordan forandringer får fodfæste i organisationen </vt:lpstr>
      <vt:lpstr>PowerPoint-præsentation</vt:lpstr>
      <vt:lpstr>PowerPoint-præsentation</vt:lpstr>
      <vt:lpstr>PowerPoint-præsentation</vt:lpstr>
      <vt:lpstr>Undervisningssyn? </vt:lpstr>
      <vt:lpstr>PowerPoint-præsentation</vt:lpstr>
      <vt:lpstr>Mangfoldige læringsmiljøer med deltagelsesmuligheder for alle</vt:lpstr>
      <vt:lpstr>PowerPoint-præsentation</vt:lpstr>
      <vt:lpstr>PowerPoint-præsentation</vt:lpstr>
      <vt:lpstr>PowerPoint-præsentation</vt:lpstr>
      <vt:lpstr>Læring, udvikling og forankring af en indsats  = overlap mellem organisatoriske rutiner og individuelle vaner? (s. 61)       Individuelle tilbagevendende handlemønstre vs. kollektive tilbagevendende aktivitetsmønstre eller interaktionsmønstre</vt:lpstr>
      <vt:lpstr>Faglig ledelse fra et rutine-perspektiv  </vt:lpstr>
      <vt:lpstr>1) Identificering af rutiner i skolen</vt:lpstr>
      <vt:lpstr>Faglig ledelse fra et rutine-perspektiv  </vt:lpstr>
      <vt:lpstr>4) Opretholde </vt:lpstr>
      <vt:lpstr>Gentagelse</vt:lpstr>
      <vt:lpstr>Gentagelse</vt:lpstr>
      <vt:lpstr>Gruppeproces</vt:lpstr>
      <vt:lpstr>Eksempel</vt:lpstr>
      <vt:lpstr>Opsamling</vt:lpstr>
      <vt:lpstr>Pause kl. 10.35 – 10.45</vt:lpstr>
      <vt:lpstr>Oplæg til proces v. Anne Krøger</vt:lpstr>
      <vt:lpstr>PowerPoint-præsentation</vt:lpstr>
      <vt:lpstr>Forankring er en vanskelig størrelse…</vt:lpstr>
      <vt:lpstr>En skoleleder fortæller:  </vt:lpstr>
      <vt:lpstr>Gentagelse</vt:lpstr>
      <vt:lpstr>PowerPoint-præsentation</vt:lpstr>
      <vt:lpstr>Fra refleksion til aktion </vt:lpstr>
      <vt:lpstr>Tak for i dag og næste fælles netværksmøde 1. april </vt:lpstr>
    </vt:vector>
  </TitlesOfParts>
  <Company>Silkeborg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Kløjgård Jensen (15759)</dc:creator>
  <cp:lastModifiedBy>Signe Skou (18514)</cp:lastModifiedBy>
  <cp:revision>11</cp:revision>
  <cp:lastPrinted>2024-09-30T10:22:45Z</cp:lastPrinted>
  <dcterms:created xsi:type="dcterms:W3CDTF">2023-08-25T09:27:33Z</dcterms:created>
  <dcterms:modified xsi:type="dcterms:W3CDTF">2025-04-10T10:53:36Z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0x010100AC085CFC53BC46CEA2EADE194AD9D48200705861D260BD5141ADF5F710DF2B335E</vt:lpwstr>
  </property>
  <property fmtid="{D5CDD505-2E9C-101B-9397-08002B2CF9AE}" pid="3" name="CCMSystem">
    <vt:lpwstr> </vt:lpwstr>
  </property>
  <property fmtid="{D5CDD505-2E9C-101B-9397-08002B2CF9AE}" pid="4" name="CCMEventContext">
    <vt:lpwstr>7c367789-b1c0-4887-b498-8c595c3ea5b6</vt:lpwstr>
  </property>
  <property fmtid="{D5CDD505-2E9C-101B-9397-08002B2CF9AE}" pid="5" name="Dokumentstatus">
    <vt:lpwstr/>
  </property>
  <property fmtid="{D5CDD505-2E9C-101B-9397-08002B2CF9AE}" pid="6" name="CCMOneDriveID">
    <vt:lpwstr/>
  </property>
  <property fmtid="{D5CDD505-2E9C-101B-9397-08002B2CF9AE}" pid="7" name="CCMOneDriveOwnerID">
    <vt:lpwstr/>
  </property>
  <property fmtid="{D5CDD505-2E9C-101B-9397-08002B2CF9AE}" pid="8" name="CCMOneDriveItemID">
    <vt:lpwstr/>
  </property>
  <property fmtid="{D5CDD505-2E9C-101B-9397-08002B2CF9AE}" pid="9" name="CCMIsSharedOnOneDrive">
    <vt:bool>false</vt:bool>
  </property>
  <property fmtid="{D5CDD505-2E9C-101B-9397-08002B2CF9AE}" pid="10" name="AcadreDocumentId">
    <vt:i4>5755295</vt:i4>
  </property>
  <property fmtid="{D5CDD505-2E9C-101B-9397-08002B2CF9AE}" pid="11" name="AcadreCaseId">
    <vt:i4>403286</vt:i4>
  </property>
</Properties>
</file>