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0"/>
  </p:notesMasterIdLst>
  <p:sldIdLst>
    <p:sldId id="2142533077" r:id="rId3"/>
    <p:sldId id="2142533115" r:id="rId4"/>
    <p:sldId id="2142533117" r:id="rId5"/>
    <p:sldId id="2142533119" r:id="rId6"/>
    <p:sldId id="2142533118" r:id="rId7"/>
    <p:sldId id="2142533120" r:id="rId8"/>
    <p:sldId id="2142533121" r:id="rId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1541" autoAdjust="0"/>
  </p:normalViewPr>
  <p:slideViewPr>
    <p:cSldViewPr snapToGrid="0">
      <p:cViewPr varScale="1">
        <p:scale>
          <a:sx n="33" d="100"/>
          <a:sy n="33" d="100"/>
        </p:scale>
        <p:origin x="19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87D48-CEA3-4C09-839B-EB7032036DB2}" type="datetimeFigureOut">
              <a:rPr lang="da-DK" smtClean="0"/>
              <a:t>31-03-2025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2B04F1-9B2B-453F-B00F-70F1791EA987}" type="slidenum">
              <a:rPr lang="da-DK" smtClean="0"/>
              <a:t>‹nr.›</a:t>
            </a:fld>
            <a:endParaRPr lang="da-DK"/>
          </a:p>
        </p:txBody>
      </p:sp>
    </p:spTree>
    <p:extLst>
      <p:ext uri="{BB962C8B-B14F-4D97-AF65-F5344CB8AC3E}">
        <p14:creationId xmlns:p14="http://schemas.microsoft.com/office/powerpoint/2010/main" val="2382476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6978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spcAft>
                <a:spcPts val="1000"/>
              </a:spcAft>
            </a:pPr>
            <a:r>
              <a:rPr lang="da-DK" sz="1800" dirty="0">
                <a:effectLst/>
                <a:latin typeface="Verdana" panose="020B0604030504040204" pitchFamily="34" charset="0"/>
                <a:ea typeface="Verdana" panose="020B0604030504040204" pitchFamily="34" charset="0"/>
                <a:cs typeface="Verdana" panose="020B0604030504040204" pitchFamily="34" charset="0"/>
              </a:rPr>
              <a:t>Det fælles fagligt ståsted er vores fælles fundament for det tværgående samarbejde omkring</a:t>
            </a:r>
            <a:r>
              <a:rPr lang="da-DK" sz="1800" u="sng" dirty="0">
                <a:effectLst/>
                <a:latin typeface="Verdana" panose="020B0604030504040204" pitchFamily="34" charset="0"/>
                <a:ea typeface="Verdana" panose="020B0604030504040204" pitchFamily="34" charset="0"/>
                <a:cs typeface="Verdana" panose="020B0604030504040204" pitchFamily="34" charset="0"/>
              </a:rPr>
              <a:t> </a:t>
            </a:r>
            <a:r>
              <a:rPr lang="da-DK" sz="1800" dirty="0">
                <a:effectLst/>
                <a:latin typeface="Verdana" panose="020B0604030504040204" pitchFamily="34" charset="0"/>
                <a:ea typeface="Verdana" panose="020B0604030504040204" pitchFamily="34" charset="0"/>
                <a:cs typeface="Verdana" panose="020B0604030504040204" pitchFamily="34" charset="0"/>
              </a:rPr>
              <a:t>børn og unge i Silkeborg Kommune. </a:t>
            </a:r>
          </a:p>
          <a:p>
            <a:pPr>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15000"/>
              </a:lnSpc>
              <a:spcAft>
                <a:spcPts val="1000"/>
              </a:spcAft>
            </a:pPr>
            <a:r>
              <a:rPr lang="da-DK" sz="1800" dirty="0">
                <a:effectLst/>
                <a:latin typeface="Verdana" panose="020B0604030504040204" pitchFamily="34" charset="0"/>
                <a:ea typeface="Verdana" panose="020B0604030504040204" pitchFamily="34" charset="0"/>
                <a:cs typeface="Verdana" panose="020B0604030504040204" pitchFamily="34" charset="0"/>
              </a:rPr>
              <a:t>Den sammenhængende Børne- og Ungepolitik sætter retningen for vores indsats. Visionen for denne politik er, at sammen skaber vi det gode børne- og ungeliv i Silkeborg Kommune. Alle skal med! Det betyder, at vi sammen skal skabe miljøer, hvor flere børn og unge kan gå i den lokale daginstitution og folkeskole. </a:t>
            </a: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15000"/>
              </a:lnSpc>
              <a:spcAft>
                <a:spcPts val="1000"/>
              </a:spcAft>
            </a:pPr>
            <a:endParaRPr lang="da-DK" sz="1800" b="1" i="1" dirty="0">
              <a:solidFill>
                <a:srgbClr val="7A9A3D"/>
              </a:solidFill>
              <a:effectLst/>
              <a:latin typeface="Verdana" panose="020B0604030504040204" pitchFamily="34" charset="0"/>
              <a:ea typeface="Verdana" panose="020B0604030504040204" pitchFamily="34" charset="0"/>
              <a:cs typeface="Times New Roman" panose="02020603050405020304" pitchFamily="18" charset="0"/>
            </a:endParaRPr>
          </a:p>
          <a:p>
            <a:pPr>
              <a:lnSpc>
                <a:spcPct val="115000"/>
              </a:lnSpc>
              <a:spcAft>
                <a:spcPts val="10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Det kræver, at vi ved, hvor vi har hinanden, og hvordan vi samarbejder tæt på praksis. Det tværgående samarbejde er afgørende, når vi sammen skal skabe det gode børne- og ungeliv for alle. Derfor har vi brug for et fælles fagligt ståsted, der giver os et fælles fundament for vores samarbejde på tværs.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5616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E0F6-B700-8747-E43B-FDCD957EF77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B538F70-1412-4705-802A-9735277E6BE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2256F70-936C-9D58-5CEC-5D8BA3C12C90}"/>
              </a:ext>
            </a:extLst>
          </p:cNvPr>
          <p:cNvSpPr>
            <a:spLocks noGrp="1"/>
          </p:cNvSpPr>
          <p:nvPr>
            <p:ph type="body" idx="1"/>
          </p:nvPr>
        </p:nvSpPr>
        <p:spPr/>
        <p:txBody>
          <a:bodyPr/>
          <a:lstStyle/>
          <a:p>
            <a:pPr>
              <a:lnSpc>
                <a:spcPct val="115000"/>
              </a:lnSpc>
              <a:spcAft>
                <a:spcPts val="10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Vores børn og unge har forskellige udgangspunkter og behov. For at styrke det enkelte barn og de fællesskaber, som vores børn og unge er en del af, har vi ofte brug for bringe flere fagligheder i spil samtidigt- i et tæt og respektfuldt samspil tæt på praksis. Det lyder enkelt men er svært. </a:t>
            </a:r>
          </a:p>
          <a:p>
            <a:pPr algn="just">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gn="just">
              <a:lnSpc>
                <a:spcPct val="115000"/>
              </a:lnSpc>
              <a:spcAft>
                <a:spcPts val="10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Vi har mange gode eksempler på at være lykkes med det hidtil. Mange af os kan samtidig komme i tanke om situationer, hvor vi ikke er lykkes i tilstrækkelig grad.</a:t>
            </a:r>
          </a:p>
          <a:p>
            <a:pPr algn="just">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gn="just">
              <a:lnSpc>
                <a:spcPct val="115000"/>
              </a:lnSpc>
              <a:spcAft>
                <a:spcPts val="10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Formålet med vores fælles faglige ståsted er derfor at skabe de bedste betingelser for at udvikle og styrke det gode, vi allerede gør i det tværgående samarbejde. Og blive endnu bedre.</a:t>
            </a:r>
          </a:p>
          <a:p>
            <a:pPr>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15000"/>
              </a:lnSpc>
              <a:spcAft>
                <a:spcPts val="10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Det fælles faglige ståsted skal bidrage til at udvikle fælles faglige normer og værdier i det tværgående samarbejde. De skal ikke opløse monofaglighederne, men binde dem sammen på en måde, hvor vi i fællesskab arbejder for at flere børn og unge kan gå i dagtilbud og skole i deres lokalområde.</a:t>
            </a:r>
          </a:p>
          <a:p>
            <a:pPr>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15000"/>
              </a:lnSpc>
              <a:spcAft>
                <a:spcPts val="1000"/>
              </a:spcAft>
            </a:pPr>
            <a:r>
              <a:rPr lang="da-DK" sz="1800" b="1" dirty="0">
                <a:effectLst/>
                <a:latin typeface="Verdana" panose="020B0604030504040204" pitchFamily="34" charset="0"/>
                <a:ea typeface="Verdana" panose="020B0604030504040204" pitchFamily="34" charset="0"/>
                <a:cs typeface="Times New Roman" panose="02020603050405020304" pitchFamily="18" charset="0"/>
              </a:rPr>
              <a:t> </a:t>
            </a: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a-DK" sz="1200" i="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1" dirty="0"/>
          </a:p>
          <a:p>
            <a:pPr marL="0" indent="0">
              <a:buNone/>
            </a:pPr>
            <a:endParaRPr lang="da-DK" dirty="0"/>
          </a:p>
          <a:p>
            <a:pPr marL="228600" indent="-228600">
              <a:buAutoNum type="arabicPeriod"/>
            </a:pPr>
            <a:endParaRPr lang="da-DK" dirty="0"/>
          </a:p>
          <a:p>
            <a:endParaRPr lang="da-DK" dirty="0"/>
          </a:p>
        </p:txBody>
      </p:sp>
      <p:sp>
        <p:nvSpPr>
          <p:cNvPr id="4" name="Pladsholder til slidenummer 3">
            <a:extLst>
              <a:ext uri="{FF2B5EF4-FFF2-40B4-BE49-F238E27FC236}">
                <a16:creationId xmlns:a16="http://schemas.microsoft.com/office/drawing/2014/main" id="{007D9CB6-0D2A-FA8B-F304-7A00F93F51B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5137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4A4D-50C3-82D0-9C91-C9B1A70FEF4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9B61927-6EBD-8FD3-7730-B98E75BA38A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7C6AEB-8C0D-4A59-1D9F-70ED9C498990}"/>
              </a:ext>
            </a:extLst>
          </p:cNvPr>
          <p:cNvSpPr>
            <a:spLocks noGrp="1"/>
          </p:cNvSpPr>
          <p:nvPr>
            <p:ph type="body" idx="1"/>
          </p:nvPr>
        </p:nvSpPr>
        <p:spPr/>
        <p:txBody>
          <a:bodyPr/>
          <a:lstStyle/>
          <a:p>
            <a:pPr>
              <a:lnSpc>
                <a:spcPct val="115000"/>
              </a:lnSpc>
              <a:spcAft>
                <a:spcPts val="10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Det fælles faglige ståsted er udviklet sammen med alle ledere samt medarbejderrepræsentanter på 0-18 års området. Vi har lagt stor vægt på at det fælles faglige ståsted er baseret på viden om, hvad der skal til for at skabe stærke inkluderende fællesskaber i det samfund, vi lever i </a:t>
            </a:r>
            <a:r>
              <a:rPr lang="da-DK" sz="1800" dirty="0" err="1">
                <a:effectLst/>
                <a:latin typeface="Verdana" panose="020B0604030504040204" pitchFamily="34" charset="0"/>
                <a:ea typeface="Verdana" panose="020B0604030504040204" pitchFamily="34" charset="0"/>
                <a:cs typeface="Times New Roman" panose="02020603050405020304" pitchFamily="18" charset="0"/>
              </a:rPr>
              <a:t>i</a:t>
            </a:r>
            <a:r>
              <a:rPr lang="da-DK" sz="1800" dirty="0">
                <a:effectLst/>
                <a:latin typeface="Verdana" panose="020B0604030504040204" pitchFamily="34" charset="0"/>
                <a:ea typeface="Verdana" panose="020B0604030504040204" pitchFamily="34" charset="0"/>
                <a:cs typeface="Times New Roman" panose="02020603050405020304" pitchFamily="18" charset="0"/>
              </a:rPr>
              <a:t> dag. Samtidig har det været vigtigt at bygge videre på eksisterende strategier og politikker, så fælles fagligt ståsted bidrager til at styrke den retning og de trædesten der er sat.</a:t>
            </a:r>
          </a:p>
          <a:p>
            <a:pPr>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15000"/>
              </a:lnSpc>
              <a:spcAft>
                <a:spcPts val="10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Det fælles faglige ståsted udfolder sig i 4 syn, som er dem der er fokus på i den kommende proces. </a:t>
            </a:r>
          </a:p>
          <a:p>
            <a:pPr>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15000"/>
              </a:lnSpc>
              <a:spcAft>
                <a:spcPts val="1000"/>
              </a:spcAft>
            </a:pPr>
            <a:r>
              <a:rPr lang="da-DK" sz="1800" b="1" dirty="0">
                <a:effectLst/>
                <a:latin typeface="Verdana" panose="020B0604030504040204" pitchFamily="34" charset="0"/>
                <a:ea typeface="Verdana" panose="020B0604030504040204" pitchFamily="34" charset="0"/>
                <a:cs typeface="Times New Roman" panose="02020603050405020304" pitchFamily="18" charset="0"/>
              </a:rPr>
              <a:t>Noter til udfoldelse af baggrund for udarbejdelse af det fælles faglige ståsted: </a:t>
            </a:r>
          </a:p>
          <a:p>
            <a:pPr>
              <a:lnSpc>
                <a:spcPct val="115000"/>
              </a:lnSpc>
              <a:spcAft>
                <a:spcPts val="1000"/>
              </a:spcAft>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b="0" i="0" u="none" strike="noStrike" baseline="0" dirty="0">
                <a:solidFill>
                  <a:srgbClr val="000000"/>
                </a:solidFill>
                <a:latin typeface="Verdana" panose="020B0604030504040204" pitchFamily="34" charset="0"/>
              </a:rPr>
              <a:t>Vi har gennem flere år arbejdet med udvikling og understøttelse af stærke lokale børnefællesskaber i dagtilbud og skoler. Den Sammenhængende Børne- og Ungepolitik og politiske udvalgsmål har sat retningen for dette arbejde. For at understøtte og styrke denne indsats er der, på tværs af Børne- og Familieafdelingen og Skoleafdelingen, igangsat en proces for udvikling og forankring af et fælles fagligt ståsted for de professionelle på 0-18 års området. Det fælles faglige ståsted skal styrke det tværgående og professionelle samarbejde og understøtte de eksisterende strategier rettet mod at skabe deltagelsesmuligheder for alle børn og unge fra 0-18 år. Alle skal med! </a:t>
            </a:r>
          </a:p>
          <a:p>
            <a:endParaRPr lang="da-DK" sz="1800" b="0" i="0" u="none" strike="noStrike" baseline="0" dirty="0">
              <a:solidFill>
                <a:srgbClr val="000000"/>
              </a:solidFill>
              <a:latin typeface="Verdana" panose="020B0604030504040204" pitchFamily="34" charset="0"/>
            </a:endParaRPr>
          </a:p>
          <a:p>
            <a:r>
              <a:rPr lang="da-DK" sz="1800" b="0" i="0" u="none" strike="noStrike" baseline="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Det fælles faglige ståsted med de fire syn er blevet formuleret af afdelingsledelsen på henholdsvis skole- og børne og familieområdet på baggrund af lokale, politikker og strategier samt forskning på området.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baseline="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Herefter har en arbejdsgruppe bestående af </a:t>
            </a:r>
            <a:r>
              <a:rPr lang="da-DK" sz="1800" b="0" i="0" u="none" strike="noStrike" baseline="0" dirty="0">
                <a:solidFill>
                  <a:srgbClr val="000000"/>
                </a:solidFill>
                <a:latin typeface="Verdana" panose="020B0604030504040204" pitchFamily="34" charset="0"/>
              </a:rPr>
              <a:t>medarbejder- og ledelsesrepræsentanter fra Dagtilbud, Skole, PPL, Familie- og Børnehandicap samt Sundhedsplejen arbejdet med at kvalificere indhold i det fælles faglige ståsted.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baseline="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På baggrund af arbejdsgruppens input blev det fælles faglige ståsted justeret og tilpasset.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baseline="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Den 8. november 2024 mødtes alle ledere på 0-18 års området, hvor de i fællesskab og på tværs lavede den endelige kvalificering af det fælles faglige ståsted. </a:t>
            </a: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Pladsholder til slidenummer 3">
            <a:extLst>
              <a:ext uri="{FF2B5EF4-FFF2-40B4-BE49-F238E27FC236}">
                <a16:creationId xmlns:a16="http://schemas.microsoft.com/office/drawing/2014/main" id="{36AED773-7A3F-35CC-B258-E33F7A0966C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3788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highlight>
                <a:srgbClr val="FFFF00"/>
              </a:highlight>
            </a:endParaRP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8264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Forslag til læsetid: 10 minutter individuelt læsetid til at læse de fire syn. </a:t>
            </a:r>
          </a:p>
          <a:p>
            <a:r>
              <a:rPr lang="da-DK" dirty="0"/>
              <a:t>De fire syn skal være printet til hver enkelt medarbejder. </a:t>
            </a:r>
          </a:p>
        </p:txBody>
      </p:sp>
      <p:sp>
        <p:nvSpPr>
          <p:cNvPr id="4" name="Pladsholder til slidenummer 3"/>
          <p:cNvSpPr>
            <a:spLocks noGrp="1"/>
          </p:cNvSpPr>
          <p:nvPr>
            <p:ph type="sldNum" sz="quarter" idx="5"/>
          </p:nvPr>
        </p:nvSpPr>
        <p:spPr/>
        <p:txBody>
          <a:bodyPr/>
          <a:lstStyle/>
          <a:p>
            <a:fld id="{082B04F1-9B2B-453F-B00F-70F1791EA987}" type="slidenum">
              <a:rPr lang="da-DK" smtClean="0"/>
              <a:t>6</a:t>
            </a:fld>
            <a:endParaRPr lang="da-DK"/>
          </a:p>
        </p:txBody>
      </p:sp>
    </p:spTree>
    <p:extLst>
      <p:ext uri="{BB962C8B-B14F-4D97-AF65-F5344CB8AC3E}">
        <p14:creationId xmlns:p14="http://schemas.microsoft.com/office/powerpoint/2010/main" val="13989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Hver gruppe vælger et syn, som de ønsker at drøfte. Det kan selvfølgelig besluttes på forhånd, hvilket syn I ønsker de arbejder med – eller om de skal/å arbejde med flere syn. </a:t>
            </a:r>
          </a:p>
          <a:p>
            <a:r>
              <a:rPr lang="da-DK" dirty="0"/>
              <a:t>I kan samle arbejdsarkene ind for at få data på, hvad jeres medarbejdere bliver optagede af. </a:t>
            </a:r>
          </a:p>
          <a:p>
            <a:r>
              <a:rPr lang="da-DK" dirty="0"/>
              <a:t>I kan også vælge at samle op i plenum. </a:t>
            </a:r>
          </a:p>
          <a:p>
            <a:endParaRPr lang="da-DK" dirty="0"/>
          </a:p>
          <a:p>
            <a:r>
              <a:rPr lang="da-DK" dirty="0"/>
              <a:t>Denne proces og disse drøftelser kan være forarbejde til at arbejde med udvalgte syn i aktionslæringsmodellen (se inspirationsmateriale: Aktionslæring: Forankring af de fire syn i praksis). </a:t>
            </a:r>
          </a:p>
          <a:p>
            <a:endParaRPr lang="da-DK" dirty="0"/>
          </a:p>
          <a:p>
            <a:r>
              <a:rPr lang="da-DK" dirty="0"/>
              <a:t>Arbejdsark printes til </a:t>
            </a:r>
            <a:r>
              <a:rPr lang="da-DK"/>
              <a:t>hver gruppe. </a:t>
            </a:r>
            <a:endParaRPr lang="da-DK" dirty="0"/>
          </a:p>
        </p:txBody>
      </p:sp>
      <p:sp>
        <p:nvSpPr>
          <p:cNvPr id="4" name="Pladsholder til slidenummer 3"/>
          <p:cNvSpPr>
            <a:spLocks noGrp="1"/>
          </p:cNvSpPr>
          <p:nvPr>
            <p:ph type="sldNum" sz="quarter" idx="5"/>
          </p:nvPr>
        </p:nvSpPr>
        <p:spPr/>
        <p:txBody>
          <a:bodyPr/>
          <a:lstStyle/>
          <a:p>
            <a:fld id="{082B04F1-9B2B-453F-B00F-70F1791EA987}" type="slidenum">
              <a:rPr lang="da-DK" smtClean="0"/>
              <a:t>7</a:t>
            </a:fld>
            <a:endParaRPr lang="da-DK"/>
          </a:p>
        </p:txBody>
      </p:sp>
    </p:spTree>
    <p:extLst>
      <p:ext uri="{BB962C8B-B14F-4D97-AF65-F5344CB8AC3E}">
        <p14:creationId xmlns:p14="http://schemas.microsoft.com/office/powerpoint/2010/main" val="2264082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54154-E72F-41C2-A51D-578810A9BDB1}"/>
              </a:ext>
            </a:extLst>
          </p:cNvPr>
          <p:cNvSpPr>
            <a:spLocks noGrp="1"/>
          </p:cNvSpPr>
          <p:nvPr>
            <p:ph type="ctrTitle"/>
          </p:nvPr>
        </p:nvSpPr>
        <p:spPr>
          <a:xfrm>
            <a:off x="1524000" y="1122363"/>
            <a:ext cx="9144000" cy="2387600"/>
          </a:xfrm>
        </p:spPr>
        <p:txBody>
          <a:bodyPr anchor="b"/>
          <a:lstStyle>
            <a:lvl1pPr algn="ctr">
              <a:defRPr sz="6000"/>
            </a:lvl1pPr>
          </a:lstStyle>
          <a:p>
            <a:r>
              <a:rPr lang="da-DK" dirty="0"/>
              <a:t>Klik for at redigere titeltypografien i masteren</a:t>
            </a:r>
          </a:p>
        </p:txBody>
      </p:sp>
      <p:sp>
        <p:nvSpPr>
          <p:cNvPr id="3" name="Undertitel 2">
            <a:extLst>
              <a:ext uri="{FF2B5EF4-FFF2-40B4-BE49-F238E27FC236}">
                <a16:creationId xmlns:a16="http://schemas.microsoft.com/office/drawing/2014/main" id="{C62DE540-DFA6-457B-BD52-3B834B3377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5" name="Billede 4" descr="Logo" title="Logo">
            <a:extLst>
              <a:ext uri="{FF2B5EF4-FFF2-40B4-BE49-F238E27FC236}">
                <a16:creationId xmlns:a16="http://schemas.microsoft.com/office/drawing/2014/main" id="{E54BC4D0-8CB8-73E5-4C01-894EF43CB6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386167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5" name="Billede 4" descr="Logo" title="Logo">
            <a:extLst>
              <a:ext uri="{FF2B5EF4-FFF2-40B4-BE49-F238E27FC236}">
                <a16:creationId xmlns:a16="http://schemas.microsoft.com/office/drawing/2014/main" id="{4FAD346F-E03B-7EB9-10CD-C3AAD81796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56" b="22156"/>
          <a:stretch/>
        </p:blipFill>
        <p:spPr>
          <a:xfrm>
            <a:off x="0" y="0"/>
            <a:ext cx="12191999" cy="6858000"/>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a:xfrm>
            <a:off x="0" y="4464000"/>
            <a:ext cx="12193200" cy="1764000"/>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262000" y="4752000"/>
            <a:ext cx="0" cy="11628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DocumentInfo" descr="Dokumentinfo"/>
          <p:cNvSpPr>
            <a:spLocks noGrp="1"/>
          </p:cNvSpPr>
          <p:nvPr>
            <p:ph type="body" sz="quarter" idx="11" hasCustomPrompt="1"/>
          </p:nvPr>
        </p:nvSpPr>
        <p:spPr>
          <a:xfrm>
            <a:off x="8568001" y="4752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noProof="0" dirty="0"/>
              <a:t>&lt;Anledning&gt;</a:t>
            </a:r>
          </a:p>
          <a:p>
            <a:pPr lvl="0"/>
            <a:r>
              <a:rPr lang="da-DK" noProof="0" dirty="0"/>
              <a:t>&lt;Dato&gt;</a:t>
            </a:r>
          </a:p>
        </p:txBody>
      </p:sp>
      <p:sp>
        <p:nvSpPr>
          <p:cNvPr id="8" name="Sender" descr="Afsender"/>
          <p:cNvSpPr>
            <a:spLocks noGrp="1"/>
          </p:cNvSpPr>
          <p:nvPr>
            <p:ph type="body" sz="quarter" idx="13" hasCustomPrompt="1"/>
          </p:nvPr>
        </p:nvSpPr>
        <p:spPr>
          <a:xfrm>
            <a:off x="8568001" y="5346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&lt;</a:t>
            </a:r>
            <a:r>
              <a:rPr lang="da-DK" noProof="0" dirty="0"/>
              <a:t>Navn</a:t>
            </a:r>
            <a:r>
              <a:rPr lang="en-US" dirty="0"/>
              <a:t>&gt;</a:t>
            </a:r>
          </a:p>
          <a:p>
            <a:pPr lvl="0"/>
            <a:r>
              <a:rPr lang="en-US" dirty="0"/>
              <a:t>&lt;</a:t>
            </a:r>
            <a:r>
              <a:rPr lang="da-DK" noProof="0" dirty="0"/>
              <a:t>Stilling</a:t>
            </a:r>
            <a:r>
              <a:rPr lang="en-US" dirty="0"/>
              <a:t>&gt;</a:t>
            </a:r>
          </a:p>
        </p:txBody>
      </p:sp>
      <p:sp>
        <p:nvSpPr>
          <p:cNvPr id="3" name="Heading">
            <a:extLst>
              <a:ext uri="{FF2B5EF4-FFF2-40B4-BE49-F238E27FC236}">
                <a16:creationId xmlns:a16="http://schemas.microsoft.com/office/drawing/2014/main" id="{DC5D11AF-1CC2-446C-8170-EED2EDE6774B}"/>
              </a:ext>
            </a:extLst>
          </p:cNvPr>
          <p:cNvSpPr>
            <a:spLocks noGrp="1"/>
          </p:cNvSpPr>
          <p:nvPr>
            <p:ph type="title" hasCustomPrompt="1"/>
          </p:nvPr>
        </p:nvSpPr>
        <p:spPr>
          <a:xfrm>
            <a:off x="1836000" y="4752000"/>
            <a:ext cx="6120000" cy="1162800"/>
          </a:xfrm>
          <a:solidFill>
            <a:srgbClr val="080808"/>
          </a:solidFill>
        </p:spPr>
        <p:txBody>
          <a:bodyPr/>
          <a:lstStyle>
            <a:lvl1pPr algn="r">
              <a:defRPr>
                <a:solidFill>
                  <a:srgbClr val="FFFFFF"/>
                </a:solidFill>
              </a:defRPr>
            </a:lvl1pPr>
          </a:lstStyle>
          <a:p>
            <a:r>
              <a:rPr lang="da-DK" dirty="0"/>
              <a:t>&lt;Overskrift&gt;</a:t>
            </a:r>
            <a:br>
              <a:rPr lang="da-DK" dirty="0"/>
            </a:br>
            <a:r>
              <a:rPr lang="da-DK" dirty="0"/>
              <a:t>&lt;Overskrift&gt;</a:t>
            </a:r>
          </a:p>
        </p:txBody>
      </p:sp>
      <p:pic>
        <p:nvPicPr>
          <p:cNvPr id="9" name="Billede 8" descr="Logo" title="Logo">
            <a:extLst>
              <a:ext uri="{FF2B5EF4-FFF2-40B4-BE49-F238E27FC236}">
                <a16:creationId xmlns:a16="http://schemas.microsoft.com/office/drawing/2014/main" id="{A74B4EE3-A41F-F6F3-22BE-E1987D203E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235277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5" name="Billede 4" descr="Logo" title="Logo">
            <a:extLst>
              <a:ext uri="{FF2B5EF4-FFF2-40B4-BE49-F238E27FC236}">
                <a16:creationId xmlns:a16="http://schemas.microsoft.com/office/drawing/2014/main" id="{C03B31D0-68E0-E912-EF9E-AADEA01A3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239" b="19240"/>
          <a:stretch/>
        </p:blipFill>
        <p:spPr>
          <a:xfrm>
            <a:off x="0" y="0"/>
            <a:ext cx="12191999" cy="6858000"/>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a:xfrm>
            <a:off x="0" y="4464000"/>
            <a:ext cx="12193200" cy="1764000"/>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262000" y="4752000"/>
            <a:ext cx="0" cy="11628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DocumentInfo" descr="Dokumentinfo"/>
          <p:cNvSpPr>
            <a:spLocks noGrp="1"/>
          </p:cNvSpPr>
          <p:nvPr>
            <p:ph type="body" sz="quarter" idx="11" hasCustomPrompt="1"/>
          </p:nvPr>
        </p:nvSpPr>
        <p:spPr>
          <a:xfrm>
            <a:off x="8568001" y="4752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noProof="0" dirty="0"/>
              <a:t>&lt;Anledning&gt;</a:t>
            </a:r>
          </a:p>
          <a:p>
            <a:pPr lvl="0"/>
            <a:r>
              <a:rPr lang="da-DK" noProof="0" dirty="0"/>
              <a:t>&lt;Dato&gt;</a:t>
            </a:r>
          </a:p>
        </p:txBody>
      </p:sp>
      <p:sp>
        <p:nvSpPr>
          <p:cNvPr id="8" name="Sender" descr="Afsender"/>
          <p:cNvSpPr>
            <a:spLocks noGrp="1"/>
          </p:cNvSpPr>
          <p:nvPr>
            <p:ph type="body" sz="quarter" idx="13" hasCustomPrompt="1"/>
          </p:nvPr>
        </p:nvSpPr>
        <p:spPr>
          <a:xfrm>
            <a:off x="8568001" y="5346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&lt;</a:t>
            </a:r>
            <a:r>
              <a:rPr lang="da-DK" noProof="0" dirty="0"/>
              <a:t>Navn</a:t>
            </a:r>
            <a:r>
              <a:rPr lang="en-US" dirty="0"/>
              <a:t>&gt;</a:t>
            </a:r>
          </a:p>
          <a:p>
            <a:pPr lvl="0"/>
            <a:r>
              <a:rPr lang="en-US" dirty="0"/>
              <a:t>&lt;</a:t>
            </a:r>
            <a:r>
              <a:rPr lang="da-DK" noProof="0" dirty="0"/>
              <a:t>Stilling</a:t>
            </a:r>
            <a:r>
              <a:rPr lang="en-US" dirty="0"/>
              <a:t>&gt;</a:t>
            </a:r>
          </a:p>
        </p:txBody>
      </p:sp>
      <p:sp>
        <p:nvSpPr>
          <p:cNvPr id="3" name="Heading">
            <a:extLst>
              <a:ext uri="{FF2B5EF4-FFF2-40B4-BE49-F238E27FC236}">
                <a16:creationId xmlns:a16="http://schemas.microsoft.com/office/drawing/2014/main" id="{DC5D11AF-1CC2-446C-8170-EED2EDE6774B}"/>
              </a:ext>
            </a:extLst>
          </p:cNvPr>
          <p:cNvSpPr>
            <a:spLocks noGrp="1"/>
          </p:cNvSpPr>
          <p:nvPr>
            <p:ph type="title" hasCustomPrompt="1"/>
          </p:nvPr>
        </p:nvSpPr>
        <p:spPr>
          <a:xfrm>
            <a:off x="1836000" y="4752000"/>
            <a:ext cx="6120000" cy="1162800"/>
          </a:xfrm>
          <a:solidFill>
            <a:srgbClr val="080808"/>
          </a:solidFill>
        </p:spPr>
        <p:txBody>
          <a:bodyPr/>
          <a:lstStyle>
            <a:lvl1pPr algn="r">
              <a:defRPr>
                <a:solidFill>
                  <a:srgbClr val="FFFFFF"/>
                </a:solidFill>
              </a:defRPr>
            </a:lvl1pPr>
          </a:lstStyle>
          <a:p>
            <a:r>
              <a:rPr lang="da-DK" dirty="0"/>
              <a:t>&lt;Overskrift&gt;</a:t>
            </a:r>
            <a:br>
              <a:rPr lang="da-DK" dirty="0"/>
            </a:br>
            <a:r>
              <a:rPr lang="da-DK" dirty="0"/>
              <a:t>&lt;Overskrift&gt;</a:t>
            </a:r>
          </a:p>
        </p:txBody>
      </p:sp>
      <p:pic>
        <p:nvPicPr>
          <p:cNvPr id="9" name="Billede 8" descr="Logo" title="Logo">
            <a:extLst>
              <a:ext uri="{FF2B5EF4-FFF2-40B4-BE49-F238E27FC236}">
                <a16:creationId xmlns:a16="http://schemas.microsoft.com/office/drawing/2014/main" id="{D958F346-747E-DF27-2483-7B61B8163B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3072165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B12D271-0B9A-4B66-94C9-EFE001A48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9525"/>
            <a:ext cx="12166600" cy="6838950"/>
          </a:xfrm>
          <a:prstGeom prst="rect">
            <a:avLst/>
          </a:prstGeom>
        </p:spPr>
      </p:pic>
    </p:spTree>
    <p:extLst>
      <p:ext uri="{BB962C8B-B14F-4D97-AF65-F5344CB8AC3E}">
        <p14:creationId xmlns:p14="http://schemas.microsoft.com/office/powerpoint/2010/main" val="2349117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vid baggrund med sort tekst - Titel og indholdsobjekt">
    <p:spTree>
      <p:nvGrpSpPr>
        <p:cNvPr id="1" name=""/>
        <p:cNvGrpSpPr/>
        <p:nvPr/>
      </p:nvGrpSpPr>
      <p:grpSpPr>
        <a:xfrm>
          <a:off x="0" y="0"/>
          <a:ext cx="0" cy="0"/>
          <a:chOff x="0" y="0"/>
          <a:chExt cx="0" cy="0"/>
        </a:xfrm>
      </p:grpSpPr>
      <p:sp>
        <p:nvSpPr>
          <p:cNvPr id="2" name="Titel 1" descr="Titel på slide"/>
          <p:cNvSpPr>
            <a:spLocks noGrp="1"/>
          </p:cNvSpPr>
          <p:nvPr>
            <p:ph type="title" hasCustomPrompt="1"/>
          </p:nvPr>
        </p:nvSpPr>
        <p:spPr>
          <a:xfrm>
            <a:off x="864000" y="360000"/>
            <a:ext cx="10440000" cy="1404000"/>
          </a:xfrm>
        </p:spPr>
        <p:txBody>
          <a:bodyPr/>
          <a:lstStyle>
            <a:lvl1pPr>
              <a:defRPr/>
            </a:lvl1pPr>
          </a:lstStyle>
          <a:p>
            <a:r>
              <a:rPr lang="da-DK" dirty="0"/>
              <a:t>Klik for tilføje titel</a:t>
            </a:r>
          </a:p>
        </p:txBody>
      </p:sp>
      <p:sp>
        <p:nvSpPr>
          <p:cNvPr id="3" name="Pladsholder til indhold 2" descr="Indhold"/>
          <p:cNvSpPr>
            <a:spLocks noGrp="1"/>
          </p:cNvSpPr>
          <p:nvPr>
            <p:ph idx="1" hasCustomPrompt="1"/>
          </p:nvPr>
        </p:nvSpPr>
        <p:spPr>
          <a:xfrm>
            <a:off x="864000" y="1836000"/>
            <a:ext cx="10440000" cy="4320000"/>
          </a:xfrm>
        </p:spPr>
        <p:txBody>
          <a:bodyPr/>
          <a:lstStyle>
            <a:lvl1pPr marL="0" indent="0">
              <a:buNone/>
              <a:defRPr/>
            </a:lvl1pPr>
            <a:lvl2pPr marL="457200" indent="0">
              <a:buNone/>
              <a:defRPr/>
            </a:lvl2pPr>
          </a:lstStyle>
          <a:p>
            <a:pPr lvl="0"/>
            <a:r>
              <a:rPr lang="da-DK" dirty="0"/>
              <a:t>Klik for at tilføje tekst</a:t>
            </a:r>
          </a:p>
        </p:txBody>
      </p:sp>
      <p:pic>
        <p:nvPicPr>
          <p:cNvPr id="5" name="Billede 4" descr="Logo" title="Logo">
            <a:extLst>
              <a:ext uri="{FF2B5EF4-FFF2-40B4-BE49-F238E27FC236}">
                <a16:creationId xmlns:a16="http://schemas.microsoft.com/office/drawing/2014/main" id="{1962F577-C32C-DA2D-D150-72D7B34E4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357403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rt baggrund med hvid tekst - Titel og indholdsobjekt">
    <p:bg>
      <p:bgPr>
        <a:solidFill>
          <a:srgbClr val="080808"/>
        </a:solidFill>
        <a:effectLst/>
      </p:bgPr>
    </p:bg>
    <p:spTree>
      <p:nvGrpSpPr>
        <p:cNvPr id="1" name=""/>
        <p:cNvGrpSpPr/>
        <p:nvPr/>
      </p:nvGrpSpPr>
      <p:grpSpPr>
        <a:xfrm>
          <a:off x="0" y="0"/>
          <a:ext cx="0" cy="0"/>
          <a:chOff x="0" y="0"/>
          <a:chExt cx="0" cy="0"/>
        </a:xfrm>
      </p:grpSpPr>
      <p:sp>
        <p:nvSpPr>
          <p:cNvPr id="2" name="Titel 1" descr="Titel på slide">
            <a:extLst>
              <a:ext uri="{FF2B5EF4-FFF2-40B4-BE49-F238E27FC236}">
                <a16:creationId xmlns:a16="http://schemas.microsoft.com/office/drawing/2014/main" id="{A75E6347-5285-4C22-A444-C34AF8F6DFAE}"/>
              </a:ext>
            </a:extLst>
          </p:cNvPr>
          <p:cNvSpPr>
            <a:spLocks noGrp="1"/>
          </p:cNvSpPr>
          <p:nvPr>
            <p:ph type="title" hasCustomPrompt="1"/>
          </p:nvPr>
        </p:nvSpPr>
        <p:spPr>
          <a:xfrm>
            <a:off x="864000" y="360000"/>
            <a:ext cx="10440000" cy="1404000"/>
          </a:xfrm>
        </p:spPr>
        <p:txBody>
          <a:bodyPr/>
          <a:lstStyle>
            <a:lvl1pPr>
              <a:defRPr>
                <a:solidFill>
                  <a:srgbClr val="FFFFFF"/>
                </a:solidFill>
              </a:defRPr>
            </a:lvl1pPr>
          </a:lstStyle>
          <a:p>
            <a:r>
              <a:rPr lang="da-DK" dirty="0"/>
              <a:t>Klik for at tilføje titel</a:t>
            </a:r>
          </a:p>
        </p:txBody>
      </p:sp>
      <p:sp>
        <p:nvSpPr>
          <p:cNvPr id="8" name="Pladsholder til indhold 7" descr="Indhold">
            <a:extLst>
              <a:ext uri="{FF2B5EF4-FFF2-40B4-BE49-F238E27FC236}">
                <a16:creationId xmlns:a16="http://schemas.microsoft.com/office/drawing/2014/main" id="{30554229-4E50-4FAB-B932-DCDBA2811EB0}"/>
              </a:ext>
            </a:extLst>
          </p:cNvPr>
          <p:cNvSpPr>
            <a:spLocks noGrp="1"/>
          </p:cNvSpPr>
          <p:nvPr>
            <p:ph sz="quarter" idx="10" hasCustomPrompt="1"/>
          </p:nvPr>
        </p:nvSpPr>
        <p:spPr>
          <a:xfrm>
            <a:off x="864000" y="1836000"/>
            <a:ext cx="10440000" cy="4320000"/>
          </a:xfrm>
        </p:spPr>
        <p:txBody>
          <a:bodyPr/>
          <a:lstStyle>
            <a:lvl1pPr marL="0" indent="0">
              <a:buNone/>
              <a:defRPr>
                <a:solidFill>
                  <a:srgbClr val="FFFFFF"/>
                </a:solidFill>
              </a:defRPr>
            </a:lvl1pPr>
          </a:lstStyle>
          <a:p>
            <a:pPr lvl="0"/>
            <a:r>
              <a:rPr lang="da-DK" dirty="0"/>
              <a:t>Klik for at tilføje tekst</a:t>
            </a:r>
          </a:p>
        </p:txBody>
      </p:sp>
      <p:pic>
        <p:nvPicPr>
          <p:cNvPr id="4" name="Billede 3" descr="Logo" title="Logo">
            <a:extLst>
              <a:ext uri="{FF2B5EF4-FFF2-40B4-BE49-F238E27FC236}">
                <a16:creationId xmlns:a16="http://schemas.microsoft.com/office/drawing/2014/main" id="{1564FC0A-2939-5C8C-5D7D-EEC4F893B0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1077715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7297-18D3-4CAE-ADB0-5887D558815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17531E0-DBD7-4E29-B2A5-18405DF7E53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Billede 4" descr="Logo" title="Logo">
            <a:extLst>
              <a:ext uri="{FF2B5EF4-FFF2-40B4-BE49-F238E27FC236}">
                <a16:creationId xmlns:a16="http://schemas.microsoft.com/office/drawing/2014/main" id="{8372F3C7-E738-E3D8-96CB-48E46CAB8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1908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2A166-7035-49FE-A888-EFEB0B8914B1}"/>
              </a:ext>
            </a:extLst>
          </p:cNvPr>
          <p:cNvSpPr>
            <a:spLocks noGrp="1"/>
          </p:cNvSpPr>
          <p:nvPr>
            <p:ph type="title"/>
          </p:nvPr>
        </p:nvSpPr>
        <p:spPr>
          <a:xfrm>
            <a:off x="831850" y="1709738"/>
            <a:ext cx="10515600" cy="2852737"/>
          </a:xfrm>
        </p:spPr>
        <p:txBody>
          <a:bodyPr anchor="b"/>
          <a:lstStyle>
            <a:lvl1pPr>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3929574D-6010-4D3E-8149-9B1EB547C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5" name="Billede 4" descr="Logo" title="Logo">
            <a:extLst>
              <a:ext uri="{FF2B5EF4-FFF2-40B4-BE49-F238E27FC236}">
                <a16:creationId xmlns:a16="http://schemas.microsoft.com/office/drawing/2014/main" id="{4A726C10-5E3F-AEFA-3E5E-B424248318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59737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CD5B6-25BE-4FB7-9A8E-9DBDCF45CC9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5D1562-F0E9-4AE1-925C-CB57001B0CF6}"/>
              </a:ext>
            </a:extLst>
          </p:cNvPr>
          <p:cNvSpPr>
            <a:spLocks noGrp="1"/>
          </p:cNvSpPr>
          <p:nvPr>
            <p:ph sz="half" idx="1"/>
          </p:nvPr>
        </p:nvSpPr>
        <p:spPr>
          <a:xfrm>
            <a:off x="838200" y="1825625"/>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A1479DBF-9D14-4E1A-8557-5F01976491E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Logo" title="Logo">
            <a:extLst>
              <a:ext uri="{FF2B5EF4-FFF2-40B4-BE49-F238E27FC236}">
                <a16:creationId xmlns:a16="http://schemas.microsoft.com/office/drawing/2014/main" id="{63D0773B-B113-8FD4-A636-39CA0CF9D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388727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4644A-AB4A-4865-84AD-19D3ED56CFD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E1AB66C-540C-44DD-84D3-D7F4BA9E2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FF2241B-067D-4F5D-890E-C295E8FD888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7BC1FCC-C5A5-4FE1-BB18-2BAF8DF54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E77D68D-4363-456C-B34D-B58352F5FFA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descr="Logo" title="Logo">
            <a:extLst>
              <a:ext uri="{FF2B5EF4-FFF2-40B4-BE49-F238E27FC236}">
                <a16:creationId xmlns:a16="http://schemas.microsoft.com/office/drawing/2014/main" id="{CFA6F077-5F32-CCF3-A8B2-CE902B7FD3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56871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D3977-A89C-4566-AD7E-F6A3760AC3F7}"/>
              </a:ext>
            </a:extLst>
          </p:cNvPr>
          <p:cNvSpPr>
            <a:spLocks noGrp="1"/>
          </p:cNvSpPr>
          <p:nvPr>
            <p:ph type="title"/>
          </p:nvPr>
        </p:nvSpPr>
        <p:spPr/>
        <p:txBody>
          <a:bodyPr/>
          <a:lstStyle/>
          <a:p>
            <a:r>
              <a:rPr lang="da-DK"/>
              <a:t>Klik for at redigere titeltypografien i masteren</a:t>
            </a:r>
          </a:p>
        </p:txBody>
      </p:sp>
      <p:pic>
        <p:nvPicPr>
          <p:cNvPr id="4" name="Billede 3" descr="Logo" title="Logo">
            <a:extLst>
              <a:ext uri="{FF2B5EF4-FFF2-40B4-BE49-F238E27FC236}">
                <a16:creationId xmlns:a16="http://schemas.microsoft.com/office/drawing/2014/main" id="{45E11DBD-3590-21B7-3F54-0507979AF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95795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Billede 2" descr="Logo" title="Logo">
            <a:extLst>
              <a:ext uri="{FF2B5EF4-FFF2-40B4-BE49-F238E27FC236}">
                <a16:creationId xmlns:a16="http://schemas.microsoft.com/office/drawing/2014/main" id="{653AA079-ECE4-5253-6516-362C587EF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67983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FD16F-DA89-437C-8CEA-35D0CBC3452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9F4479F-EF3A-445B-B1E0-E2707D616C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2B0DD6E-EDDA-4F00-A15A-CEB3EDE08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6" name="Billede 5" descr="Logo" title="Logo">
            <a:extLst>
              <a:ext uri="{FF2B5EF4-FFF2-40B4-BE49-F238E27FC236}">
                <a16:creationId xmlns:a16="http://schemas.microsoft.com/office/drawing/2014/main" id="{333DBBE0-9D47-8FB4-1B7C-997659AE4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4218072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0C2A2-7B4B-423D-AD97-06F9EC2B478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AA09A0-F02B-4508-AF0A-C01FB97E9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D51558E-36D8-47CE-BD2C-867FB5D2D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6" name="Billede 5" descr="Logo" title="Logo">
            <a:extLst>
              <a:ext uri="{FF2B5EF4-FFF2-40B4-BE49-F238E27FC236}">
                <a16:creationId xmlns:a16="http://schemas.microsoft.com/office/drawing/2014/main" id="{95BD2BAA-B402-F583-0A99-FBA6012D2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181887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8C46D7F-5820-46FE-86C4-48BCF643F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EF3086C2-1272-4D77-872D-9D213FBB4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marR="0" lvl="0" indent="-342900" algn="l" defTabSz="914400" rtl="0" eaLnBrk="0" fontAlgn="base" latinLnBrk="0" hangingPunct="0">
              <a:lnSpc>
                <a:spcPts val="32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ea typeface="+mn-ea"/>
                <a:cs typeface="Calibri Light" panose="020F0302020204030204" pitchFamily="34" charset="0"/>
              </a:rPr>
              <a:t>Rediger typografien i masterens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Andet niveau</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Tredje niveau</a:t>
            </a:r>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Fjerde niveau</a:t>
            </a:r>
          </a:p>
          <a:p>
            <a:pPr marL="2057400" marR="0" lvl="4"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Femte niveau</a:t>
            </a:r>
          </a:p>
        </p:txBody>
      </p:sp>
      <p:sp>
        <p:nvSpPr>
          <p:cNvPr id="4" name="Pladsholder til dato 3">
            <a:extLst>
              <a:ext uri="{FF2B5EF4-FFF2-40B4-BE49-F238E27FC236}">
                <a16:creationId xmlns:a16="http://schemas.microsoft.com/office/drawing/2014/main" id="{48836CC9-CE22-4AFD-8D33-502B69B7EE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A5792-6226-426C-AF12-B9B13EB2D8D2}" type="datetimeFigureOut">
              <a:rPr lang="da-DK" smtClean="0"/>
              <a:t>31-03-2025</a:t>
            </a:fld>
            <a:endParaRPr lang="da-DK" dirty="0"/>
          </a:p>
        </p:txBody>
      </p:sp>
      <p:sp>
        <p:nvSpPr>
          <p:cNvPr id="5" name="Pladsholder til sidefod 4">
            <a:extLst>
              <a:ext uri="{FF2B5EF4-FFF2-40B4-BE49-F238E27FC236}">
                <a16:creationId xmlns:a16="http://schemas.microsoft.com/office/drawing/2014/main" id="{A1AC04FE-55C3-437D-8018-BF7A0A2CE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A56E43C-1100-43E7-AB99-799B14F78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DB7CE-FE09-4963-AAB5-AC33FC44A46C}" type="slidenum">
              <a:rPr lang="da-DK" smtClean="0"/>
              <a:t>‹nr.›</a:t>
            </a:fld>
            <a:endParaRPr lang="da-DK"/>
          </a:p>
        </p:txBody>
      </p:sp>
    </p:spTree>
    <p:extLst>
      <p:ext uri="{BB962C8B-B14F-4D97-AF65-F5344CB8AC3E}">
        <p14:creationId xmlns:p14="http://schemas.microsoft.com/office/powerpoint/2010/main" val="2659904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i master</a:t>
            </a:r>
          </a:p>
        </p:txBody>
      </p:sp>
      <p:sp>
        <p:nvSpPr>
          <p:cNvPr id="5"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5650715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xStyles>
    <p:titleStyle>
      <a:lvl1pPr algn="l" rtl="0" eaLnBrk="1" fontAlgn="base" hangingPunct="1">
        <a:lnSpc>
          <a:spcPts val="4800"/>
        </a:lnSpc>
        <a:spcBef>
          <a:spcPct val="0"/>
        </a:spcBef>
        <a:spcAft>
          <a:spcPct val="0"/>
        </a:spcAft>
        <a:defRPr sz="4400">
          <a:solidFill>
            <a:srgbClr val="080808"/>
          </a:solidFill>
          <a:latin typeface="Calibri Light" panose="020F0302020204030204" pitchFamily="34" charset="0"/>
          <a:ea typeface="+mj-ea"/>
          <a:cs typeface="Calibri Light" panose="020F0302020204030204" pitchFamily="34" charset="0"/>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p:titleStyle>
    <p:bodyStyle>
      <a:lvl1pPr marL="342900" indent="-342900" algn="l" rtl="0" eaLnBrk="1" fontAlgn="base" hangingPunct="1">
        <a:lnSpc>
          <a:spcPts val="3200"/>
        </a:lnSpc>
        <a:spcBef>
          <a:spcPct val="20000"/>
        </a:spcBef>
        <a:spcAft>
          <a:spcPct val="0"/>
        </a:spcAft>
        <a:buChar char="•"/>
        <a:defRPr sz="2800">
          <a:solidFill>
            <a:srgbClr val="080808"/>
          </a:solidFill>
          <a:latin typeface="Calibri Light" panose="020F0302020204030204" pitchFamily="34" charset="0"/>
          <a:ea typeface="+mn-ea"/>
          <a:cs typeface="Calibri Light" panose="020F0302020204030204" pitchFamily="34" charset="0"/>
        </a:defRPr>
      </a:lvl1pPr>
      <a:lvl2pPr marL="742950" indent="-28575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2pPr>
      <a:lvl3pPr marL="1143000" indent="-22860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3pPr>
      <a:lvl4pPr marL="1600200" indent="-22860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4pPr>
      <a:lvl5pPr marL="2057400" indent="-22860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5pPr>
      <a:lvl6pPr marL="2514600" indent="-228600" algn="l" rtl="0" eaLnBrk="1" fontAlgn="base" hangingPunct="1">
        <a:spcBef>
          <a:spcPct val="20000"/>
        </a:spcBef>
        <a:spcAft>
          <a:spcPct val="0"/>
        </a:spcAft>
        <a:buChar char="»"/>
        <a:defRPr sz="2800">
          <a:solidFill>
            <a:schemeClr val="tx1"/>
          </a:solidFill>
          <a:latin typeface="+mn-lt"/>
          <a:cs typeface="+mn-cs"/>
        </a:defRPr>
      </a:lvl6pPr>
      <a:lvl7pPr marL="2971800" indent="-228600" algn="l" rtl="0" eaLnBrk="1" fontAlgn="base" hangingPunct="1">
        <a:spcBef>
          <a:spcPct val="20000"/>
        </a:spcBef>
        <a:spcAft>
          <a:spcPct val="0"/>
        </a:spcAft>
        <a:buChar char="»"/>
        <a:defRPr sz="2800">
          <a:solidFill>
            <a:schemeClr val="tx1"/>
          </a:solidFill>
          <a:latin typeface="+mn-lt"/>
          <a:cs typeface="+mn-cs"/>
        </a:defRPr>
      </a:lvl7pPr>
      <a:lvl8pPr marL="3429000" indent="-228600" algn="l" rtl="0" eaLnBrk="1" fontAlgn="base" hangingPunct="1">
        <a:spcBef>
          <a:spcPct val="20000"/>
        </a:spcBef>
        <a:spcAft>
          <a:spcPct val="0"/>
        </a:spcAft>
        <a:buChar char="»"/>
        <a:defRPr sz="2800">
          <a:solidFill>
            <a:schemeClr val="tx1"/>
          </a:solidFill>
          <a:latin typeface="+mn-lt"/>
          <a:cs typeface="+mn-cs"/>
        </a:defRPr>
      </a:lvl8pPr>
      <a:lvl9pPr marL="3886200" indent="-228600" algn="l" rtl="0" eaLnBrk="1" fontAlgn="base" hangingPunct="1">
        <a:spcBef>
          <a:spcPct val="20000"/>
        </a:spcBef>
        <a:spcAft>
          <a:spcPct val="0"/>
        </a:spcAft>
        <a:buChar char="»"/>
        <a:defRPr sz="2800">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4.png"/><Relationship Id="rId21" Type="http://schemas.openxmlformats.org/officeDocument/2006/relationships/image" Target="../media/image31.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image" Target="../media/image16.png"/><Relationship Id="rId15" Type="http://schemas.openxmlformats.org/officeDocument/2006/relationships/image" Target="../media/image7.png"/><Relationship Id="rId23" Type="http://schemas.openxmlformats.org/officeDocument/2006/relationships/image" Target="../media/image33.svg"/><Relationship Id="rId28" Type="http://schemas.openxmlformats.org/officeDocument/2006/relationships/image" Target="../media/image38.png"/><Relationship Id="rId10" Type="http://schemas.openxmlformats.org/officeDocument/2006/relationships/image" Target="../media/image21.svg"/><Relationship Id="rId19" Type="http://schemas.openxmlformats.org/officeDocument/2006/relationships/image" Target="../media/image29.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2.png"/><Relationship Id="rId27"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123B0EB-90EF-BF32-11E5-118C8818DA3F}"/>
              </a:ext>
            </a:extLst>
          </p:cNvPr>
          <p:cNvSpPr>
            <a:spLocks noGrp="1"/>
          </p:cNvSpPr>
          <p:nvPr>
            <p:ph idx="1"/>
          </p:nvPr>
        </p:nvSpPr>
        <p:spPr>
          <a:xfrm>
            <a:off x="0" y="4509543"/>
            <a:ext cx="12177134" cy="1512168"/>
          </a:xfrm>
          <a:solidFill>
            <a:srgbClr val="070B0D"/>
          </a:solidFill>
        </p:spPr>
        <p:txBody>
          <a:bodyPr>
            <a:normAutofit/>
          </a:bodyPr>
          <a:lstStyle/>
          <a:p>
            <a:pPr marL="0" indent="0">
              <a:lnSpc>
                <a:spcPct val="115000"/>
              </a:lnSpc>
              <a:buNone/>
              <a:tabLst>
                <a:tab pos="457200" algn="l"/>
              </a:tabLst>
            </a:pPr>
            <a:endParaRPr lang="da-DK" sz="2400" dirty="0">
              <a:ea typeface="Calibri" panose="020F0502020204030204" pitchFamily="34" charset="0"/>
              <a:cs typeface="Times New Roman" panose="02020603050405020304" pitchFamily="18" charset="0"/>
            </a:endParaRPr>
          </a:p>
        </p:txBody>
      </p:sp>
      <p:cxnSp>
        <p:nvCxnSpPr>
          <p:cNvPr id="5" name="Lige forbindelse 4">
            <a:extLst>
              <a:ext uri="{FF2B5EF4-FFF2-40B4-BE49-F238E27FC236}">
                <a16:creationId xmlns:a16="http://schemas.microsoft.com/office/drawing/2014/main" id="{C5C81BFA-E7FB-40EC-A70B-1C663B020F0E}"/>
              </a:ext>
            </a:extLst>
          </p:cNvPr>
          <p:cNvCxnSpPr>
            <a:cxnSpLocks/>
          </p:cNvCxnSpPr>
          <p:nvPr/>
        </p:nvCxnSpPr>
        <p:spPr>
          <a:xfrm>
            <a:off x="8112224" y="4622891"/>
            <a:ext cx="0" cy="1224136"/>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itel 3">
            <a:extLst>
              <a:ext uri="{FF2B5EF4-FFF2-40B4-BE49-F238E27FC236}">
                <a16:creationId xmlns:a16="http://schemas.microsoft.com/office/drawing/2014/main" id="{19D9FAB5-7585-A54A-F714-B8319EF3F4A9}"/>
              </a:ext>
            </a:extLst>
          </p:cNvPr>
          <p:cNvSpPr txBox="1">
            <a:spLocks/>
          </p:cNvSpPr>
          <p:nvPr/>
        </p:nvSpPr>
        <p:spPr>
          <a:xfrm>
            <a:off x="309344" y="4684227"/>
            <a:ext cx="7620640" cy="1162800"/>
          </a:xfrm>
          <a:prstGeom prst="rect">
            <a:avLst/>
          </a:prstGeom>
        </p:spPr>
        <p:txBody>
          <a:bodyPr vert="horz" lIns="91440" tIns="45720" rIns="91440" bIns="45720" rtlCol="0" anchor="ctr">
            <a:noAutofit/>
          </a:bodyPr>
          <a:lstStyle>
            <a:lvl1pPr algn="l" rtl="0" eaLnBrk="1" fontAlgn="base" hangingPunct="1">
              <a:lnSpc>
                <a:spcPts val="4800"/>
              </a:lnSpc>
              <a:spcBef>
                <a:spcPct val="0"/>
              </a:spcBef>
              <a:spcAft>
                <a:spcPct val="0"/>
              </a:spcAft>
              <a:defRPr sz="4400">
                <a:solidFill>
                  <a:srgbClr val="080808"/>
                </a:solidFill>
                <a:latin typeface="Calibri Light" panose="020F0302020204030204" pitchFamily="34" charset="0"/>
                <a:ea typeface="+mj-ea"/>
                <a:cs typeface="Calibri Light" panose="020F0302020204030204" pitchFamily="34" charset="0"/>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pPr marL="0" marR="0" lvl="0" indent="0" algn="l" defTabSz="914400" rtl="0" eaLnBrk="1" fontAlgn="base" latinLnBrk="0" hangingPunct="1">
              <a:lnSpc>
                <a:spcPts val="4800"/>
              </a:lnSpc>
              <a:spcBef>
                <a:spcPct val="0"/>
              </a:spcBef>
              <a:spcAft>
                <a:spcPct val="0"/>
              </a:spcAft>
              <a:buClrTx/>
              <a:buSzTx/>
              <a:buFontTx/>
              <a:buNone/>
              <a:tabLst/>
              <a:defRPr/>
            </a:pPr>
            <a:r>
              <a:rPr kumimoji="0" lang="da-DK" sz="3200" b="0" i="0" u="none" strike="noStrike" kern="0" cap="none" spc="0" normalizeH="0" baseline="0" noProof="0" dirty="0">
                <a:ln>
                  <a:noFill/>
                </a:ln>
                <a:solidFill>
                  <a:srgbClr val="FFFFFF"/>
                </a:solidFill>
                <a:effectLst/>
                <a:uLnTx/>
                <a:uFillTx/>
                <a:latin typeface="Calibri Light" panose="020F0302020204030204" pitchFamily="34" charset="0"/>
                <a:ea typeface="+mj-ea"/>
                <a:cs typeface="Calibri Light" panose="020F0302020204030204" pitchFamily="34" charset="0"/>
              </a:rPr>
              <a:t>Fælles Fagligt Ståsted </a:t>
            </a:r>
          </a:p>
        </p:txBody>
      </p:sp>
    </p:spTree>
    <p:extLst>
      <p:ext uri="{BB962C8B-B14F-4D97-AF65-F5344CB8AC3E}">
        <p14:creationId xmlns:p14="http://schemas.microsoft.com/office/powerpoint/2010/main" val="277719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DD505E3-891B-6F65-7FD6-0C6DFFCE3AC9}"/>
              </a:ext>
            </a:extLst>
          </p:cNvPr>
          <p:cNvPicPr>
            <a:picLocks noChangeAspect="1"/>
          </p:cNvPicPr>
          <p:nvPr/>
        </p:nvPicPr>
        <p:blipFill>
          <a:blip r:embed="rId3"/>
          <a:stretch>
            <a:fillRect/>
          </a:stretch>
        </p:blipFill>
        <p:spPr>
          <a:xfrm>
            <a:off x="7032105" y="599615"/>
            <a:ext cx="4608512" cy="5821708"/>
          </a:xfrm>
          <a:prstGeom prst="rect">
            <a:avLst/>
          </a:prstGeom>
        </p:spPr>
      </p:pic>
      <p:sp>
        <p:nvSpPr>
          <p:cNvPr id="2" name="Titel 1">
            <a:extLst>
              <a:ext uri="{FF2B5EF4-FFF2-40B4-BE49-F238E27FC236}">
                <a16:creationId xmlns:a16="http://schemas.microsoft.com/office/drawing/2014/main" id="{B37AC971-DCE7-0AEA-B1AC-8FBCB7A1FF41}"/>
              </a:ext>
            </a:extLst>
          </p:cNvPr>
          <p:cNvSpPr>
            <a:spLocks noGrp="1"/>
          </p:cNvSpPr>
          <p:nvPr>
            <p:ph type="title"/>
          </p:nvPr>
        </p:nvSpPr>
        <p:spPr>
          <a:xfrm>
            <a:off x="2783632" y="210834"/>
            <a:ext cx="6408712" cy="841902"/>
          </a:xfrm>
        </p:spPr>
        <p:txBody>
          <a:bodyPr>
            <a:normAutofit/>
          </a:bodyPr>
          <a:lstStyle/>
          <a:p>
            <a:pPr algn="ctr"/>
            <a:r>
              <a:rPr lang="da-DK" sz="3200" b="1" dirty="0"/>
              <a:t>Hvorfor et fælles fagligt ståsted?</a:t>
            </a:r>
          </a:p>
        </p:txBody>
      </p:sp>
      <p:pic>
        <p:nvPicPr>
          <p:cNvPr id="5" name="Billede 4">
            <a:extLst>
              <a:ext uri="{FF2B5EF4-FFF2-40B4-BE49-F238E27FC236}">
                <a16:creationId xmlns:a16="http://schemas.microsoft.com/office/drawing/2014/main" id="{65717317-322D-5C49-5E97-F7DC21C238CB}"/>
              </a:ext>
            </a:extLst>
          </p:cNvPr>
          <p:cNvPicPr>
            <a:picLocks noChangeAspect="1"/>
          </p:cNvPicPr>
          <p:nvPr/>
        </p:nvPicPr>
        <p:blipFill>
          <a:blip r:embed="rId4"/>
          <a:stretch>
            <a:fillRect/>
          </a:stretch>
        </p:blipFill>
        <p:spPr>
          <a:xfrm>
            <a:off x="10562871" y="36983"/>
            <a:ext cx="1383779" cy="1015753"/>
          </a:xfrm>
          <a:prstGeom prst="rect">
            <a:avLst/>
          </a:prstGeom>
        </p:spPr>
      </p:pic>
      <p:pic>
        <p:nvPicPr>
          <p:cNvPr id="8" name="Pladsholder til indhold 4">
            <a:extLst>
              <a:ext uri="{FF2B5EF4-FFF2-40B4-BE49-F238E27FC236}">
                <a16:creationId xmlns:a16="http://schemas.microsoft.com/office/drawing/2014/main" id="{19C636DF-CABA-B3B7-4B56-C54E032B2275}"/>
              </a:ext>
            </a:extLst>
          </p:cNvPr>
          <p:cNvPicPr>
            <a:picLocks noGrp="1" noChangeAspect="1"/>
          </p:cNvPicPr>
          <p:nvPr>
            <p:ph idx="1"/>
          </p:nvPr>
        </p:nvPicPr>
        <p:blipFill>
          <a:blip r:embed="rId5"/>
          <a:stretch>
            <a:fillRect/>
          </a:stretch>
        </p:blipFill>
        <p:spPr>
          <a:xfrm>
            <a:off x="551384" y="1052736"/>
            <a:ext cx="3879621" cy="5433063"/>
          </a:xfrm>
        </p:spPr>
      </p:pic>
      <p:sp>
        <p:nvSpPr>
          <p:cNvPr id="13" name="Ellipse 12">
            <a:extLst>
              <a:ext uri="{FF2B5EF4-FFF2-40B4-BE49-F238E27FC236}">
                <a16:creationId xmlns:a16="http://schemas.microsoft.com/office/drawing/2014/main" id="{9D6E5E37-5D6B-671C-E314-68778C675E33}"/>
              </a:ext>
            </a:extLst>
          </p:cNvPr>
          <p:cNvSpPr/>
          <p:nvPr/>
        </p:nvSpPr>
        <p:spPr>
          <a:xfrm>
            <a:off x="690994" y="5589240"/>
            <a:ext cx="3600400" cy="432048"/>
          </a:xfrm>
          <a:prstGeom prst="ellipse">
            <a:avLst/>
          </a:prstGeom>
          <a:noFill/>
          <a:ln w="285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il: højre 13">
            <a:extLst>
              <a:ext uri="{FF2B5EF4-FFF2-40B4-BE49-F238E27FC236}">
                <a16:creationId xmlns:a16="http://schemas.microsoft.com/office/drawing/2014/main" id="{F66AA654-DD24-85B5-00D5-8B6509738712}"/>
              </a:ext>
            </a:extLst>
          </p:cNvPr>
          <p:cNvSpPr/>
          <p:nvPr/>
        </p:nvSpPr>
        <p:spPr>
          <a:xfrm>
            <a:off x="4656947" y="3212975"/>
            <a:ext cx="2592288" cy="936104"/>
          </a:xfrm>
          <a:prstGeom prst="rightArrow">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7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78AD-5B39-898D-F2E0-4352932F4AAA}"/>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4C9F8B18-29F8-4F60-7E45-F83F38A74F59}"/>
              </a:ext>
            </a:extLst>
          </p:cNvPr>
          <p:cNvPicPr>
            <a:picLocks noChangeAspect="1"/>
          </p:cNvPicPr>
          <p:nvPr/>
        </p:nvPicPr>
        <p:blipFill>
          <a:blip r:embed="rId3"/>
          <a:stretch>
            <a:fillRect/>
          </a:stretch>
        </p:blipFill>
        <p:spPr>
          <a:xfrm>
            <a:off x="3804837" y="820123"/>
            <a:ext cx="4560114" cy="5760569"/>
          </a:xfrm>
          <a:prstGeom prst="rect">
            <a:avLst/>
          </a:prstGeom>
        </p:spPr>
      </p:pic>
      <p:pic>
        <p:nvPicPr>
          <p:cNvPr id="5" name="Billede 4">
            <a:extLst>
              <a:ext uri="{FF2B5EF4-FFF2-40B4-BE49-F238E27FC236}">
                <a16:creationId xmlns:a16="http://schemas.microsoft.com/office/drawing/2014/main" id="{19073B84-B6EB-A193-2A24-848EC7F8CC40}"/>
              </a:ext>
            </a:extLst>
          </p:cNvPr>
          <p:cNvPicPr>
            <a:picLocks noChangeAspect="1"/>
          </p:cNvPicPr>
          <p:nvPr/>
        </p:nvPicPr>
        <p:blipFill>
          <a:blip r:embed="rId4"/>
          <a:stretch>
            <a:fillRect/>
          </a:stretch>
        </p:blipFill>
        <p:spPr>
          <a:xfrm>
            <a:off x="10562871" y="36983"/>
            <a:ext cx="1383779" cy="1015753"/>
          </a:xfrm>
          <a:prstGeom prst="rect">
            <a:avLst/>
          </a:prstGeom>
        </p:spPr>
      </p:pic>
      <p:sp>
        <p:nvSpPr>
          <p:cNvPr id="14" name="Tekstfelt 13">
            <a:extLst>
              <a:ext uri="{FF2B5EF4-FFF2-40B4-BE49-F238E27FC236}">
                <a16:creationId xmlns:a16="http://schemas.microsoft.com/office/drawing/2014/main" id="{F98F322E-8E1E-8B5D-9102-7A0FFB404F27}"/>
              </a:ext>
            </a:extLst>
          </p:cNvPr>
          <p:cNvSpPr txBox="1"/>
          <p:nvPr/>
        </p:nvSpPr>
        <p:spPr>
          <a:xfrm>
            <a:off x="8364951" y="1412442"/>
            <a:ext cx="3456384" cy="4575929"/>
          </a:xfrm>
          <a:prstGeom prst="roundRect">
            <a:avLst/>
          </a:prstGeom>
          <a:solidFill>
            <a:schemeClr val="tx2">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charset="0"/>
                <a:ea typeface="+mn-ea"/>
                <a:cs typeface="Arial" charset="0"/>
              </a:rPr>
              <a:t>Det fælles faglige ståsted skal bidrage til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at udvikle fælles faglige normer og værdier i det tværgående samarbejde. De skal ikke opløse monofaglighederne, men binde dem sammen på en måde, hvor vi i fællesskab arbejder for, at flere børn og unge kan gå i dagtilbud og skole i deres lokalområde.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7" name="Tekstfelt 16">
            <a:extLst>
              <a:ext uri="{FF2B5EF4-FFF2-40B4-BE49-F238E27FC236}">
                <a16:creationId xmlns:a16="http://schemas.microsoft.com/office/drawing/2014/main" id="{30B54704-8B57-172A-E5F9-CD3DEF33A5AF}"/>
              </a:ext>
            </a:extLst>
          </p:cNvPr>
          <p:cNvSpPr txBox="1"/>
          <p:nvPr/>
        </p:nvSpPr>
        <p:spPr>
          <a:xfrm>
            <a:off x="316601" y="1421606"/>
            <a:ext cx="3456384" cy="4575929"/>
          </a:xfrm>
          <a:prstGeom prst="roundRect">
            <a:avLst/>
          </a:prstGeom>
          <a:solidFill>
            <a:schemeClr val="tx2">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charset="0"/>
                <a:ea typeface="+mn-ea"/>
                <a:cs typeface="Arial" charset="0"/>
              </a:rPr>
              <a:t>Formålet med det fælles faglige ståsted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Formålet med vores fælles faglige ståsted er derfor at skabe de bedste betingelser for at udvikle og styrke det gode, vi allerede gør i det tværgående samarbejde. Og blive endnu bedre.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8975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62904-ED1B-3F3E-2040-279EE6B20AFF}"/>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775D45EB-7728-29FC-3E66-442355CBC3D8}"/>
              </a:ext>
            </a:extLst>
          </p:cNvPr>
          <p:cNvPicPr>
            <a:picLocks noChangeAspect="1"/>
          </p:cNvPicPr>
          <p:nvPr/>
        </p:nvPicPr>
        <p:blipFill>
          <a:blip r:embed="rId3"/>
          <a:stretch>
            <a:fillRect/>
          </a:stretch>
        </p:blipFill>
        <p:spPr>
          <a:xfrm>
            <a:off x="7475577" y="837985"/>
            <a:ext cx="4581728" cy="5787873"/>
          </a:xfrm>
          <a:prstGeom prst="rect">
            <a:avLst/>
          </a:prstGeom>
        </p:spPr>
      </p:pic>
      <p:sp>
        <p:nvSpPr>
          <p:cNvPr id="2" name="Titel 1">
            <a:extLst>
              <a:ext uri="{FF2B5EF4-FFF2-40B4-BE49-F238E27FC236}">
                <a16:creationId xmlns:a16="http://schemas.microsoft.com/office/drawing/2014/main" id="{3842D7B3-6DCB-7B4E-B26C-690ABEE6FA46}"/>
              </a:ext>
            </a:extLst>
          </p:cNvPr>
          <p:cNvSpPr>
            <a:spLocks noGrp="1"/>
          </p:cNvSpPr>
          <p:nvPr>
            <p:ph type="title"/>
          </p:nvPr>
        </p:nvSpPr>
        <p:spPr>
          <a:xfrm>
            <a:off x="2783632" y="210834"/>
            <a:ext cx="6408712" cy="841902"/>
          </a:xfrm>
        </p:spPr>
        <p:txBody>
          <a:bodyPr>
            <a:normAutofit/>
          </a:bodyPr>
          <a:lstStyle/>
          <a:p>
            <a:pPr algn="ctr"/>
            <a:r>
              <a:rPr lang="da-DK" sz="3200" b="1" dirty="0"/>
              <a:t>Hvordan er det blevet til? </a:t>
            </a:r>
          </a:p>
        </p:txBody>
      </p:sp>
      <p:pic>
        <p:nvPicPr>
          <p:cNvPr id="8" name="Pladsholder til indhold 4">
            <a:extLst>
              <a:ext uri="{FF2B5EF4-FFF2-40B4-BE49-F238E27FC236}">
                <a16:creationId xmlns:a16="http://schemas.microsoft.com/office/drawing/2014/main" id="{D880AC13-7371-E3DA-F887-B5DC4AE772D0}"/>
              </a:ext>
            </a:extLst>
          </p:cNvPr>
          <p:cNvPicPr>
            <a:picLocks noGrp="1" noChangeAspect="1"/>
          </p:cNvPicPr>
          <p:nvPr>
            <p:ph idx="1"/>
          </p:nvPr>
        </p:nvPicPr>
        <p:blipFill>
          <a:blip r:embed="rId4"/>
          <a:stretch>
            <a:fillRect/>
          </a:stretch>
        </p:blipFill>
        <p:spPr>
          <a:xfrm>
            <a:off x="551384" y="1628800"/>
            <a:ext cx="1542576" cy="2160240"/>
          </a:xfrm>
        </p:spPr>
      </p:pic>
      <p:pic>
        <p:nvPicPr>
          <p:cNvPr id="9" name="Billede 8">
            <a:extLst>
              <a:ext uri="{FF2B5EF4-FFF2-40B4-BE49-F238E27FC236}">
                <a16:creationId xmlns:a16="http://schemas.microsoft.com/office/drawing/2014/main" id="{29B109A2-A51B-D176-3A75-D162CF5F8A88}"/>
              </a:ext>
            </a:extLst>
          </p:cNvPr>
          <p:cNvPicPr>
            <a:picLocks noChangeAspect="1"/>
          </p:cNvPicPr>
          <p:nvPr/>
        </p:nvPicPr>
        <p:blipFill>
          <a:blip r:embed="rId5"/>
          <a:stretch>
            <a:fillRect/>
          </a:stretch>
        </p:blipFill>
        <p:spPr>
          <a:xfrm>
            <a:off x="1709434" y="2708920"/>
            <a:ext cx="2103698" cy="1764804"/>
          </a:xfrm>
          <a:prstGeom prst="rect">
            <a:avLst/>
          </a:prstGeom>
        </p:spPr>
      </p:pic>
      <p:pic>
        <p:nvPicPr>
          <p:cNvPr id="11" name="Billede 10">
            <a:extLst>
              <a:ext uri="{FF2B5EF4-FFF2-40B4-BE49-F238E27FC236}">
                <a16:creationId xmlns:a16="http://schemas.microsoft.com/office/drawing/2014/main" id="{5AF6F2D5-35E8-5595-2D26-E977FFA98B36}"/>
              </a:ext>
            </a:extLst>
          </p:cNvPr>
          <p:cNvPicPr>
            <a:picLocks noChangeAspect="1"/>
          </p:cNvPicPr>
          <p:nvPr/>
        </p:nvPicPr>
        <p:blipFill>
          <a:blip r:embed="rId6"/>
          <a:stretch>
            <a:fillRect/>
          </a:stretch>
        </p:blipFill>
        <p:spPr>
          <a:xfrm>
            <a:off x="273583" y="4052773"/>
            <a:ext cx="2098178" cy="841902"/>
          </a:xfrm>
          <a:prstGeom prst="rect">
            <a:avLst/>
          </a:prstGeom>
        </p:spPr>
      </p:pic>
      <p:pic>
        <p:nvPicPr>
          <p:cNvPr id="15" name="Grafik 14" descr="Gruppe med massiv udfyldning">
            <a:extLst>
              <a:ext uri="{FF2B5EF4-FFF2-40B4-BE49-F238E27FC236}">
                <a16:creationId xmlns:a16="http://schemas.microsoft.com/office/drawing/2014/main" id="{7340EEB4-6955-06A9-E5DC-D7845CB3FA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6447" y="2552328"/>
            <a:ext cx="2473424" cy="2473424"/>
          </a:xfrm>
          <a:prstGeom prst="rect">
            <a:avLst/>
          </a:prstGeom>
        </p:spPr>
      </p:pic>
      <p:sp>
        <p:nvSpPr>
          <p:cNvPr id="17" name="Tekstfelt 16">
            <a:extLst>
              <a:ext uri="{FF2B5EF4-FFF2-40B4-BE49-F238E27FC236}">
                <a16:creationId xmlns:a16="http://schemas.microsoft.com/office/drawing/2014/main" id="{2600E39A-DF5E-67CA-51FE-5B1165B41D0D}"/>
              </a:ext>
            </a:extLst>
          </p:cNvPr>
          <p:cNvSpPr txBox="1"/>
          <p:nvPr/>
        </p:nvSpPr>
        <p:spPr>
          <a:xfrm>
            <a:off x="226867" y="5355912"/>
            <a:ext cx="3204837" cy="923330"/>
          </a:xfrm>
          <a:prstGeom prst="rect">
            <a:avLst/>
          </a:prstGeom>
          <a:solidFill>
            <a:schemeClr val="tx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charset="0"/>
                <a:ea typeface="+mn-ea"/>
                <a:cs typeface="Arial" charset="0"/>
              </a:rPr>
              <a:t>Eksisterende strategier og politikker og viden omkring inkluderende fællesskaber </a:t>
            </a:r>
          </a:p>
        </p:txBody>
      </p:sp>
      <p:sp>
        <p:nvSpPr>
          <p:cNvPr id="20" name="Tekstfelt 19">
            <a:extLst>
              <a:ext uri="{FF2B5EF4-FFF2-40B4-BE49-F238E27FC236}">
                <a16:creationId xmlns:a16="http://schemas.microsoft.com/office/drawing/2014/main" id="{0591E339-6A78-89AB-F995-A804E61965E3}"/>
              </a:ext>
            </a:extLst>
          </p:cNvPr>
          <p:cNvSpPr txBox="1"/>
          <p:nvPr/>
        </p:nvSpPr>
        <p:spPr>
          <a:xfrm>
            <a:off x="4270740" y="5348487"/>
            <a:ext cx="3204837" cy="923330"/>
          </a:xfrm>
          <a:prstGeom prst="rect">
            <a:avLst/>
          </a:prstGeom>
          <a:solidFill>
            <a:schemeClr val="tx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charset="0"/>
                <a:ea typeface="+mn-ea"/>
                <a:cs typeface="Arial" charset="0"/>
              </a:rPr>
              <a:t>Involvering af alle ledere og medarbejderrepræsentanter på 0-18 års området</a:t>
            </a:r>
          </a:p>
        </p:txBody>
      </p:sp>
    </p:spTree>
    <p:extLst>
      <p:ext uri="{BB962C8B-B14F-4D97-AF65-F5344CB8AC3E}">
        <p14:creationId xmlns:p14="http://schemas.microsoft.com/office/powerpoint/2010/main" val="207396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ACADF3C5-1073-5A2C-2742-BA3960B687B3}"/>
              </a:ext>
            </a:extLst>
          </p:cNvPr>
          <p:cNvSpPr/>
          <p:nvPr/>
        </p:nvSpPr>
        <p:spPr>
          <a:xfrm>
            <a:off x="6342077" y="3631342"/>
            <a:ext cx="5773726" cy="3082989"/>
          </a:xfrm>
          <a:prstGeom prst="rect">
            <a:avLst/>
          </a:prstGeom>
          <a:solidFill>
            <a:schemeClr val="bg1"/>
          </a:solidFill>
          <a:ln w="381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ktangel 16">
            <a:extLst>
              <a:ext uri="{FF2B5EF4-FFF2-40B4-BE49-F238E27FC236}">
                <a16:creationId xmlns:a16="http://schemas.microsoft.com/office/drawing/2014/main" id="{ACBF8103-EE04-BFB2-B815-F1791FB6AAD7}"/>
              </a:ext>
            </a:extLst>
          </p:cNvPr>
          <p:cNvSpPr/>
          <p:nvPr/>
        </p:nvSpPr>
        <p:spPr>
          <a:xfrm>
            <a:off x="6342076" y="78988"/>
            <a:ext cx="5765990" cy="3126692"/>
          </a:xfrm>
          <a:prstGeom prst="rect">
            <a:avLst/>
          </a:prstGeom>
          <a:solidFill>
            <a:schemeClr val="bg1"/>
          </a:solidFill>
          <a:ln w="381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ktangel 4">
            <a:extLst>
              <a:ext uri="{FF2B5EF4-FFF2-40B4-BE49-F238E27FC236}">
                <a16:creationId xmlns:a16="http://schemas.microsoft.com/office/drawing/2014/main" id="{C32931CD-AB4D-78F2-F910-FA154E161F38}"/>
              </a:ext>
            </a:extLst>
          </p:cNvPr>
          <p:cNvSpPr/>
          <p:nvPr/>
        </p:nvSpPr>
        <p:spPr>
          <a:xfrm>
            <a:off x="83933" y="78988"/>
            <a:ext cx="5528301" cy="3350012"/>
          </a:xfrm>
          <a:prstGeom prst="rect">
            <a:avLst/>
          </a:prstGeom>
          <a:solidFill>
            <a:schemeClr val="bg1"/>
          </a:solidFill>
          <a:ln w="381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990D8F2D-202B-8F57-D6B9-612F53698486}"/>
              </a:ext>
            </a:extLst>
          </p:cNvPr>
          <p:cNvSpPr txBox="1"/>
          <p:nvPr/>
        </p:nvSpPr>
        <p:spPr>
          <a:xfrm>
            <a:off x="2156046" y="143668"/>
            <a:ext cx="23374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BØRN OG UNGE</a:t>
            </a:r>
          </a:p>
        </p:txBody>
      </p:sp>
      <p:sp>
        <p:nvSpPr>
          <p:cNvPr id="7" name="Tekstfelt 6">
            <a:extLst>
              <a:ext uri="{FF2B5EF4-FFF2-40B4-BE49-F238E27FC236}">
                <a16:creationId xmlns:a16="http://schemas.microsoft.com/office/drawing/2014/main" id="{5D894ABB-F82F-2E15-CDE7-3499641ED63F}"/>
              </a:ext>
            </a:extLst>
          </p:cNvPr>
          <p:cNvSpPr txBox="1"/>
          <p:nvPr/>
        </p:nvSpPr>
        <p:spPr>
          <a:xfrm>
            <a:off x="678357" y="461345"/>
            <a:ext cx="4484725"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Vi arbejder for, at de privilegerede positioner går på tur, så alle børn og unge oplever at mestre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rPr>
              <a:t>Vi tager ansvar for, at alle børn og unge oplever sig kompetente, betydningsfulde og som en del af stærke børne- og ungefælleskaber </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Vi hjælper alle børn og unge med at navigere i livets op- og nedture  </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Vi møder alle børn og unge med tro på, at børn og unge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ikke er problemet, men gennem deres handlinger og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adfærd viser os problemet</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Grafik 7" descr="Skål med massiv udfyldning">
            <a:extLst>
              <a:ext uri="{FF2B5EF4-FFF2-40B4-BE49-F238E27FC236}">
                <a16:creationId xmlns:a16="http://schemas.microsoft.com/office/drawing/2014/main" id="{601FEA4B-7C1A-B755-7561-1F7D4D20E4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183" y="1250320"/>
            <a:ext cx="386559" cy="386559"/>
          </a:xfrm>
          <a:prstGeom prst="rect">
            <a:avLst/>
          </a:prstGeom>
        </p:spPr>
      </p:pic>
      <p:pic>
        <p:nvPicPr>
          <p:cNvPr id="9" name="Grafik 8" descr="Kort kompas med massiv udfyldning">
            <a:extLst>
              <a:ext uri="{FF2B5EF4-FFF2-40B4-BE49-F238E27FC236}">
                <a16:creationId xmlns:a16="http://schemas.microsoft.com/office/drawing/2014/main" id="{FC796EDC-286F-053F-2347-B9D3B0059E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7183" y="1970260"/>
            <a:ext cx="443706" cy="443706"/>
          </a:xfrm>
          <a:prstGeom prst="rect">
            <a:avLst/>
          </a:prstGeom>
        </p:spPr>
      </p:pic>
      <p:pic>
        <p:nvPicPr>
          <p:cNvPr id="11" name="Grafik 10" descr="Børn med massiv udfyldning">
            <a:extLst>
              <a:ext uri="{FF2B5EF4-FFF2-40B4-BE49-F238E27FC236}">
                <a16:creationId xmlns:a16="http://schemas.microsoft.com/office/drawing/2014/main" id="{A7D7069D-F7B3-8F69-E819-39896C39FC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0768" y="513000"/>
            <a:ext cx="443706" cy="443706"/>
          </a:xfrm>
          <a:prstGeom prst="rect">
            <a:avLst/>
          </a:prstGeom>
        </p:spPr>
      </p:pic>
      <p:sp>
        <p:nvSpPr>
          <p:cNvPr id="12" name="Rektangel 11">
            <a:extLst>
              <a:ext uri="{FF2B5EF4-FFF2-40B4-BE49-F238E27FC236}">
                <a16:creationId xmlns:a16="http://schemas.microsoft.com/office/drawing/2014/main" id="{FF0EDFB9-B53B-076C-C563-7DB6F9D35B83}"/>
              </a:ext>
            </a:extLst>
          </p:cNvPr>
          <p:cNvSpPr/>
          <p:nvPr/>
        </p:nvSpPr>
        <p:spPr>
          <a:xfrm>
            <a:off x="76201" y="3652320"/>
            <a:ext cx="5198324" cy="3062011"/>
          </a:xfrm>
          <a:prstGeom prst="rect">
            <a:avLst/>
          </a:prstGeom>
          <a:solidFill>
            <a:schemeClr val="bg1"/>
          </a:solidFill>
          <a:ln w="381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kstfelt 12">
            <a:extLst>
              <a:ext uri="{FF2B5EF4-FFF2-40B4-BE49-F238E27FC236}">
                <a16:creationId xmlns:a16="http://schemas.microsoft.com/office/drawing/2014/main" id="{A2DA46C5-7F77-1B5C-4ED5-2DE0C584412F}"/>
              </a:ext>
            </a:extLst>
          </p:cNvPr>
          <p:cNvSpPr txBox="1"/>
          <p:nvPr/>
        </p:nvSpPr>
        <p:spPr>
          <a:xfrm>
            <a:off x="1700926" y="3781182"/>
            <a:ext cx="2597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FORÆLDRE OG FAMILIE </a:t>
            </a:r>
          </a:p>
        </p:txBody>
      </p:sp>
      <p:pic>
        <p:nvPicPr>
          <p:cNvPr id="15" name="Grafik 14" descr="Familie med to børn med massiv udfyldning">
            <a:extLst>
              <a:ext uri="{FF2B5EF4-FFF2-40B4-BE49-F238E27FC236}">
                <a16:creationId xmlns:a16="http://schemas.microsoft.com/office/drawing/2014/main" id="{1C1FE57D-99C0-5F9B-99F3-82C77A1064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1530" y="4375865"/>
            <a:ext cx="517872" cy="517872"/>
          </a:xfrm>
          <a:prstGeom prst="rect">
            <a:avLst/>
          </a:prstGeom>
        </p:spPr>
      </p:pic>
      <p:pic>
        <p:nvPicPr>
          <p:cNvPr id="16" name="Grafik 15" descr="Venn-diagram med massiv udfyldning">
            <a:extLst>
              <a:ext uri="{FF2B5EF4-FFF2-40B4-BE49-F238E27FC236}">
                <a16:creationId xmlns:a16="http://schemas.microsoft.com/office/drawing/2014/main" id="{1A4712D2-92A9-7BD0-A68D-3AF58BEA95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1530" y="5093494"/>
            <a:ext cx="514186" cy="514186"/>
          </a:xfrm>
          <a:prstGeom prst="rect">
            <a:avLst/>
          </a:prstGeom>
        </p:spPr>
      </p:pic>
      <p:sp>
        <p:nvSpPr>
          <p:cNvPr id="18" name="Tekstfelt 17">
            <a:extLst>
              <a:ext uri="{FF2B5EF4-FFF2-40B4-BE49-F238E27FC236}">
                <a16:creationId xmlns:a16="http://schemas.microsoft.com/office/drawing/2014/main" id="{CD7020C7-1E7E-23D1-67D5-A5D3D8F2515D}"/>
              </a:ext>
            </a:extLst>
          </p:cNvPr>
          <p:cNvSpPr txBox="1"/>
          <p:nvPr/>
        </p:nvSpPr>
        <p:spPr>
          <a:xfrm>
            <a:off x="7350599" y="134934"/>
            <a:ext cx="35380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SAMARBEJDE OG TVÆRFAGLIGHED</a:t>
            </a:r>
          </a:p>
        </p:txBody>
      </p:sp>
      <p:sp>
        <p:nvSpPr>
          <p:cNvPr id="19" name="Tekstfelt 18">
            <a:extLst>
              <a:ext uri="{FF2B5EF4-FFF2-40B4-BE49-F238E27FC236}">
                <a16:creationId xmlns:a16="http://schemas.microsoft.com/office/drawing/2014/main" id="{0AE78875-DAC5-4AF4-4A5D-13945C43C495}"/>
              </a:ext>
            </a:extLst>
          </p:cNvPr>
          <p:cNvSpPr txBox="1"/>
          <p:nvPr/>
        </p:nvSpPr>
        <p:spPr>
          <a:xfrm>
            <a:off x="6954121" y="486663"/>
            <a:ext cx="5049097"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Vi handler rettidigt på baggrund af vores professionelle dømmekraft, fælles analyse og refleksion, så vi hverken handler for tidligt eller for sent.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Vi har respekt for – og udfordrer – hinandens faglige bidrag og </a:t>
            </a:r>
            <a:r>
              <a:rPr kumimoji="0" lang="da-DK" sz="1400" b="0" i="0" u="none" strike="noStrike" kern="1200" cap="none" spc="0" normalizeH="0" baseline="0" noProof="0" dirty="0" err="1">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forforståelser</a:t>
            </a:r>
            <a:r>
              <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Vi inddrager altid børn og unge i vores analyser og handlinger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Vi forpligter hinanden på at skabe læringsmiljøer, hvor børn og unge møder trygge relationer til de voksne og stærke børne- og ungefællesskaber med hinanden </a:t>
            </a:r>
            <a:endParaRPr kumimoji="0" lang="da-DK" sz="1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pic>
        <p:nvPicPr>
          <p:cNvPr id="21" name="Grafik 20" descr="Puslespilsbrikker med massiv udfyldning">
            <a:extLst>
              <a:ext uri="{FF2B5EF4-FFF2-40B4-BE49-F238E27FC236}">
                <a16:creationId xmlns:a16="http://schemas.microsoft.com/office/drawing/2014/main" id="{BBDCDDB0-079E-D0E7-43DA-B6E2B62FAF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33142" y="1330931"/>
            <a:ext cx="453296" cy="453296"/>
          </a:xfrm>
          <a:prstGeom prst="rect">
            <a:avLst/>
          </a:prstGeom>
        </p:spPr>
      </p:pic>
      <p:pic>
        <p:nvPicPr>
          <p:cNvPr id="3" name="Billede 2">
            <a:extLst>
              <a:ext uri="{FF2B5EF4-FFF2-40B4-BE49-F238E27FC236}">
                <a16:creationId xmlns:a16="http://schemas.microsoft.com/office/drawing/2014/main" id="{D8EA7E02-A4AD-D5D8-9474-ADB44FE0292B}"/>
              </a:ext>
            </a:extLst>
          </p:cNvPr>
          <p:cNvPicPr>
            <a:picLocks noChangeAspect="1"/>
          </p:cNvPicPr>
          <p:nvPr/>
        </p:nvPicPr>
        <p:blipFill>
          <a:blip r:embed="rId15"/>
          <a:stretch>
            <a:fillRect/>
          </a:stretch>
        </p:blipFill>
        <p:spPr>
          <a:xfrm>
            <a:off x="4867451" y="2594658"/>
            <a:ext cx="1903344" cy="2404401"/>
          </a:xfrm>
          <a:prstGeom prst="rect">
            <a:avLst/>
          </a:prstGeom>
        </p:spPr>
      </p:pic>
      <p:pic>
        <p:nvPicPr>
          <p:cNvPr id="23" name="Grafik 22" descr="Forbindelser med massiv udfyldning">
            <a:extLst>
              <a:ext uri="{FF2B5EF4-FFF2-40B4-BE49-F238E27FC236}">
                <a16:creationId xmlns:a16="http://schemas.microsoft.com/office/drawing/2014/main" id="{096473F9-FFB8-313C-C31A-D9061E5D91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20927" y="2536619"/>
            <a:ext cx="441828" cy="441828"/>
          </a:xfrm>
          <a:prstGeom prst="rect">
            <a:avLst/>
          </a:prstGeom>
        </p:spPr>
      </p:pic>
      <p:sp>
        <p:nvSpPr>
          <p:cNvPr id="26" name="Tekstfelt 25">
            <a:extLst>
              <a:ext uri="{FF2B5EF4-FFF2-40B4-BE49-F238E27FC236}">
                <a16:creationId xmlns:a16="http://schemas.microsoft.com/office/drawing/2014/main" id="{0A6A7ECC-7CF6-1F16-23F6-6B1A19986646}"/>
              </a:ext>
            </a:extLst>
          </p:cNvPr>
          <p:cNvSpPr txBox="1"/>
          <p:nvPr/>
        </p:nvSpPr>
        <p:spPr>
          <a:xfrm>
            <a:off x="7826688" y="3722274"/>
            <a:ext cx="30619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LÆRING OG UDVIKLING</a:t>
            </a:r>
          </a:p>
        </p:txBody>
      </p:sp>
      <p:sp>
        <p:nvSpPr>
          <p:cNvPr id="27" name="Tekstfelt 26">
            <a:extLst>
              <a:ext uri="{FF2B5EF4-FFF2-40B4-BE49-F238E27FC236}">
                <a16:creationId xmlns:a16="http://schemas.microsoft.com/office/drawing/2014/main" id="{42119B34-ED37-EDA2-4A36-AFA18432D556}"/>
              </a:ext>
            </a:extLst>
          </p:cNvPr>
          <p:cNvSpPr txBox="1"/>
          <p:nvPr/>
        </p:nvSpPr>
        <p:spPr>
          <a:xfrm>
            <a:off x="6899250" y="4038937"/>
            <a:ext cx="5144570"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Vi forstår læring som et bredt begreb, som handler om faglig læring, socialisering og dét at blive menneske. Børn og unge skal blive til både noget og nogen.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Vi forstår læring, som en aktiv og dynamisk proces, hvor børn, unge og voksne lærer ved at gøre og reflektere over egne erfaringer.</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endParaRPr kumimoji="0" lang="da-DK" sz="14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Vi forstår udvikling, som en dynamisk proces, som børn og unge gennemgår i forskelligt tempo og på forskellige måder – i samspil med os, deres forældre, hinanden og omverdenen. Derfor har vi fokus på, hvad barnet og den unge kan frem for, hvad de burde kunne</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8" name="Grafik 27" descr="Brugernetværk med massiv udfyldning">
            <a:extLst>
              <a:ext uri="{FF2B5EF4-FFF2-40B4-BE49-F238E27FC236}">
                <a16:creationId xmlns:a16="http://schemas.microsoft.com/office/drawing/2014/main" id="{D8D93F4F-07E9-77CC-002D-F9A7DE3DC7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14587" y="5607680"/>
            <a:ext cx="539534" cy="539534"/>
          </a:xfrm>
          <a:prstGeom prst="rect">
            <a:avLst/>
          </a:prstGeom>
        </p:spPr>
      </p:pic>
      <p:pic>
        <p:nvPicPr>
          <p:cNvPr id="29" name="Grafik 28" descr="Polaroid-billeder med massiv udfyldning">
            <a:extLst>
              <a:ext uri="{FF2B5EF4-FFF2-40B4-BE49-F238E27FC236}">
                <a16:creationId xmlns:a16="http://schemas.microsoft.com/office/drawing/2014/main" id="{1EE9F570-D7F4-2F1C-6FBF-5492FA17BAA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467950" y="4178611"/>
            <a:ext cx="394508" cy="394508"/>
          </a:xfrm>
          <a:prstGeom prst="rect">
            <a:avLst/>
          </a:prstGeom>
        </p:spPr>
      </p:pic>
      <p:sp>
        <p:nvSpPr>
          <p:cNvPr id="14" name="Tekstfelt 13">
            <a:extLst>
              <a:ext uri="{FF2B5EF4-FFF2-40B4-BE49-F238E27FC236}">
                <a16:creationId xmlns:a16="http://schemas.microsoft.com/office/drawing/2014/main" id="{4E842FB6-C66A-2515-E810-32BBEAA95225}"/>
              </a:ext>
            </a:extLst>
          </p:cNvPr>
          <p:cNvSpPr txBox="1"/>
          <p:nvPr/>
        </p:nvSpPr>
        <p:spPr>
          <a:xfrm>
            <a:off x="745717" y="4383643"/>
            <a:ext cx="434613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Vi møder forældre med tillid og respekt i et ligeværdigt samarbejde  </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rgbClr val="F39453"/>
              </a:buClr>
              <a:buSzPts val="1100"/>
              <a:buFontTx/>
              <a:buNone/>
              <a:tabLst/>
              <a:defRPr/>
            </a:pPr>
            <a:r>
              <a:rPr kumimoji="0" lang="da-DK" sz="1400" b="0"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Vi arbejder for, at alle forældre oplever sig set, anerkendt og forstået – og har reelle deltagelsesmuligheder i vores samarbejde</a:t>
            </a:r>
            <a:endPar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0" name="Grafik 29" descr="Forskning med massiv udfyldning">
            <a:extLst>
              <a:ext uri="{FF2B5EF4-FFF2-40B4-BE49-F238E27FC236}">
                <a16:creationId xmlns:a16="http://schemas.microsoft.com/office/drawing/2014/main" id="{208A4274-AE31-AAC8-D833-A25F2D3B020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502849" y="640296"/>
            <a:ext cx="425659" cy="425659"/>
          </a:xfrm>
          <a:prstGeom prst="rect">
            <a:avLst/>
          </a:prstGeom>
        </p:spPr>
      </p:pic>
      <p:pic>
        <p:nvPicPr>
          <p:cNvPr id="31" name="Grafik 30" descr="Firkløver med massiv udfyldning">
            <a:extLst>
              <a:ext uri="{FF2B5EF4-FFF2-40B4-BE49-F238E27FC236}">
                <a16:creationId xmlns:a16="http://schemas.microsoft.com/office/drawing/2014/main" id="{FC0F58B9-2FA6-504A-705C-D950995EF2C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533142" y="1942558"/>
            <a:ext cx="453296" cy="453296"/>
          </a:xfrm>
          <a:prstGeom prst="rect">
            <a:avLst/>
          </a:prstGeom>
        </p:spPr>
      </p:pic>
      <p:sp>
        <p:nvSpPr>
          <p:cNvPr id="2" name="Titel 1">
            <a:extLst>
              <a:ext uri="{FF2B5EF4-FFF2-40B4-BE49-F238E27FC236}">
                <a16:creationId xmlns:a16="http://schemas.microsoft.com/office/drawing/2014/main" id="{B37AC971-DCE7-0AEA-B1AC-8FBCB7A1FF41}"/>
              </a:ext>
            </a:extLst>
          </p:cNvPr>
          <p:cNvSpPr>
            <a:spLocks noGrp="1"/>
          </p:cNvSpPr>
          <p:nvPr>
            <p:ph type="title"/>
          </p:nvPr>
        </p:nvSpPr>
        <p:spPr>
          <a:xfrm>
            <a:off x="5286286" y="5069142"/>
            <a:ext cx="1065674" cy="143944"/>
          </a:xfrm>
          <a:prstGeom prst="roundRect">
            <a:avLst/>
          </a:prstGeom>
          <a:solidFill>
            <a:schemeClr val="tx2">
              <a:lumMod val="20000"/>
              <a:lumOff val="80000"/>
            </a:schemeClr>
          </a:solidFill>
        </p:spPr>
        <p:txBody>
          <a:bodyPr>
            <a:noAutofit/>
          </a:bodyPr>
          <a:lstStyle/>
          <a:p>
            <a:pPr algn="ctr"/>
            <a:r>
              <a:rPr lang="da-DK" sz="1000" b="1" dirty="0"/>
              <a:t>De fire syn</a:t>
            </a:r>
          </a:p>
        </p:txBody>
      </p:sp>
      <p:sp>
        <p:nvSpPr>
          <p:cNvPr id="4" name="Højre klammeparentes 3">
            <a:extLst>
              <a:ext uri="{FF2B5EF4-FFF2-40B4-BE49-F238E27FC236}">
                <a16:creationId xmlns:a16="http://schemas.microsoft.com/office/drawing/2014/main" id="{FE6252AA-B8D2-A8E8-501C-96283567A774}"/>
              </a:ext>
            </a:extLst>
          </p:cNvPr>
          <p:cNvSpPr/>
          <p:nvPr/>
        </p:nvSpPr>
        <p:spPr>
          <a:xfrm rot="5400000">
            <a:off x="5666390" y="4369926"/>
            <a:ext cx="143944" cy="11754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Grafik 31" descr="Cirkler med pile med massiv udfyldning">
            <a:extLst>
              <a:ext uri="{FF2B5EF4-FFF2-40B4-BE49-F238E27FC236}">
                <a16:creationId xmlns:a16="http://schemas.microsoft.com/office/drawing/2014/main" id="{49CD10D6-17A3-0395-3B6E-7C7A97B07CC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453307" y="4951912"/>
            <a:ext cx="475201" cy="475201"/>
          </a:xfrm>
          <a:prstGeom prst="rect">
            <a:avLst/>
          </a:prstGeom>
        </p:spPr>
      </p:pic>
      <p:pic>
        <p:nvPicPr>
          <p:cNvPr id="34" name="Grafik 33" descr="Åben hånd med massiv udfyldning">
            <a:extLst>
              <a:ext uri="{FF2B5EF4-FFF2-40B4-BE49-F238E27FC236}">
                <a16:creationId xmlns:a16="http://schemas.microsoft.com/office/drawing/2014/main" id="{07500EC7-CE77-A5D0-6AD5-47B7E6C3349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66884" y="2640025"/>
            <a:ext cx="450383" cy="450383"/>
          </a:xfrm>
          <a:prstGeom prst="rect">
            <a:avLst/>
          </a:prstGeom>
        </p:spPr>
      </p:pic>
    </p:spTree>
    <p:extLst>
      <p:ext uri="{BB962C8B-B14F-4D97-AF65-F5344CB8AC3E}">
        <p14:creationId xmlns:p14="http://schemas.microsoft.com/office/powerpoint/2010/main" val="162188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50C45-F012-3FE7-816E-36D1CF3CB180}"/>
              </a:ext>
            </a:extLst>
          </p:cNvPr>
          <p:cNvSpPr>
            <a:spLocks noGrp="1"/>
          </p:cNvSpPr>
          <p:nvPr>
            <p:ph type="title"/>
          </p:nvPr>
        </p:nvSpPr>
        <p:spPr/>
        <p:txBody>
          <a:bodyPr/>
          <a:lstStyle/>
          <a:p>
            <a:r>
              <a:rPr lang="da-DK" dirty="0"/>
              <a:t>Proces – De fire syn</a:t>
            </a:r>
          </a:p>
        </p:txBody>
      </p:sp>
      <p:pic>
        <p:nvPicPr>
          <p:cNvPr id="5" name="Billede 4">
            <a:extLst>
              <a:ext uri="{FF2B5EF4-FFF2-40B4-BE49-F238E27FC236}">
                <a16:creationId xmlns:a16="http://schemas.microsoft.com/office/drawing/2014/main" id="{3DCDD4B1-5713-3DA7-05D8-978D8088FD9E}"/>
              </a:ext>
            </a:extLst>
          </p:cNvPr>
          <p:cNvPicPr>
            <a:picLocks noChangeAspect="1"/>
          </p:cNvPicPr>
          <p:nvPr/>
        </p:nvPicPr>
        <p:blipFill>
          <a:blip r:embed="rId3"/>
          <a:stretch>
            <a:fillRect/>
          </a:stretch>
        </p:blipFill>
        <p:spPr>
          <a:xfrm>
            <a:off x="1" y="2235211"/>
            <a:ext cx="12191999" cy="3876136"/>
          </a:xfrm>
          <a:prstGeom prst="rect">
            <a:avLst/>
          </a:prstGeom>
        </p:spPr>
      </p:pic>
      <p:sp>
        <p:nvSpPr>
          <p:cNvPr id="6" name="Tekstfelt 5">
            <a:extLst>
              <a:ext uri="{FF2B5EF4-FFF2-40B4-BE49-F238E27FC236}">
                <a16:creationId xmlns:a16="http://schemas.microsoft.com/office/drawing/2014/main" id="{35B051C1-1D0C-403D-5B89-B3D5B5AA3A50}"/>
              </a:ext>
            </a:extLst>
          </p:cNvPr>
          <p:cNvSpPr txBox="1"/>
          <p:nvPr/>
        </p:nvSpPr>
        <p:spPr>
          <a:xfrm>
            <a:off x="5029201" y="3759408"/>
            <a:ext cx="3505200" cy="630942"/>
          </a:xfrm>
          <a:prstGeom prst="rect">
            <a:avLst/>
          </a:prstGeom>
          <a:noFill/>
        </p:spPr>
        <p:txBody>
          <a:bodyPr wrap="square" rtlCol="0">
            <a:spAutoFit/>
          </a:bodyPr>
          <a:lstStyle/>
          <a:p>
            <a:r>
              <a:rPr lang="da-DK" sz="3500" b="1" dirty="0"/>
              <a:t>LÆSETID</a:t>
            </a:r>
          </a:p>
        </p:txBody>
      </p:sp>
      <p:pic>
        <p:nvPicPr>
          <p:cNvPr id="7" name="Billede 6">
            <a:extLst>
              <a:ext uri="{FF2B5EF4-FFF2-40B4-BE49-F238E27FC236}">
                <a16:creationId xmlns:a16="http://schemas.microsoft.com/office/drawing/2014/main" id="{2768C4B3-4F2E-E231-7F04-073598AEA453}"/>
              </a:ext>
            </a:extLst>
          </p:cNvPr>
          <p:cNvPicPr>
            <a:picLocks noChangeAspect="1"/>
          </p:cNvPicPr>
          <p:nvPr/>
        </p:nvPicPr>
        <p:blipFill>
          <a:blip r:embed="rId4"/>
          <a:stretch>
            <a:fillRect/>
          </a:stretch>
        </p:blipFill>
        <p:spPr>
          <a:xfrm>
            <a:off x="10531281" y="12153"/>
            <a:ext cx="1383779" cy="1015753"/>
          </a:xfrm>
          <a:prstGeom prst="rect">
            <a:avLst/>
          </a:prstGeom>
        </p:spPr>
      </p:pic>
      <p:sp>
        <p:nvSpPr>
          <p:cNvPr id="8" name="Rektangel 7">
            <a:extLst>
              <a:ext uri="{FF2B5EF4-FFF2-40B4-BE49-F238E27FC236}">
                <a16:creationId xmlns:a16="http://schemas.microsoft.com/office/drawing/2014/main" id="{DE5B69C0-2B40-8AC0-91D4-F81730B744D5}"/>
              </a:ext>
            </a:extLst>
          </p:cNvPr>
          <p:cNvSpPr/>
          <p:nvPr/>
        </p:nvSpPr>
        <p:spPr>
          <a:xfrm>
            <a:off x="0" y="1322342"/>
            <a:ext cx="12192000" cy="117071"/>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8079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3C267CAF-DE03-A634-5C3B-268ECA23C8D5}"/>
              </a:ext>
            </a:extLst>
          </p:cNvPr>
          <p:cNvSpPr txBox="1"/>
          <p:nvPr/>
        </p:nvSpPr>
        <p:spPr>
          <a:xfrm>
            <a:off x="308343" y="258902"/>
            <a:ext cx="11759609" cy="4955203"/>
          </a:xfrm>
          <a:prstGeom prst="rect">
            <a:avLst/>
          </a:prstGeom>
          <a:noFill/>
        </p:spPr>
        <p:txBody>
          <a:bodyPr wrap="square">
            <a:spAutoFit/>
          </a:bodyPr>
          <a:lstStyle/>
          <a:p>
            <a:r>
              <a:rPr lang="da-DK" sz="3200" b="0" i="0" u="none" strike="noStrike" baseline="0" dirty="0">
                <a:solidFill>
                  <a:srgbClr val="000000"/>
                </a:solidFill>
                <a:latin typeface="Calibri" panose="020F0502020204030204" pitchFamily="34" charset="0"/>
              </a:rPr>
              <a:t>Proces i grupper </a:t>
            </a:r>
          </a:p>
          <a:p>
            <a:endParaRPr lang="da-DK" sz="3200" b="1" i="0" u="none" strike="noStrike" baseline="0" dirty="0">
              <a:solidFill>
                <a:srgbClr val="000000"/>
              </a:solidFill>
              <a:latin typeface="Calibri" panose="020F0502020204030204" pitchFamily="34" charset="0"/>
            </a:endParaRPr>
          </a:p>
          <a:p>
            <a:endParaRPr lang="da-DK" sz="3200" b="1" i="0" u="none" strike="noStrike" baseline="0" dirty="0">
              <a:solidFill>
                <a:srgbClr val="000000"/>
              </a:solidFill>
              <a:latin typeface="Calibri" panose="020F0502020204030204" pitchFamily="34" charset="0"/>
            </a:endParaRPr>
          </a:p>
          <a:p>
            <a:r>
              <a:rPr lang="da-DK" sz="2200" b="1" i="0" u="none" strike="noStrike" baseline="0" dirty="0">
                <a:solidFill>
                  <a:srgbClr val="000000"/>
                </a:solidFill>
                <a:latin typeface="Calibri" panose="020F0502020204030204" pitchFamily="34" charset="0"/>
              </a:rPr>
              <a:t>Udvælgelse af det syn I gerne vil arbejde med: </a:t>
            </a:r>
          </a:p>
          <a:p>
            <a:pPr marL="342900" indent="-342900">
              <a:buFont typeface="Arial" panose="020B0604020202020204" pitchFamily="34" charset="0"/>
              <a:buChar char="•"/>
            </a:pPr>
            <a:r>
              <a:rPr lang="da-DK" sz="2200" b="0" i="0" u="none" strike="noStrike" baseline="0" dirty="0">
                <a:solidFill>
                  <a:srgbClr val="000000"/>
                </a:solidFill>
                <a:latin typeface="Calibri" panose="020F0502020204030204" pitchFamily="34" charset="0"/>
              </a:rPr>
              <a:t>Individuel refleksion (1 min.): Hvilket syn har jeg mest energi på at arbejde videre med?</a:t>
            </a:r>
          </a:p>
          <a:p>
            <a:pPr marL="342900" indent="-342900">
              <a:buFont typeface="Arial" panose="020B0604020202020204" pitchFamily="34" charset="0"/>
              <a:buChar char="•"/>
            </a:pPr>
            <a:r>
              <a:rPr lang="da-DK" sz="2200" dirty="0">
                <a:solidFill>
                  <a:srgbClr val="000000"/>
                </a:solidFill>
                <a:latin typeface="Calibri" panose="020F0502020204030204" pitchFamily="34" charset="0"/>
              </a:rPr>
              <a:t>F</a:t>
            </a:r>
            <a:r>
              <a:rPr lang="da-DK" sz="2200" b="0" i="0" u="none" strike="noStrike" baseline="0" dirty="0">
                <a:solidFill>
                  <a:srgbClr val="000000"/>
                </a:solidFill>
                <a:latin typeface="Calibri" panose="020F0502020204030204" pitchFamily="34" charset="0"/>
              </a:rPr>
              <a:t>ællesudvælgelse af syn (5 min.): Hver gruppe vælger, hvilket syn de ønsker at drøfte i fællesskab.</a:t>
            </a:r>
          </a:p>
          <a:p>
            <a:endParaRPr lang="da-DK" sz="2200" b="0" i="0" u="none" strike="noStrike" baseline="0" dirty="0">
              <a:solidFill>
                <a:srgbClr val="000000"/>
              </a:solidFill>
              <a:latin typeface="Calibri" panose="020F0502020204030204" pitchFamily="34" charset="0"/>
            </a:endParaRPr>
          </a:p>
          <a:p>
            <a:r>
              <a:rPr lang="da-DK" sz="2200" b="1" i="0" u="none" strike="noStrike" baseline="0" dirty="0">
                <a:solidFill>
                  <a:srgbClr val="000000"/>
                </a:solidFill>
                <a:latin typeface="Calibri" panose="020F0502020204030204" pitchFamily="34" charset="0"/>
              </a:rPr>
              <a:t>Herefter fælles drøftelse og arbejde med arbejdsark </a:t>
            </a:r>
            <a:r>
              <a:rPr lang="da-DK" sz="2200" i="0" u="none" strike="noStrike" baseline="0" dirty="0">
                <a:solidFill>
                  <a:srgbClr val="000000"/>
                </a:solidFill>
                <a:latin typeface="Calibri" panose="020F0502020204030204" pitchFamily="34" charset="0"/>
              </a:rPr>
              <a:t>(20-30 minutter)</a:t>
            </a:r>
            <a:r>
              <a:rPr lang="da-DK" sz="2200" b="1" i="0" u="none" strike="noStrike" baseline="0" dirty="0">
                <a:solidFill>
                  <a:srgbClr val="000000"/>
                </a:solidFill>
                <a:latin typeface="Calibri" panose="020F0502020204030204" pitchFamily="34" charset="0"/>
              </a:rPr>
              <a:t>:</a:t>
            </a:r>
          </a:p>
          <a:p>
            <a:pPr marL="342900" indent="-342900">
              <a:buFont typeface="Arial" panose="020B0604020202020204" pitchFamily="34" charset="0"/>
              <a:buChar char="•"/>
            </a:pPr>
            <a:r>
              <a:rPr lang="da-DK" sz="2200" b="0" i="0" u="none" strike="noStrike" baseline="0" dirty="0">
                <a:solidFill>
                  <a:srgbClr val="000000"/>
                </a:solidFill>
                <a:latin typeface="Calibri" panose="020F0502020204030204" pitchFamily="34" charset="0"/>
              </a:rPr>
              <a:t>Hvad bliver I umiddelbart glade for at læse i synet? Hvad giver god mening? </a:t>
            </a:r>
          </a:p>
          <a:p>
            <a:pPr marL="342900" indent="-342900">
              <a:buFont typeface="Arial" panose="020B0604020202020204" pitchFamily="34" charset="0"/>
              <a:buChar char="•"/>
            </a:pPr>
            <a:r>
              <a:rPr lang="da-DK" sz="2200" b="0" i="0" u="none" strike="noStrike" baseline="0" dirty="0">
                <a:solidFill>
                  <a:srgbClr val="000000"/>
                </a:solidFill>
                <a:latin typeface="Calibri" panose="020F0502020204030204" pitchFamily="34" charset="0"/>
              </a:rPr>
              <a:t>Hvad ‘kradser’ lidt eller udfordrer jer eventuelt, når I læser formuleringerne under dette syn? Hvad kommer på spil for jer? (f.eks. grundpsykologiske behov) </a:t>
            </a:r>
          </a:p>
          <a:p>
            <a:pPr marL="342900" indent="-342900">
              <a:buFont typeface="Arial" panose="020B0604020202020204" pitchFamily="34" charset="0"/>
              <a:buChar char="•"/>
            </a:pPr>
            <a:r>
              <a:rPr lang="da-DK" sz="2200" b="0" i="0" u="none" strike="noStrike" baseline="0" dirty="0">
                <a:solidFill>
                  <a:srgbClr val="000000"/>
                </a:solidFill>
                <a:latin typeface="Calibri" panose="020F0502020204030204" pitchFamily="34" charset="0"/>
              </a:rPr>
              <a:t>Hvad har I evt. brug for at tale mere om? og hvordan kan I bringe det videre til rette vedkommende?</a:t>
            </a:r>
          </a:p>
        </p:txBody>
      </p:sp>
      <p:pic>
        <p:nvPicPr>
          <p:cNvPr id="6" name="Billede 5">
            <a:extLst>
              <a:ext uri="{FF2B5EF4-FFF2-40B4-BE49-F238E27FC236}">
                <a16:creationId xmlns:a16="http://schemas.microsoft.com/office/drawing/2014/main" id="{F08CE429-05B1-8F43-6D54-BA4B87EC86F0}"/>
              </a:ext>
            </a:extLst>
          </p:cNvPr>
          <p:cNvPicPr>
            <a:picLocks noChangeAspect="1"/>
          </p:cNvPicPr>
          <p:nvPr/>
        </p:nvPicPr>
        <p:blipFill>
          <a:blip r:embed="rId3"/>
          <a:stretch>
            <a:fillRect/>
          </a:stretch>
        </p:blipFill>
        <p:spPr>
          <a:xfrm>
            <a:off x="10562871" y="36983"/>
            <a:ext cx="1383779" cy="1015753"/>
          </a:xfrm>
          <a:prstGeom prst="rect">
            <a:avLst/>
          </a:prstGeom>
        </p:spPr>
      </p:pic>
      <p:sp>
        <p:nvSpPr>
          <p:cNvPr id="7" name="Rektangel 6">
            <a:extLst>
              <a:ext uri="{FF2B5EF4-FFF2-40B4-BE49-F238E27FC236}">
                <a16:creationId xmlns:a16="http://schemas.microsoft.com/office/drawing/2014/main" id="{1C3ABC6E-9EEC-A8F5-150D-CB491D8A3C53}"/>
              </a:ext>
            </a:extLst>
          </p:cNvPr>
          <p:cNvSpPr/>
          <p:nvPr/>
        </p:nvSpPr>
        <p:spPr>
          <a:xfrm>
            <a:off x="0" y="1052736"/>
            <a:ext cx="12192000" cy="117071"/>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88527062"/>
      </p:ext>
    </p:extLst>
  </p:cSld>
  <p:clrMapOvr>
    <a:masterClrMapping/>
  </p:clrMapOvr>
</p:sld>
</file>

<file path=ppt/theme/theme1.xml><?xml version="1.0" encoding="utf-8"?>
<a:theme xmlns:a="http://schemas.openxmlformats.org/drawingml/2006/main" name="Office-tema Hvi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æsentation.potm" id="{E4304C96-5105-4BB2-BF6F-E7AD21A5874F}" vid="{3A3D3175-1D6B-4A9F-80D9-C94A8357164A}"/>
    </a:ext>
  </a:extLst>
</a:theme>
</file>

<file path=ppt/theme/theme2.xml><?xml version="1.0" encoding="utf-8"?>
<a:theme xmlns:a="http://schemas.openxmlformats.org/drawingml/2006/main" name="Silkeborg">
  <a:themeElements>
    <a:clrScheme name="Brugerdefineret design 1">
      <a:dk1>
        <a:srgbClr val="0083A9"/>
      </a:dk1>
      <a:lt1>
        <a:srgbClr val="755A9E"/>
      </a:lt1>
      <a:dk2>
        <a:srgbClr val="44697D"/>
      </a:dk2>
      <a:lt2>
        <a:srgbClr val="4CA487"/>
      </a:lt2>
      <a:accent1>
        <a:srgbClr val="21314D"/>
      </a:accent1>
      <a:accent2>
        <a:srgbClr val="DA8C15"/>
      </a:accent2>
      <a:accent3>
        <a:srgbClr val="00C6D7"/>
      </a:accent3>
      <a:accent4>
        <a:srgbClr val="F6D500"/>
      </a:accent4>
      <a:accent5>
        <a:srgbClr val="EC4371"/>
      </a:accent5>
      <a:accent6>
        <a:srgbClr val="327ABE"/>
      </a:accent6>
      <a:hlink>
        <a:srgbClr val="009999"/>
      </a:hlink>
      <a:folHlink>
        <a:srgbClr val="99CC00"/>
      </a:folHlink>
    </a:clrScheme>
    <a:fontScheme name="Brugerdefineret design">
      <a:majorFont>
        <a:latin typeface="Georgia"/>
        <a:ea typeface=""/>
        <a:cs typeface="Arial"/>
      </a:majorFont>
      <a:minorFont>
        <a:latin typeface="Tahoma"/>
        <a:ea typeface=""/>
        <a:cs typeface="Arial"/>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rugerdefineret design 1">
        <a:dk1>
          <a:srgbClr val="0083A9"/>
        </a:dk1>
        <a:lt1>
          <a:srgbClr val="755A9E"/>
        </a:lt1>
        <a:dk2>
          <a:srgbClr val="44697D"/>
        </a:dk2>
        <a:lt2>
          <a:srgbClr val="4CA487"/>
        </a:lt2>
        <a:accent1>
          <a:srgbClr val="21314D"/>
        </a:accent1>
        <a:accent2>
          <a:srgbClr val="DA8C15"/>
        </a:accent2>
        <a:accent3>
          <a:srgbClr val="00C6D7"/>
        </a:accent3>
        <a:accent4>
          <a:srgbClr val="F6D500"/>
        </a:accent4>
        <a:accent5>
          <a:srgbClr val="EC4371"/>
        </a:accent5>
        <a:accent6>
          <a:srgbClr val="327AB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Præsentation.potm" id="{E4304C96-5105-4BB2-BF6F-E7AD21A5874F}" vid="{1F7BD8C3-7BFE-4AF8-9E70-6F4AA7887E7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TotalTime>
  <Words>1380</Words>
  <Application>Microsoft Office PowerPoint</Application>
  <PresentationFormat>Widescreen</PresentationFormat>
  <Paragraphs>99</Paragraphs>
  <Slides>7</Slides>
  <Notes>7</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7</vt:i4>
      </vt:variant>
    </vt:vector>
  </HeadingPairs>
  <TitlesOfParts>
    <vt:vector size="15" baseType="lpstr">
      <vt:lpstr>Aptos</vt:lpstr>
      <vt:lpstr>Arial</vt:lpstr>
      <vt:lpstr>Calibri</vt:lpstr>
      <vt:lpstr>Calibri Light</vt:lpstr>
      <vt:lpstr>Georgia</vt:lpstr>
      <vt:lpstr>Verdana</vt:lpstr>
      <vt:lpstr>Office-tema Hvid</vt:lpstr>
      <vt:lpstr>Silkeborg</vt:lpstr>
      <vt:lpstr>PowerPoint-præsentation</vt:lpstr>
      <vt:lpstr>Hvorfor et fælles fagligt ståsted?</vt:lpstr>
      <vt:lpstr>PowerPoint-præsentation</vt:lpstr>
      <vt:lpstr>Hvordan er det blevet til? </vt:lpstr>
      <vt:lpstr>De fire syn</vt:lpstr>
      <vt:lpstr>Proces – De fire syn</vt:lpstr>
      <vt:lpstr>PowerPoint-præsentation</vt:lpstr>
    </vt:vector>
  </TitlesOfParts>
  <Company>Silkeborg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Signe Skou (18514)</dc:creator>
  <cp:lastModifiedBy>Signe Skou (18514)</cp:lastModifiedBy>
  <cp:revision>2</cp:revision>
  <dcterms:created xsi:type="dcterms:W3CDTF">2025-03-21T10:31:39Z</dcterms:created>
  <dcterms:modified xsi:type="dcterms:W3CDTF">2025-03-31T11:16:42Z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adreDocumentId">
    <vt:i4>5862771</vt:i4>
  </property>
  <property fmtid="{D5CDD505-2E9C-101B-9397-08002B2CF9AE}" pid="3" name="AcadreCaseId">
    <vt:i4>438410</vt:i4>
  </property>
</Properties>
</file>