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61" r:id="rId6"/>
    <p:sldId id="264" r:id="rId7"/>
    <p:sldId id="258" r:id="rId8"/>
    <p:sldId id="259" r:id="rId9"/>
    <p:sldId id="265" r:id="rId10"/>
    <p:sldId id="266" r:id="rId11"/>
    <p:sldId id="267" r:id="rId12"/>
    <p:sldId id="268" r:id="rId13"/>
    <p:sldId id="269" r:id="rId14"/>
    <p:sldId id="270" r:id="rId15"/>
    <p:sldId id="271" r:id="rId1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yst layout 1 - Markerin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622" autoAdjust="0"/>
  </p:normalViewPr>
  <p:slideViewPr>
    <p:cSldViewPr snapToGrid="0">
      <p:cViewPr varScale="1">
        <p:scale>
          <a:sx n="39" d="100"/>
          <a:sy n="39" d="100"/>
        </p:scale>
        <p:origin x="1708" y="4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B2FE6-38AC-4180-A4CD-46336CA84A5E}" type="datetimeFigureOut">
              <a:rPr lang="da-DK" smtClean="0"/>
              <a:t>31-03-2025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5421D-2BA0-4ABD-B57B-E3C381E30489}" type="slidenum">
              <a:rPr lang="da-DK" smtClean="0"/>
              <a:t>‹nr.›</a:t>
            </a:fld>
            <a:endParaRPr lang="da-DK"/>
          </a:p>
        </p:txBody>
      </p:sp>
    </p:spTree>
    <p:extLst>
      <p:ext uri="{BB962C8B-B14F-4D97-AF65-F5344CB8AC3E}">
        <p14:creationId xmlns:p14="http://schemas.microsoft.com/office/powerpoint/2010/main" val="1585647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Forberedelse </a:t>
            </a:r>
            <a:r>
              <a:rPr lang="da-DK" b="0" dirty="0"/>
              <a:t>inden processen går i gang: </a:t>
            </a:r>
          </a:p>
          <a:p>
            <a:pPr marL="171450" indent="-171450">
              <a:buFontTx/>
              <a:buChar char="-"/>
            </a:pPr>
            <a:r>
              <a:rPr lang="da-DK" b="0" dirty="0"/>
              <a:t>Lav grupper. Undervejs i denne proces skal medarbejderne være i grupper af 4-6 personer. </a:t>
            </a:r>
          </a:p>
          <a:p>
            <a:pPr marL="171450" indent="-171450">
              <a:buFontTx/>
              <a:buChar char="-"/>
            </a:pPr>
            <a:r>
              <a:rPr lang="da-DK" b="0" dirty="0"/>
              <a:t>Udvælg om I skal arbejde med cases, der lyser på den psykologiske tryghed internt et team i dagtilbud eller skole – eller om I skal arbejde med cases, der lyser på den psykologiske tryghed i tværfaglige møder</a:t>
            </a:r>
          </a:p>
          <a:p>
            <a:pPr marL="171450" indent="-171450">
              <a:buFontTx/>
              <a:buChar char="-"/>
            </a:pPr>
            <a:r>
              <a:rPr lang="da-DK" b="0" dirty="0"/>
              <a:t>Print de valgte cases ud til alle </a:t>
            </a:r>
          </a:p>
        </p:txBody>
      </p:sp>
      <p:sp>
        <p:nvSpPr>
          <p:cNvPr id="4" name="Pladsholder til slidenummer 3"/>
          <p:cNvSpPr>
            <a:spLocks noGrp="1"/>
          </p:cNvSpPr>
          <p:nvPr>
            <p:ph type="sldNum" sz="quarter" idx="5"/>
          </p:nvPr>
        </p:nvSpPr>
        <p:spPr/>
        <p:txBody>
          <a:bodyPr/>
          <a:lstStyle/>
          <a:p>
            <a:fld id="{CDF5421D-2BA0-4ABD-B57B-E3C381E30489}" type="slidenum">
              <a:rPr lang="da-DK" smtClean="0"/>
              <a:t>1</a:t>
            </a:fld>
            <a:endParaRPr lang="da-DK"/>
          </a:p>
        </p:txBody>
      </p:sp>
    </p:spTree>
    <p:extLst>
      <p:ext uri="{BB962C8B-B14F-4D97-AF65-F5344CB8AC3E}">
        <p14:creationId xmlns:p14="http://schemas.microsoft.com/office/powerpoint/2010/main" val="2420716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870D6-CCCA-DB55-460E-ABAAACD5CB3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E059624-D7E4-23F0-11BE-FA26E4A491B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978929B-5BC0-4DDA-B836-711DB5F9C2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dirty="0">
                <a:effectLst/>
                <a:latin typeface="Calibri Light" panose="020F0302020204030204" pitchFamily="34" charset="0"/>
                <a:ea typeface="Calibri" panose="020F0502020204030204" pitchFamily="34" charset="0"/>
                <a:cs typeface="Times New Roman" panose="02020603050405020304" pitchFamily="18" charset="0"/>
              </a:rPr>
              <a:t>Opmærksomhedspunkter</a:t>
            </a:r>
            <a:r>
              <a:rPr lang="da-DK" sz="1200" b="0" i="0" dirty="0">
                <a:effectLst/>
                <a:latin typeface="Calibri Light" panose="020F0302020204030204" pitchFamily="34" charset="0"/>
                <a:ea typeface="Calibri" panose="020F0502020204030204" pitchFamily="34" charset="0"/>
                <a:cs typeface="Times New Roman" panose="02020603050405020304" pitchFamily="18" charset="0"/>
              </a:rPr>
              <a:t> i casen, som I som ledere kan tage med ind i drøftelsen, hvis ikke medarbejderne selv kommer ind på det: </a:t>
            </a:r>
          </a:p>
          <a:p>
            <a:pPr marL="342900" lvl="0" indent="-342900">
              <a:buFont typeface="Symbol" panose="05050102010706020507" pitchFamily="18" charset="2"/>
              <a:buChar char=""/>
            </a:pPr>
            <a:r>
              <a:rPr lang="da-DK" sz="1800" dirty="0">
                <a:effectLst/>
                <a:latin typeface="Aptos" panose="020B0004020202020204" pitchFamily="34" charset="0"/>
                <a:ea typeface="Times New Roman" panose="02020603050405020304" pitchFamily="18" charset="0"/>
              </a:rPr>
              <a:t>Venlighed og anerkendelse skaber en god stemning og kan være et godt grundlag for psykologisk tryghed, men kan fx også her forhindre kritiske diskussioner.</a:t>
            </a:r>
            <a:endParaRPr lang="da-DK"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a-DK" sz="1800" dirty="0">
                <a:effectLst/>
                <a:latin typeface="Aptos" panose="020B0004020202020204" pitchFamily="34" charset="0"/>
                <a:ea typeface="Times New Roman" panose="02020603050405020304" pitchFamily="18" charset="0"/>
              </a:rPr>
              <a:t>Tillid er til stede, men ikke nødvendigvis en kultur, hvor det er nemt at udfordre eksisterende praksis. Psykologisk tryghed er ikke det samme som tillid. </a:t>
            </a:r>
            <a:endParaRPr lang="da-DK"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a-DK" sz="1800" dirty="0">
                <a:effectLst/>
                <a:latin typeface="Aptos" panose="020B0004020202020204" pitchFamily="34" charset="0"/>
                <a:ea typeface="Times New Roman" panose="02020603050405020304" pitchFamily="18" charset="0"/>
              </a:rPr>
              <a:t>Konflikter og perspektiver bliver hurtigt lukket ned for at bevare harmonien.</a:t>
            </a:r>
            <a:endParaRPr lang="da-DK"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a-DK" sz="1800" dirty="0">
                <a:effectLst/>
                <a:latin typeface="Aptos" panose="020B0004020202020204" pitchFamily="34" charset="0"/>
                <a:ea typeface="Times New Roman" panose="02020603050405020304" pitchFamily="18" charset="0"/>
              </a:rPr>
              <a:t>Direkte kommentarer kan virke hæmmende i stedet for at skabe en reel dialog (Louise) </a:t>
            </a:r>
            <a:endParaRPr lang="da-DK"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a-DK" sz="1800" b="1" dirty="0">
                <a:effectLst/>
                <a:latin typeface="Aptos" panose="020B0004020202020204" pitchFamily="34" charset="0"/>
                <a:ea typeface="Yu Gothic Light" panose="020B0300000000000000" pitchFamily="34" charset="-128"/>
              </a:rPr>
              <a:t>Ditte</a:t>
            </a:r>
            <a:r>
              <a:rPr lang="da-DK" sz="1800" dirty="0">
                <a:effectLst/>
                <a:latin typeface="Aptos" panose="020B0004020202020204" pitchFamily="34" charset="0"/>
                <a:ea typeface="Times New Roman" panose="02020603050405020304" pitchFamily="18" charset="0"/>
              </a:rPr>
              <a:t> undlader at stille spørgsmål, fordi hun frygter at fremstå som uvidende.</a:t>
            </a:r>
            <a:endParaRPr lang="da-DK"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a-DK" sz="1800" b="1" dirty="0">
                <a:effectLst/>
                <a:latin typeface="Aptos" panose="020B0004020202020204" pitchFamily="34" charset="0"/>
                <a:ea typeface="Yu Gothic Light" panose="020B0300000000000000" pitchFamily="34" charset="-128"/>
              </a:rPr>
              <a:t>Anne</a:t>
            </a:r>
            <a:r>
              <a:rPr lang="da-DK" sz="1800" dirty="0">
                <a:effectLst/>
                <a:latin typeface="Aptos" panose="020B0004020202020204" pitchFamily="34" charset="0"/>
                <a:ea typeface="Times New Roman" panose="02020603050405020304" pitchFamily="18" charset="0"/>
              </a:rPr>
              <a:t> indrømmer ikke sine fejl, fordi hun er bekymret for at virke inkompetent.</a:t>
            </a:r>
            <a:endParaRPr lang="da-DK"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a-DK" sz="1800" i="1" dirty="0">
                <a:effectLst/>
                <a:latin typeface="Aptos" panose="020B0004020202020204" pitchFamily="34" charset="0"/>
                <a:ea typeface="Times New Roman" panose="02020603050405020304" pitchFamily="18" charset="0"/>
              </a:rPr>
              <a:t>Fravær af konflikt er ikke lig med et velfungerende team</a:t>
            </a:r>
            <a:r>
              <a:rPr lang="da-DK" sz="1800" dirty="0">
                <a:effectLst/>
                <a:latin typeface="Aptos" panose="020B0004020202020204" pitchFamily="34" charset="0"/>
                <a:ea typeface="Times New Roman" panose="02020603050405020304" pitchFamily="18" charset="0"/>
              </a:rPr>
              <a:t> → Ingen udfordrer hinanden, og alle nikker hurtigt til de nye tiltag.</a:t>
            </a:r>
            <a:endParaRPr lang="da-DK"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a-DK" sz="1800" i="1" dirty="0">
                <a:effectLst/>
                <a:latin typeface="Aptos" panose="020B0004020202020204" pitchFamily="34" charset="0"/>
                <a:ea typeface="Times New Roman" panose="02020603050405020304" pitchFamily="18" charset="0"/>
              </a:rPr>
              <a:t>Vi skal være enige</a:t>
            </a:r>
            <a:r>
              <a:rPr lang="da-DK" sz="1800" dirty="0">
                <a:effectLst/>
                <a:latin typeface="Aptos" panose="020B0004020202020204" pitchFamily="34" charset="0"/>
                <a:ea typeface="Times New Roman" panose="02020603050405020304" pitchFamily="18" charset="0"/>
              </a:rPr>
              <a:t> → Der er ingen reel faglig diskussion, da ingen vil gå imod strømmen.</a:t>
            </a:r>
            <a:endParaRPr lang="da-DK" sz="1800" dirty="0">
              <a:effectLst/>
              <a:latin typeface="Times New Roman" panose="02020603050405020304" pitchFamily="18" charset="0"/>
              <a:ea typeface="Times New Roman" panose="02020603050405020304" pitchFamily="18" charset="0"/>
            </a:endParaRPr>
          </a:p>
          <a:p>
            <a:endParaRPr lang="da-DK" dirty="0"/>
          </a:p>
        </p:txBody>
      </p:sp>
      <p:sp>
        <p:nvSpPr>
          <p:cNvPr id="4" name="Pladsholder til slidenummer 3">
            <a:extLst>
              <a:ext uri="{FF2B5EF4-FFF2-40B4-BE49-F238E27FC236}">
                <a16:creationId xmlns:a16="http://schemas.microsoft.com/office/drawing/2014/main" id="{0B7BAF87-FEC7-BCB8-0392-B7B6FBBB40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5421D-2BA0-4ABD-B57B-E3C381E30489}"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6903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19B9D-C89E-3697-B862-EFC03F637D8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979D0B8-83CD-2B02-15BE-1247E008E29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5B2390C-BED8-9F2D-E2C2-0922F4F08478}"/>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295A88E6-4FEF-ECA1-D81F-01D2C7AC0A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5421D-2BA0-4ABD-B57B-E3C381E30489}"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39505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59BEB-C2D6-881F-8B10-BA0FC0A014F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681A662-CC80-76E9-9C19-95FA54C657F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5CE17A7-603B-18C8-A187-7555F87A9F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dirty="0">
                <a:effectLst/>
                <a:latin typeface="Calibri Light" panose="020F0302020204030204" pitchFamily="34" charset="0"/>
                <a:ea typeface="Calibri" panose="020F0502020204030204" pitchFamily="34" charset="0"/>
                <a:cs typeface="Times New Roman" panose="02020603050405020304" pitchFamily="18" charset="0"/>
              </a:rPr>
              <a:t>Opmærksomhedspunkter</a:t>
            </a:r>
            <a:r>
              <a:rPr lang="da-DK" sz="1200" b="0" i="0" dirty="0">
                <a:effectLst/>
                <a:latin typeface="Calibri Light" panose="020F0302020204030204" pitchFamily="34" charset="0"/>
                <a:ea typeface="Calibri" panose="020F0502020204030204" pitchFamily="34" charset="0"/>
                <a:cs typeface="Times New Roman" panose="02020603050405020304" pitchFamily="18" charset="0"/>
              </a:rPr>
              <a:t> i casen, som I som ledere kan tage med ind i drøftelsen, hvis ikke medarbejderne selv kommer ind på det: </a:t>
            </a:r>
          </a:p>
          <a:p>
            <a:r>
              <a:rPr lang="da-DK" sz="1800" b="1" i="1" dirty="0">
                <a:effectLst/>
                <a:latin typeface="Aptos" panose="020B0004020202020204" pitchFamily="34" charset="0"/>
                <a:ea typeface="Times New Roman" panose="02020603050405020304" pitchFamily="18" charset="0"/>
              </a:rPr>
              <a:t>Positive indikatorer på psykologisk tryghed:</a:t>
            </a:r>
            <a:endParaRPr lang="da-DK" sz="1800" b="1"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da-DK" sz="1800" dirty="0">
                <a:effectLst/>
                <a:latin typeface="Aptos" panose="020B0004020202020204" pitchFamily="34" charset="0"/>
                <a:ea typeface="Times New Roman" panose="02020603050405020304" pitchFamily="18" charset="0"/>
              </a:rPr>
              <a:t>Hans tør nævne en fejl og bede om input.</a:t>
            </a:r>
            <a:endParaRPr lang="da-DK"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da-DK" sz="1800" dirty="0">
                <a:effectLst/>
                <a:latin typeface="Aptos" panose="020B0004020202020204" pitchFamily="34" charset="0"/>
                <a:ea typeface="Times New Roman" panose="02020603050405020304" pitchFamily="18" charset="0"/>
              </a:rPr>
              <a:t>Taler for at uenigheder kommer frem og vi godt kan tale om det</a:t>
            </a:r>
            <a:endParaRPr lang="da-DK" sz="1800" dirty="0">
              <a:effectLst/>
              <a:latin typeface="Times New Roman" panose="02020603050405020304" pitchFamily="18" charset="0"/>
              <a:ea typeface="Times New Roman" panose="02020603050405020304" pitchFamily="18" charset="0"/>
            </a:endParaRPr>
          </a:p>
          <a:p>
            <a:r>
              <a:rPr lang="da-DK" sz="1800" i="1" dirty="0">
                <a:effectLst/>
                <a:latin typeface="Aptos" panose="020B000402020202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i="1" dirty="0">
                <a:effectLst/>
                <a:latin typeface="Aptos" panose="020B0004020202020204" pitchFamily="34" charset="0"/>
                <a:ea typeface="Times New Roman" panose="02020603050405020304" pitchFamily="18" charset="0"/>
              </a:rPr>
              <a:t>Negative indikationer på manglende psykologisk tryghed: </a:t>
            </a:r>
            <a:endParaRPr lang="da-DK" sz="1800" b="1"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da-DK" sz="1800" dirty="0">
                <a:effectLst/>
                <a:latin typeface="Aptos" panose="020B0004020202020204" pitchFamily="34" charset="0"/>
                <a:ea typeface="Times New Roman" panose="02020603050405020304" pitchFamily="18" charset="0"/>
              </a:rPr>
              <a:t>Der er ingen reel faglig diskussion fx Hans, det tager et emne op, der ikke bliver drøftet</a:t>
            </a:r>
          </a:p>
          <a:p>
            <a:pPr marL="342900" lvl="0" indent="-342900">
              <a:buFont typeface="Times New Roman" panose="02020603050405020304" pitchFamily="18" charset="0"/>
              <a:buChar char="-"/>
            </a:pPr>
            <a:endParaRPr lang="da-DK" sz="1800" dirty="0">
              <a:effectLst/>
              <a:latin typeface="Times New Roman" panose="02020603050405020304" pitchFamily="18" charset="0"/>
              <a:ea typeface="Times New Roman" panose="02020603050405020304" pitchFamily="18" charset="0"/>
            </a:endParaRPr>
          </a:p>
          <a:p>
            <a:r>
              <a:rPr lang="da-DK" sz="1800" b="1" i="1" dirty="0">
                <a:effectLst/>
                <a:latin typeface="Aptos" panose="020B0004020202020204" pitchFamily="34" charset="0"/>
                <a:ea typeface="Times New Roman" panose="02020603050405020304" pitchFamily="18" charset="0"/>
              </a:rPr>
              <a:t>Misforståelser om psykologisk tryghed:</a:t>
            </a:r>
            <a:endParaRPr lang="da-DK" sz="1800" b="1"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da-DK" sz="1800" i="1" dirty="0">
                <a:effectLst/>
                <a:latin typeface="Aptos" panose="020B0004020202020204" pitchFamily="34" charset="0"/>
                <a:ea typeface="Times New Roman" panose="02020603050405020304" pitchFamily="18" charset="0"/>
              </a:rPr>
              <a:t>At tro, at psykologisk tryghed betyder, at vi kan sige alt</a:t>
            </a:r>
            <a:r>
              <a:rPr lang="da-DK" sz="1800" dirty="0">
                <a:effectLst/>
                <a:latin typeface="Aptos" panose="020B0004020202020204" pitchFamily="34" charset="0"/>
                <a:ea typeface="Times New Roman" panose="02020603050405020304" pitchFamily="18" charset="0"/>
              </a:rPr>
              <a:t> → Den uformelle tone gør, at nogle input afvises lidt for hurtigt. Her er umiddelbar ingen frygt for at sige sin mening, men tonen og tempoet i diskussionerne skaber ikke nødvendigvis et miljø, hvor alle føler sig hørt og respekteret. Den viser også, hvordan højt engagement og direkte tale kan ende med at blive en barriere for reel refleksion og samarbejde.</a:t>
            </a:r>
            <a:endParaRPr lang="da-DK" sz="1800" dirty="0">
              <a:effectLst/>
              <a:latin typeface="Times New Roman" panose="02020603050405020304" pitchFamily="18" charset="0"/>
              <a:ea typeface="Times New Roman" panose="02020603050405020304" pitchFamily="18" charset="0"/>
            </a:endParaRPr>
          </a:p>
          <a:p>
            <a:endParaRPr lang="da-DK" dirty="0"/>
          </a:p>
        </p:txBody>
      </p:sp>
      <p:sp>
        <p:nvSpPr>
          <p:cNvPr id="4" name="Pladsholder til slidenummer 3">
            <a:extLst>
              <a:ext uri="{FF2B5EF4-FFF2-40B4-BE49-F238E27FC236}">
                <a16:creationId xmlns:a16="http://schemas.microsoft.com/office/drawing/2014/main" id="{F02D81FD-394A-6F79-9D98-1E9BB49995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5421D-2BA0-4ABD-B57B-E3C381E30489}"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698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Indsæt pauser undervejs ved behov. </a:t>
            </a:r>
          </a:p>
        </p:txBody>
      </p:sp>
      <p:sp>
        <p:nvSpPr>
          <p:cNvPr id="4" name="Pladsholder til slidenummer 3"/>
          <p:cNvSpPr>
            <a:spLocks noGrp="1"/>
          </p:cNvSpPr>
          <p:nvPr>
            <p:ph type="sldNum" sz="quarter" idx="5"/>
          </p:nvPr>
        </p:nvSpPr>
        <p:spPr/>
        <p:txBody>
          <a:bodyPr/>
          <a:lstStyle/>
          <a:p>
            <a:fld id="{CDF5421D-2BA0-4ABD-B57B-E3C381E30489}" type="slidenum">
              <a:rPr lang="da-DK" smtClean="0"/>
              <a:t>2</a:t>
            </a:fld>
            <a:endParaRPr lang="da-DK"/>
          </a:p>
        </p:txBody>
      </p:sp>
    </p:spTree>
    <p:extLst>
      <p:ext uri="{BB962C8B-B14F-4D97-AF65-F5344CB8AC3E}">
        <p14:creationId xmlns:p14="http://schemas.microsoft.com/office/powerpoint/2010/main" val="3126256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Trin i processen: </a:t>
            </a:r>
          </a:p>
          <a:p>
            <a:pPr marL="228600" indent="-228600">
              <a:buFont typeface="+mj-lt"/>
              <a:buAutoNum type="arabicPeriod"/>
            </a:pPr>
            <a:r>
              <a:rPr lang="da-DK" dirty="0"/>
              <a:t>Se video </a:t>
            </a:r>
          </a:p>
          <a:p>
            <a:pPr marL="228600" indent="-228600">
              <a:buFont typeface="+mj-lt"/>
              <a:buAutoNum type="arabicPeriod"/>
            </a:pPr>
            <a:r>
              <a:rPr lang="da-DK" dirty="0"/>
              <a:t>Grupper af 4-6 personer læser en case og drøfter spørgsmål på slide</a:t>
            </a:r>
          </a:p>
          <a:p>
            <a:pPr marL="228600" indent="-228600">
              <a:buFont typeface="+mj-lt"/>
              <a:buAutoNum type="arabicPeriod"/>
            </a:pPr>
            <a:r>
              <a:rPr lang="da-DK" dirty="0"/>
              <a:t>Opsamling i plenum </a:t>
            </a:r>
          </a:p>
          <a:p>
            <a:pPr marL="0" indent="0">
              <a:buFont typeface="+mj-lt"/>
              <a:buNone/>
            </a:pPr>
            <a:r>
              <a:rPr lang="da-DK" dirty="0"/>
              <a:t>Herefter gentages processen med en ny case </a:t>
            </a:r>
          </a:p>
          <a:p>
            <a:pPr marL="0" indent="0">
              <a:buFont typeface="+mj-lt"/>
              <a:buNone/>
            </a:pPr>
            <a:endParaRPr lang="da-DK" dirty="0"/>
          </a:p>
          <a:p>
            <a:endParaRPr lang="da-DK" dirty="0"/>
          </a:p>
        </p:txBody>
      </p:sp>
      <p:sp>
        <p:nvSpPr>
          <p:cNvPr id="4" name="Pladsholder til slidenummer 3"/>
          <p:cNvSpPr>
            <a:spLocks noGrp="1"/>
          </p:cNvSpPr>
          <p:nvPr>
            <p:ph type="sldNum" sz="quarter" idx="5"/>
          </p:nvPr>
        </p:nvSpPr>
        <p:spPr/>
        <p:txBody>
          <a:bodyPr/>
          <a:lstStyle/>
          <a:p>
            <a:fld id="{CDF5421D-2BA0-4ABD-B57B-E3C381E30489}" type="slidenum">
              <a:rPr lang="da-DK" smtClean="0"/>
              <a:t>3</a:t>
            </a:fld>
            <a:endParaRPr lang="da-DK"/>
          </a:p>
        </p:txBody>
      </p:sp>
    </p:spTree>
    <p:extLst>
      <p:ext uri="{BB962C8B-B14F-4D97-AF65-F5344CB8AC3E}">
        <p14:creationId xmlns:p14="http://schemas.microsoft.com/office/powerpoint/2010/main" val="2993128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Ca. 10 min. </a:t>
            </a:r>
          </a:p>
        </p:txBody>
      </p:sp>
      <p:sp>
        <p:nvSpPr>
          <p:cNvPr id="4" name="Pladsholder til slidenummer 3"/>
          <p:cNvSpPr>
            <a:spLocks noGrp="1"/>
          </p:cNvSpPr>
          <p:nvPr>
            <p:ph type="sldNum" sz="quarter" idx="5"/>
          </p:nvPr>
        </p:nvSpPr>
        <p:spPr/>
        <p:txBody>
          <a:bodyPr/>
          <a:lstStyle/>
          <a:p>
            <a:fld id="{CDF5421D-2BA0-4ABD-B57B-E3C381E30489}" type="slidenum">
              <a:rPr lang="da-DK" smtClean="0"/>
              <a:t>4</a:t>
            </a:fld>
            <a:endParaRPr lang="da-DK"/>
          </a:p>
        </p:txBody>
      </p:sp>
    </p:spTree>
    <p:extLst>
      <p:ext uri="{BB962C8B-B14F-4D97-AF65-F5344CB8AC3E}">
        <p14:creationId xmlns:p14="http://schemas.microsoft.com/office/powerpoint/2010/main" val="3806437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slide og den næste er målrettet cases vedr. den psykologiske tryghed internt i dagtilbud eller skole </a:t>
            </a:r>
          </a:p>
        </p:txBody>
      </p:sp>
      <p:sp>
        <p:nvSpPr>
          <p:cNvPr id="4" name="Pladsholder til slidenummer 3"/>
          <p:cNvSpPr>
            <a:spLocks noGrp="1"/>
          </p:cNvSpPr>
          <p:nvPr>
            <p:ph type="sldNum" sz="quarter" idx="5"/>
          </p:nvPr>
        </p:nvSpPr>
        <p:spPr/>
        <p:txBody>
          <a:bodyPr/>
          <a:lstStyle/>
          <a:p>
            <a:fld id="{CDF5421D-2BA0-4ABD-B57B-E3C381E30489}" type="slidenum">
              <a:rPr lang="da-DK" smtClean="0"/>
              <a:t>5</a:t>
            </a:fld>
            <a:endParaRPr lang="da-DK"/>
          </a:p>
        </p:txBody>
      </p:sp>
    </p:spTree>
    <p:extLst>
      <p:ext uri="{BB962C8B-B14F-4D97-AF65-F5344CB8AC3E}">
        <p14:creationId xmlns:p14="http://schemas.microsoft.com/office/powerpoint/2010/main" val="128494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3FFA0-6133-E9CF-9301-31F3A0C1E45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19A7946-A5E8-416A-714E-A4FADF94D2D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B755F0E-0812-809C-2B35-FB62A9BF64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dirty="0">
                <a:effectLst/>
                <a:latin typeface="Calibri Light" panose="020F0302020204030204" pitchFamily="34" charset="0"/>
                <a:ea typeface="Calibri" panose="020F0502020204030204" pitchFamily="34" charset="0"/>
                <a:cs typeface="Times New Roman" panose="02020603050405020304" pitchFamily="18" charset="0"/>
              </a:rPr>
              <a:t>Opmærksomhedspunkter</a:t>
            </a:r>
            <a:r>
              <a:rPr lang="da-DK" sz="1200" b="0" i="0" dirty="0">
                <a:effectLst/>
                <a:latin typeface="Calibri Light" panose="020F0302020204030204" pitchFamily="34" charset="0"/>
                <a:ea typeface="Calibri" panose="020F0502020204030204" pitchFamily="34" charset="0"/>
                <a:cs typeface="Times New Roman" panose="02020603050405020304" pitchFamily="18" charset="0"/>
              </a:rPr>
              <a:t> i casen, som I som ledere kan tage med ind i drøftelsen, hvis ikke medarbejderne selv kommer ind på det: </a:t>
            </a:r>
          </a:p>
          <a:p>
            <a:pPr marL="342900" lvl="0" indent="-342900">
              <a:buFont typeface="Symbol" panose="05050102010706020507" pitchFamily="18" charset="2"/>
              <a:buChar char=""/>
            </a:pPr>
            <a:r>
              <a:rPr lang="da-DK" sz="1800" dirty="0">
                <a:effectLst/>
                <a:latin typeface="Aptos" panose="020B0004020202020204" pitchFamily="34" charset="0"/>
                <a:ea typeface="Times New Roman" panose="02020603050405020304" pitchFamily="18" charset="0"/>
              </a:rPr>
              <a:t>Venlighed og anerkendelse skaber en god stemning og kan være et godt grundlag for psykologisk tryghed, men kan fx også her forhindre kritiske diskussioner.</a:t>
            </a:r>
            <a:endParaRPr lang="da-DK"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a-DK" sz="1800" dirty="0">
                <a:effectLst/>
                <a:latin typeface="Aptos" panose="020B0004020202020204" pitchFamily="34" charset="0"/>
                <a:ea typeface="Times New Roman" panose="02020603050405020304" pitchFamily="18" charset="0"/>
              </a:rPr>
              <a:t>Tillid er til stede, men ikke nødvendigvis en kultur, hvor det er nemt at udfordre eksisterende praksis. Psykologisk tryghed er ikke det samme som tillid. </a:t>
            </a:r>
            <a:endParaRPr lang="da-DK"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a-DK" sz="1800" dirty="0">
                <a:effectLst/>
                <a:latin typeface="Aptos" panose="020B0004020202020204" pitchFamily="34" charset="0"/>
                <a:ea typeface="Times New Roman" panose="02020603050405020304" pitchFamily="18" charset="0"/>
              </a:rPr>
              <a:t>Konflikter og perspektiver bliver hurtigt lukket ned for at bevare harmonien.</a:t>
            </a:r>
            <a:endParaRPr lang="da-DK"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a-DK" sz="1800" dirty="0">
                <a:effectLst/>
                <a:latin typeface="Aptos" panose="020B0004020202020204" pitchFamily="34" charset="0"/>
                <a:ea typeface="Times New Roman" panose="02020603050405020304" pitchFamily="18" charset="0"/>
              </a:rPr>
              <a:t>Direkte kommentarer kan virke hæmmende i stedet for at skabe en reel dialog (Louise) </a:t>
            </a:r>
            <a:endParaRPr lang="da-DK"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a-DK" sz="1800" b="1" dirty="0">
                <a:effectLst/>
                <a:latin typeface="Aptos" panose="020B0004020202020204" pitchFamily="34" charset="0"/>
                <a:ea typeface="Yu Gothic Light" panose="020B0300000000000000" pitchFamily="34" charset="-128"/>
              </a:rPr>
              <a:t>Camilla</a:t>
            </a:r>
            <a:r>
              <a:rPr lang="da-DK" sz="1800" dirty="0">
                <a:effectLst/>
                <a:latin typeface="Aptos" panose="020B0004020202020204" pitchFamily="34" charset="0"/>
                <a:ea typeface="Times New Roman" panose="02020603050405020304" pitchFamily="18" charset="0"/>
              </a:rPr>
              <a:t> undlader at stille spørgsmål, fordi hun frygter at fremstå som uvidende.</a:t>
            </a:r>
            <a:endParaRPr lang="da-DK"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a-DK" sz="1800" b="1" dirty="0">
                <a:effectLst/>
                <a:latin typeface="Aptos" panose="020B0004020202020204" pitchFamily="34" charset="0"/>
                <a:ea typeface="Yu Gothic Light" panose="020B0300000000000000" pitchFamily="34" charset="-128"/>
              </a:rPr>
              <a:t>Kasper</a:t>
            </a:r>
            <a:r>
              <a:rPr lang="da-DK" sz="1800" dirty="0">
                <a:effectLst/>
                <a:latin typeface="Aptos" panose="020B0004020202020204" pitchFamily="34" charset="0"/>
                <a:ea typeface="Times New Roman" panose="02020603050405020304" pitchFamily="18" charset="0"/>
              </a:rPr>
              <a:t> indrømmer ikke sine fejl, fordi han er bekymret for at virke inkompetent.</a:t>
            </a:r>
            <a:endParaRPr lang="da-DK"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a-DK" sz="1800" i="1" dirty="0">
                <a:effectLst/>
                <a:latin typeface="Aptos" panose="020B0004020202020204" pitchFamily="34" charset="0"/>
                <a:ea typeface="Times New Roman" panose="02020603050405020304" pitchFamily="18" charset="0"/>
              </a:rPr>
              <a:t>Fravær af konflikt er ikke lig med et velfungerende team</a:t>
            </a:r>
            <a:r>
              <a:rPr lang="da-DK" sz="1800" dirty="0">
                <a:effectLst/>
                <a:latin typeface="Aptos" panose="020B0004020202020204" pitchFamily="34" charset="0"/>
                <a:ea typeface="Times New Roman" panose="02020603050405020304" pitchFamily="18" charset="0"/>
              </a:rPr>
              <a:t> → Ingen udfordrer hinanden, og alle nikker hurtigt til de nye tiltag.</a:t>
            </a:r>
            <a:endParaRPr lang="da-DK"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da-DK" sz="1800" i="1" dirty="0">
                <a:effectLst/>
                <a:latin typeface="Aptos" panose="020B0004020202020204" pitchFamily="34" charset="0"/>
                <a:ea typeface="Times New Roman" panose="02020603050405020304" pitchFamily="18" charset="0"/>
              </a:rPr>
              <a:t>Vi skal være enige</a:t>
            </a:r>
            <a:r>
              <a:rPr lang="da-DK" sz="1800" dirty="0">
                <a:effectLst/>
                <a:latin typeface="Aptos" panose="020B0004020202020204" pitchFamily="34" charset="0"/>
                <a:ea typeface="Times New Roman" panose="02020603050405020304" pitchFamily="18" charset="0"/>
              </a:rPr>
              <a:t> → Der er ingen reel faglig diskussion, da ingen vil gå imod strømmen.</a:t>
            </a:r>
            <a:endParaRPr lang="da-DK" sz="1800" dirty="0">
              <a:effectLst/>
              <a:latin typeface="Times New Roman" panose="02020603050405020304" pitchFamily="18" charset="0"/>
              <a:ea typeface="Times New Roman" panose="02020603050405020304" pitchFamily="18" charset="0"/>
            </a:endParaRPr>
          </a:p>
          <a:p>
            <a:endParaRPr lang="da-DK" dirty="0"/>
          </a:p>
        </p:txBody>
      </p:sp>
      <p:sp>
        <p:nvSpPr>
          <p:cNvPr id="4" name="Pladsholder til slidenummer 3">
            <a:extLst>
              <a:ext uri="{FF2B5EF4-FFF2-40B4-BE49-F238E27FC236}">
                <a16:creationId xmlns:a16="http://schemas.microsoft.com/office/drawing/2014/main" id="{19999A9F-B3FA-BE3D-E6AE-1B4ABEE85A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5421D-2BA0-4ABD-B57B-E3C381E30489}"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3845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218E2-21F9-1F14-8B7B-5231AC801B1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F4805B1-600B-604D-4BC3-4C04AE7AB54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540B11E-2999-D1AF-6110-A262548CC0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Denne slide og den næste er målrettet cases vedr. den psykologiske tryghed internt i dagtilbud eller skole </a:t>
            </a:r>
          </a:p>
          <a:p>
            <a:endParaRPr lang="da-DK" dirty="0"/>
          </a:p>
        </p:txBody>
      </p:sp>
      <p:sp>
        <p:nvSpPr>
          <p:cNvPr id="4" name="Pladsholder til slidenummer 3">
            <a:extLst>
              <a:ext uri="{FF2B5EF4-FFF2-40B4-BE49-F238E27FC236}">
                <a16:creationId xmlns:a16="http://schemas.microsoft.com/office/drawing/2014/main" id="{DDDF7ED9-7570-3EFC-092D-876BA96FD4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5421D-2BA0-4ABD-B57B-E3C381E30489}"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39402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9EB5F-EA27-F493-5463-5CE961F8A4B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874CDBA-8689-105C-17B4-4B9BC8B2CE8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14B2324-DC7A-D5C2-7E76-8E8F7C90D75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dirty="0">
                <a:effectLst/>
                <a:latin typeface="Calibri Light" panose="020F0302020204030204" pitchFamily="34" charset="0"/>
                <a:ea typeface="Calibri" panose="020F0502020204030204" pitchFamily="34" charset="0"/>
                <a:cs typeface="Times New Roman" panose="02020603050405020304" pitchFamily="18" charset="0"/>
              </a:rPr>
              <a:t>Opmærksomhedspunkter</a:t>
            </a:r>
            <a:r>
              <a:rPr lang="da-DK" sz="1200" b="0" i="0" dirty="0">
                <a:effectLst/>
                <a:latin typeface="Calibri Light" panose="020F0302020204030204" pitchFamily="34" charset="0"/>
                <a:ea typeface="Calibri" panose="020F0502020204030204" pitchFamily="34" charset="0"/>
                <a:cs typeface="Times New Roman" panose="02020603050405020304" pitchFamily="18" charset="0"/>
              </a:rPr>
              <a:t> i casen, som I som ledere kan tage med ind i drøftelsen, hvis ikke medarbejderne selv kommer ind på det: </a:t>
            </a:r>
          </a:p>
          <a:p>
            <a:r>
              <a:rPr lang="da-DK" sz="1800" b="1" i="1" dirty="0">
                <a:effectLst/>
                <a:latin typeface="Aptos" panose="020B0004020202020204" pitchFamily="34" charset="0"/>
                <a:ea typeface="Times New Roman" panose="02020603050405020304" pitchFamily="18" charset="0"/>
              </a:rPr>
              <a:t>Positive indikatorer på psykologisk tryghed:</a:t>
            </a:r>
            <a:endParaRPr lang="da-DK" sz="1800" b="1"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da-DK" sz="1800" dirty="0">
                <a:effectLst/>
                <a:latin typeface="Aptos" panose="020B0004020202020204" pitchFamily="34" charset="0"/>
                <a:ea typeface="Times New Roman" panose="02020603050405020304" pitchFamily="18" charset="0"/>
              </a:rPr>
              <a:t>Mikkel tør nævne en fejl og bede om input.</a:t>
            </a:r>
            <a:endParaRPr lang="da-DK"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da-DK" sz="1800" dirty="0">
                <a:effectLst/>
                <a:latin typeface="Aptos" panose="020B0004020202020204" pitchFamily="34" charset="0"/>
                <a:ea typeface="Times New Roman" panose="02020603050405020304" pitchFamily="18" charset="0"/>
              </a:rPr>
              <a:t>Maria tager en faglig bekymring op. </a:t>
            </a:r>
            <a:endParaRPr lang="da-DK"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da-DK" sz="1800" dirty="0">
                <a:effectLst/>
                <a:latin typeface="Aptos" panose="020B0004020202020204" pitchFamily="34" charset="0"/>
                <a:ea typeface="Times New Roman" panose="02020603050405020304" pitchFamily="18" charset="0"/>
              </a:rPr>
              <a:t>Taler for at uenigheder kommer frem og vi godt kan tale om det</a:t>
            </a:r>
            <a:endParaRPr lang="da-DK" sz="1800" dirty="0">
              <a:effectLst/>
              <a:latin typeface="Times New Roman" panose="02020603050405020304" pitchFamily="18" charset="0"/>
              <a:ea typeface="Times New Roman" panose="02020603050405020304" pitchFamily="18" charset="0"/>
            </a:endParaRPr>
          </a:p>
          <a:p>
            <a:r>
              <a:rPr lang="da-DK" sz="1800" i="1" dirty="0">
                <a:effectLst/>
                <a:latin typeface="Aptos" panose="020B000402020202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i="1" dirty="0">
                <a:effectLst/>
                <a:latin typeface="Aptos" panose="020B0004020202020204" pitchFamily="34" charset="0"/>
                <a:ea typeface="Times New Roman" panose="02020603050405020304" pitchFamily="18" charset="0"/>
              </a:rPr>
              <a:t>Negative indikationer på manglende psykologisk tryghed: </a:t>
            </a:r>
            <a:endParaRPr lang="da-DK" sz="1800" b="1"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da-DK" sz="1800" dirty="0">
                <a:effectLst/>
                <a:latin typeface="Aptos" panose="020B0004020202020204" pitchFamily="34" charset="0"/>
                <a:ea typeface="Times New Roman" panose="02020603050405020304" pitchFamily="18" charset="0"/>
              </a:rPr>
              <a:t>Der er ingen reel faglig diskussion fx Mikkel og Maria, der tager emner op, men ikke bliver drøftet</a:t>
            </a:r>
          </a:p>
          <a:p>
            <a:pPr marL="342900" lvl="0" indent="-342900">
              <a:buFont typeface="Times New Roman" panose="02020603050405020304" pitchFamily="18" charset="0"/>
              <a:buChar char="-"/>
            </a:pPr>
            <a:endParaRPr lang="da-DK" sz="1800" dirty="0">
              <a:effectLst/>
              <a:latin typeface="Times New Roman" panose="02020603050405020304" pitchFamily="18" charset="0"/>
              <a:ea typeface="Times New Roman" panose="02020603050405020304" pitchFamily="18" charset="0"/>
            </a:endParaRPr>
          </a:p>
          <a:p>
            <a:r>
              <a:rPr lang="da-DK" sz="1800" b="1" i="1" dirty="0">
                <a:effectLst/>
                <a:latin typeface="Aptos" panose="020B0004020202020204" pitchFamily="34" charset="0"/>
                <a:ea typeface="Times New Roman" panose="02020603050405020304" pitchFamily="18" charset="0"/>
              </a:rPr>
              <a:t>Misforståelser om psykologisk tryghed:</a:t>
            </a:r>
            <a:endParaRPr lang="da-DK" sz="1800" b="1"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da-DK" sz="1800" i="1" dirty="0">
                <a:effectLst/>
                <a:latin typeface="Aptos" panose="020B0004020202020204" pitchFamily="34" charset="0"/>
                <a:ea typeface="Times New Roman" panose="02020603050405020304" pitchFamily="18" charset="0"/>
              </a:rPr>
              <a:t>At tro, at psykologisk tryghed betyder, at vi kan sige alt</a:t>
            </a:r>
            <a:r>
              <a:rPr lang="da-DK" sz="1800" dirty="0">
                <a:effectLst/>
                <a:latin typeface="Aptos" panose="020B0004020202020204" pitchFamily="34" charset="0"/>
                <a:ea typeface="Times New Roman" panose="02020603050405020304" pitchFamily="18" charset="0"/>
              </a:rPr>
              <a:t> → Den uformelle tone gør, at nogle input afvises lidt for hurtigt. Her er umiddelbar ingen frygt for at sige sin mening, men tonen og tempoet i diskussionerne skaber ikke nødvendigvis et miljø, hvor alle føler sig hørt og respekteret. Den viser også, hvordan højt engagement og direkte tale kan ende med at blive en barriere for reel refleksion og samarbejde.</a:t>
            </a:r>
            <a:endParaRPr lang="da-DK"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da-DK" sz="1800" i="1" dirty="0">
                <a:effectLst/>
                <a:latin typeface="Aptos" panose="020B0004020202020204" pitchFamily="34" charset="0"/>
                <a:ea typeface="Times New Roman" panose="02020603050405020304" pitchFamily="18" charset="0"/>
              </a:rPr>
              <a:t>Hvis vi har psykologisk tryghed, undgår vi svære samtaler</a:t>
            </a:r>
            <a:r>
              <a:rPr lang="da-DK" sz="1800" dirty="0">
                <a:effectLst/>
                <a:latin typeface="Aptos" panose="020B0004020202020204" pitchFamily="34" charset="0"/>
                <a:ea typeface="Times New Roman" panose="02020603050405020304" pitchFamily="18" charset="0"/>
              </a:rPr>
              <a:t> → Marias bekymring bliver fejet af bordet for at bevare den gode stemning.</a:t>
            </a:r>
            <a:endParaRPr lang="da-DK" sz="1800" dirty="0">
              <a:effectLst/>
              <a:latin typeface="Times New Roman" panose="02020603050405020304" pitchFamily="18" charset="0"/>
              <a:ea typeface="Times New Roman" panose="02020603050405020304" pitchFamily="18" charset="0"/>
            </a:endParaRPr>
          </a:p>
          <a:p>
            <a:endParaRPr lang="da-DK" dirty="0"/>
          </a:p>
        </p:txBody>
      </p:sp>
      <p:sp>
        <p:nvSpPr>
          <p:cNvPr id="4" name="Pladsholder til slidenummer 3">
            <a:extLst>
              <a:ext uri="{FF2B5EF4-FFF2-40B4-BE49-F238E27FC236}">
                <a16:creationId xmlns:a16="http://schemas.microsoft.com/office/drawing/2014/main" id="{39D737A6-CC88-D320-785F-58BA258456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5421D-2BA0-4ABD-B57B-E3C381E30489}"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12746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86EAC-5FD9-A508-3B9C-3AD15F3E033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5E6A822-34FB-A1CA-7ED0-D26FD749BFC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1C1ECB8-FE3C-E71B-7B6A-B04952BD451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Denne slide og den næste er målrettet cases vedr. den psykologiske tryghed i det tværfaglige samarbejde </a:t>
            </a:r>
          </a:p>
          <a:p>
            <a:endParaRPr lang="da-DK" dirty="0"/>
          </a:p>
        </p:txBody>
      </p:sp>
      <p:sp>
        <p:nvSpPr>
          <p:cNvPr id="4" name="Pladsholder til slidenummer 3">
            <a:extLst>
              <a:ext uri="{FF2B5EF4-FFF2-40B4-BE49-F238E27FC236}">
                <a16:creationId xmlns:a16="http://schemas.microsoft.com/office/drawing/2014/main" id="{D9166883-A58F-0743-B7DE-EFC5381246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5421D-2BA0-4ABD-B57B-E3C381E30489}"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4293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B3FF4-89FC-E081-3E2B-7D64F369F1AD}"/>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14D266D6-A55C-FEC3-2F97-16FAD7B57B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FEABBED-F7E6-AC13-B4D2-E73EE45B814E}"/>
              </a:ext>
            </a:extLst>
          </p:cNvPr>
          <p:cNvSpPr>
            <a:spLocks noGrp="1"/>
          </p:cNvSpPr>
          <p:nvPr>
            <p:ph type="dt" sz="half" idx="10"/>
          </p:nvPr>
        </p:nvSpPr>
        <p:spPr/>
        <p:txBody>
          <a:bodyPr/>
          <a:lstStyle/>
          <a:p>
            <a:fld id="{53C96F56-5570-4A45-855B-5C87A03ABA92}" type="datetimeFigureOut">
              <a:rPr lang="da-DK" smtClean="0"/>
              <a:t>31-03-2025</a:t>
            </a:fld>
            <a:endParaRPr lang="da-DK"/>
          </a:p>
        </p:txBody>
      </p:sp>
      <p:sp>
        <p:nvSpPr>
          <p:cNvPr id="5" name="Pladsholder til sidefod 4">
            <a:extLst>
              <a:ext uri="{FF2B5EF4-FFF2-40B4-BE49-F238E27FC236}">
                <a16:creationId xmlns:a16="http://schemas.microsoft.com/office/drawing/2014/main" id="{71E702F8-881C-D142-1F0F-BFB453B4504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0DEB972-85AA-FB00-95CD-A4D16FBBE2DB}"/>
              </a:ext>
            </a:extLst>
          </p:cNvPr>
          <p:cNvSpPr>
            <a:spLocks noGrp="1"/>
          </p:cNvSpPr>
          <p:nvPr>
            <p:ph type="sldNum" sz="quarter" idx="12"/>
          </p:nvPr>
        </p:nvSpPr>
        <p:spPr/>
        <p:txBody>
          <a:bodyPr/>
          <a:lstStyle/>
          <a:p>
            <a:fld id="{5A669040-55ED-46D5-8651-521FD3B3CCB9}" type="slidenum">
              <a:rPr lang="da-DK" smtClean="0"/>
              <a:t>‹nr.›</a:t>
            </a:fld>
            <a:endParaRPr lang="da-DK"/>
          </a:p>
        </p:txBody>
      </p:sp>
    </p:spTree>
    <p:extLst>
      <p:ext uri="{BB962C8B-B14F-4D97-AF65-F5344CB8AC3E}">
        <p14:creationId xmlns:p14="http://schemas.microsoft.com/office/powerpoint/2010/main" val="8027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6E5A98-5704-DCA6-F49B-D71F9E8EE98C}"/>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F8B7315A-DF37-C5AC-1F4E-F3BC481E47CB}"/>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94BA07B-14B9-40BF-47E5-C2E3FB33D989}"/>
              </a:ext>
            </a:extLst>
          </p:cNvPr>
          <p:cNvSpPr>
            <a:spLocks noGrp="1"/>
          </p:cNvSpPr>
          <p:nvPr>
            <p:ph type="dt" sz="half" idx="10"/>
          </p:nvPr>
        </p:nvSpPr>
        <p:spPr/>
        <p:txBody>
          <a:bodyPr/>
          <a:lstStyle/>
          <a:p>
            <a:fld id="{53C96F56-5570-4A45-855B-5C87A03ABA92}" type="datetimeFigureOut">
              <a:rPr lang="da-DK" smtClean="0"/>
              <a:t>31-03-2025</a:t>
            </a:fld>
            <a:endParaRPr lang="da-DK"/>
          </a:p>
        </p:txBody>
      </p:sp>
      <p:sp>
        <p:nvSpPr>
          <p:cNvPr id="5" name="Pladsholder til sidefod 4">
            <a:extLst>
              <a:ext uri="{FF2B5EF4-FFF2-40B4-BE49-F238E27FC236}">
                <a16:creationId xmlns:a16="http://schemas.microsoft.com/office/drawing/2014/main" id="{924B3AF0-BB2C-C8F4-8C16-794DD431D4C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F4E9F34-A923-EA4C-1C1D-6F2701A8F63F}"/>
              </a:ext>
            </a:extLst>
          </p:cNvPr>
          <p:cNvSpPr>
            <a:spLocks noGrp="1"/>
          </p:cNvSpPr>
          <p:nvPr>
            <p:ph type="sldNum" sz="quarter" idx="12"/>
          </p:nvPr>
        </p:nvSpPr>
        <p:spPr/>
        <p:txBody>
          <a:bodyPr/>
          <a:lstStyle/>
          <a:p>
            <a:fld id="{5A669040-55ED-46D5-8651-521FD3B3CCB9}" type="slidenum">
              <a:rPr lang="da-DK" smtClean="0"/>
              <a:t>‹nr.›</a:t>
            </a:fld>
            <a:endParaRPr lang="da-DK"/>
          </a:p>
        </p:txBody>
      </p:sp>
    </p:spTree>
    <p:extLst>
      <p:ext uri="{BB962C8B-B14F-4D97-AF65-F5344CB8AC3E}">
        <p14:creationId xmlns:p14="http://schemas.microsoft.com/office/powerpoint/2010/main" val="302938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CAFBA939-96A0-B93C-1AED-B6FA2B5C8C0E}"/>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A15D1E46-592A-E083-272D-3DA9E2BD40A7}"/>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0A6A551-A20D-E660-D660-3BF222362F97}"/>
              </a:ext>
            </a:extLst>
          </p:cNvPr>
          <p:cNvSpPr>
            <a:spLocks noGrp="1"/>
          </p:cNvSpPr>
          <p:nvPr>
            <p:ph type="dt" sz="half" idx="10"/>
          </p:nvPr>
        </p:nvSpPr>
        <p:spPr/>
        <p:txBody>
          <a:bodyPr/>
          <a:lstStyle/>
          <a:p>
            <a:fld id="{53C96F56-5570-4A45-855B-5C87A03ABA92}" type="datetimeFigureOut">
              <a:rPr lang="da-DK" smtClean="0"/>
              <a:t>31-03-2025</a:t>
            </a:fld>
            <a:endParaRPr lang="da-DK"/>
          </a:p>
        </p:txBody>
      </p:sp>
      <p:sp>
        <p:nvSpPr>
          <p:cNvPr id="5" name="Pladsholder til sidefod 4">
            <a:extLst>
              <a:ext uri="{FF2B5EF4-FFF2-40B4-BE49-F238E27FC236}">
                <a16:creationId xmlns:a16="http://schemas.microsoft.com/office/drawing/2014/main" id="{BF22E648-733B-B879-FFE5-53011012908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9AE2CDF-0557-759A-93AC-5A0B1F902D3C}"/>
              </a:ext>
            </a:extLst>
          </p:cNvPr>
          <p:cNvSpPr>
            <a:spLocks noGrp="1"/>
          </p:cNvSpPr>
          <p:nvPr>
            <p:ph type="sldNum" sz="quarter" idx="12"/>
          </p:nvPr>
        </p:nvSpPr>
        <p:spPr/>
        <p:txBody>
          <a:bodyPr/>
          <a:lstStyle/>
          <a:p>
            <a:fld id="{5A669040-55ED-46D5-8651-521FD3B3CCB9}" type="slidenum">
              <a:rPr lang="da-DK" smtClean="0"/>
              <a:t>‹nr.›</a:t>
            </a:fld>
            <a:endParaRPr lang="da-DK"/>
          </a:p>
        </p:txBody>
      </p:sp>
    </p:spTree>
    <p:extLst>
      <p:ext uri="{BB962C8B-B14F-4D97-AF65-F5344CB8AC3E}">
        <p14:creationId xmlns:p14="http://schemas.microsoft.com/office/powerpoint/2010/main" val="2983416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D90D5-CA2D-A148-4354-930CD4104CA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7A7761C-7EF4-E7F8-B4AE-29E6025D73B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A143847-7CA5-E8E8-0E92-C89BAC35B3EB}"/>
              </a:ext>
            </a:extLst>
          </p:cNvPr>
          <p:cNvSpPr>
            <a:spLocks noGrp="1"/>
          </p:cNvSpPr>
          <p:nvPr>
            <p:ph type="dt" sz="half" idx="10"/>
          </p:nvPr>
        </p:nvSpPr>
        <p:spPr/>
        <p:txBody>
          <a:bodyPr/>
          <a:lstStyle/>
          <a:p>
            <a:fld id="{53C96F56-5570-4A45-855B-5C87A03ABA92}" type="datetimeFigureOut">
              <a:rPr lang="da-DK" smtClean="0"/>
              <a:t>31-03-2025</a:t>
            </a:fld>
            <a:endParaRPr lang="da-DK"/>
          </a:p>
        </p:txBody>
      </p:sp>
      <p:sp>
        <p:nvSpPr>
          <p:cNvPr id="5" name="Pladsholder til sidefod 4">
            <a:extLst>
              <a:ext uri="{FF2B5EF4-FFF2-40B4-BE49-F238E27FC236}">
                <a16:creationId xmlns:a16="http://schemas.microsoft.com/office/drawing/2014/main" id="{3E76C9B7-029D-61B3-9422-0BC8524CC34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DA3B1FC-05C7-B879-FEBF-39C8507D4820}"/>
              </a:ext>
            </a:extLst>
          </p:cNvPr>
          <p:cNvSpPr>
            <a:spLocks noGrp="1"/>
          </p:cNvSpPr>
          <p:nvPr>
            <p:ph type="sldNum" sz="quarter" idx="12"/>
          </p:nvPr>
        </p:nvSpPr>
        <p:spPr/>
        <p:txBody>
          <a:bodyPr/>
          <a:lstStyle/>
          <a:p>
            <a:fld id="{5A669040-55ED-46D5-8651-521FD3B3CCB9}" type="slidenum">
              <a:rPr lang="da-DK" smtClean="0"/>
              <a:t>‹nr.›</a:t>
            </a:fld>
            <a:endParaRPr lang="da-DK"/>
          </a:p>
        </p:txBody>
      </p:sp>
    </p:spTree>
    <p:extLst>
      <p:ext uri="{BB962C8B-B14F-4D97-AF65-F5344CB8AC3E}">
        <p14:creationId xmlns:p14="http://schemas.microsoft.com/office/powerpoint/2010/main" val="4058472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38C00C-F245-9086-9C84-DF5A995A4845}"/>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D89B324-0E4D-4E72-312F-9AEE0C5772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2C935500-958B-6AC5-2E0C-0DABE4E6C826}"/>
              </a:ext>
            </a:extLst>
          </p:cNvPr>
          <p:cNvSpPr>
            <a:spLocks noGrp="1"/>
          </p:cNvSpPr>
          <p:nvPr>
            <p:ph type="dt" sz="half" idx="10"/>
          </p:nvPr>
        </p:nvSpPr>
        <p:spPr/>
        <p:txBody>
          <a:bodyPr/>
          <a:lstStyle/>
          <a:p>
            <a:fld id="{53C96F56-5570-4A45-855B-5C87A03ABA92}" type="datetimeFigureOut">
              <a:rPr lang="da-DK" smtClean="0"/>
              <a:t>31-03-2025</a:t>
            </a:fld>
            <a:endParaRPr lang="da-DK"/>
          </a:p>
        </p:txBody>
      </p:sp>
      <p:sp>
        <p:nvSpPr>
          <p:cNvPr id="5" name="Pladsholder til sidefod 4">
            <a:extLst>
              <a:ext uri="{FF2B5EF4-FFF2-40B4-BE49-F238E27FC236}">
                <a16:creationId xmlns:a16="http://schemas.microsoft.com/office/drawing/2014/main" id="{9CC3ABFC-88FE-3CC9-B783-2ACBA35F6BC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977E6A6-128A-0FDB-10A2-144DD7827AA4}"/>
              </a:ext>
            </a:extLst>
          </p:cNvPr>
          <p:cNvSpPr>
            <a:spLocks noGrp="1"/>
          </p:cNvSpPr>
          <p:nvPr>
            <p:ph type="sldNum" sz="quarter" idx="12"/>
          </p:nvPr>
        </p:nvSpPr>
        <p:spPr/>
        <p:txBody>
          <a:bodyPr/>
          <a:lstStyle/>
          <a:p>
            <a:fld id="{5A669040-55ED-46D5-8651-521FD3B3CCB9}" type="slidenum">
              <a:rPr lang="da-DK" smtClean="0"/>
              <a:t>‹nr.›</a:t>
            </a:fld>
            <a:endParaRPr lang="da-DK"/>
          </a:p>
        </p:txBody>
      </p:sp>
    </p:spTree>
    <p:extLst>
      <p:ext uri="{BB962C8B-B14F-4D97-AF65-F5344CB8AC3E}">
        <p14:creationId xmlns:p14="http://schemas.microsoft.com/office/powerpoint/2010/main" val="157636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C35867-E47A-CEEB-DEFE-E9E702CDC2A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670130C-41B1-5835-642C-89FED9A928D5}"/>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3646B39-62D8-414E-9181-E67747A002DD}"/>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0A367AFB-C89F-EA35-D606-16280C432F32}"/>
              </a:ext>
            </a:extLst>
          </p:cNvPr>
          <p:cNvSpPr>
            <a:spLocks noGrp="1"/>
          </p:cNvSpPr>
          <p:nvPr>
            <p:ph type="dt" sz="half" idx="10"/>
          </p:nvPr>
        </p:nvSpPr>
        <p:spPr/>
        <p:txBody>
          <a:bodyPr/>
          <a:lstStyle/>
          <a:p>
            <a:fld id="{53C96F56-5570-4A45-855B-5C87A03ABA92}" type="datetimeFigureOut">
              <a:rPr lang="da-DK" smtClean="0"/>
              <a:t>31-03-2025</a:t>
            </a:fld>
            <a:endParaRPr lang="da-DK"/>
          </a:p>
        </p:txBody>
      </p:sp>
      <p:sp>
        <p:nvSpPr>
          <p:cNvPr id="6" name="Pladsholder til sidefod 5">
            <a:extLst>
              <a:ext uri="{FF2B5EF4-FFF2-40B4-BE49-F238E27FC236}">
                <a16:creationId xmlns:a16="http://schemas.microsoft.com/office/drawing/2014/main" id="{DF2A7D31-4693-1A61-3092-52EB73F6F29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8D23CBF-265A-DB79-B2E9-CA09447ED665}"/>
              </a:ext>
            </a:extLst>
          </p:cNvPr>
          <p:cNvSpPr>
            <a:spLocks noGrp="1"/>
          </p:cNvSpPr>
          <p:nvPr>
            <p:ph type="sldNum" sz="quarter" idx="12"/>
          </p:nvPr>
        </p:nvSpPr>
        <p:spPr/>
        <p:txBody>
          <a:bodyPr/>
          <a:lstStyle/>
          <a:p>
            <a:fld id="{5A669040-55ED-46D5-8651-521FD3B3CCB9}" type="slidenum">
              <a:rPr lang="da-DK" smtClean="0"/>
              <a:t>‹nr.›</a:t>
            </a:fld>
            <a:endParaRPr lang="da-DK"/>
          </a:p>
        </p:txBody>
      </p:sp>
    </p:spTree>
    <p:extLst>
      <p:ext uri="{BB962C8B-B14F-4D97-AF65-F5344CB8AC3E}">
        <p14:creationId xmlns:p14="http://schemas.microsoft.com/office/powerpoint/2010/main" val="1921079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99D5D-9463-16F2-01C6-ADE1F6876A75}"/>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B093E8E-37CA-8F8F-EE48-F5742662E8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68B1094B-8847-A7CE-D22E-5BC10DDF1C0F}"/>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7C8DCFF0-68FE-9900-13C0-6995F5BBA9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967437B3-1B57-7F7F-56BC-7393957AA52B}"/>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CFD064B8-53B0-21B6-070E-5C99DD308A69}"/>
              </a:ext>
            </a:extLst>
          </p:cNvPr>
          <p:cNvSpPr>
            <a:spLocks noGrp="1"/>
          </p:cNvSpPr>
          <p:nvPr>
            <p:ph type="dt" sz="half" idx="10"/>
          </p:nvPr>
        </p:nvSpPr>
        <p:spPr/>
        <p:txBody>
          <a:bodyPr/>
          <a:lstStyle/>
          <a:p>
            <a:fld id="{53C96F56-5570-4A45-855B-5C87A03ABA92}" type="datetimeFigureOut">
              <a:rPr lang="da-DK" smtClean="0"/>
              <a:t>31-03-2025</a:t>
            </a:fld>
            <a:endParaRPr lang="da-DK"/>
          </a:p>
        </p:txBody>
      </p:sp>
      <p:sp>
        <p:nvSpPr>
          <p:cNvPr id="8" name="Pladsholder til sidefod 7">
            <a:extLst>
              <a:ext uri="{FF2B5EF4-FFF2-40B4-BE49-F238E27FC236}">
                <a16:creationId xmlns:a16="http://schemas.microsoft.com/office/drawing/2014/main" id="{210F1AFA-F581-A18E-DAA0-B64E4961138B}"/>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AF3C67D5-A808-579D-0AC7-C60FCE4DBE4F}"/>
              </a:ext>
            </a:extLst>
          </p:cNvPr>
          <p:cNvSpPr>
            <a:spLocks noGrp="1"/>
          </p:cNvSpPr>
          <p:nvPr>
            <p:ph type="sldNum" sz="quarter" idx="12"/>
          </p:nvPr>
        </p:nvSpPr>
        <p:spPr/>
        <p:txBody>
          <a:bodyPr/>
          <a:lstStyle/>
          <a:p>
            <a:fld id="{5A669040-55ED-46D5-8651-521FD3B3CCB9}" type="slidenum">
              <a:rPr lang="da-DK" smtClean="0"/>
              <a:t>‹nr.›</a:t>
            </a:fld>
            <a:endParaRPr lang="da-DK"/>
          </a:p>
        </p:txBody>
      </p:sp>
    </p:spTree>
    <p:extLst>
      <p:ext uri="{BB962C8B-B14F-4D97-AF65-F5344CB8AC3E}">
        <p14:creationId xmlns:p14="http://schemas.microsoft.com/office/powerpoint/2010/main" val="137498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41377F-9989-56C8-E280-0C67ADECCF6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66A9BCEB-91FF-68AB-947D-894BEF08C6AF}"/>
              </a:ext>
            </a:extLst>
          </p:cNvPr>
          <p:cNvSpPr>
            <a:spLocks noGrp="1"/>
          </p:cNvSpPr>
          <p:nvPr>
            <p:ph type="dt" sz="half" idx="10"/>
          </p:nvPr>
        </p:nvSpPr>
        <p:spPr/>
        <p:txBody>
          <a:bodyPr/>
          <a:lstStyle/>
          <a:p>
            <a:fld id="{53C96F56-5570-4A45-855B-5C87A03ABA92}" type="datetimeFigureOut">
              <a:rPr lang="da-DK" smtClean="0"/>
              <a:t>31-03-2025</a:t>
            </a:fld>
            <a:endParaRPr lang="da-DK"/>
          </a:p>
        </p:txBody>
      </p:sp>
      <p:sp>
        <p:nvSpPr>
          <p:cNvPr id="4" name="Pladsholder til sidefod 3">
            <a:extLst>
              <a:ext uri="{FF2B5EF4-FFF2-40B4-BE49-F238E27FC236}">
                <a16:creationId xmlns:a16="http://schemas.microsoft.com/office/drawing/2014/main" id="{4EC9FDB9-8309-9159-800F-92730176178B}"/>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A995E53A-1A37-F90E-CCC6-C99E10DFFAC1}"/>
              </a:ext>
            </a:extLst>
          </p:cNvPr>
          <p:cNvSpPr>
            <a:spLocks noGrp="1"/>
          </p:cNvSpPr>
          <p:nvPr>
            <p:ph type="sldNum" sz="quarter" idx="12"/>
          </p:nvPr>
        </p:nvSpPr>
        <p:spPr/>
        <p:txBody>
          <a:bodyPr/>
          <a:lstStyle/>
          <a:p>
            <a:fld id="{5A669040-55ED-46D5-8651-521FD3B3CCB9}" type="slidenum">
              <a:rPr lang="da-DK" smtClean="0"/>
              <a:t>‹nr.›</a:t>
            </a:fld>
            <a:endParaRPr lang="da-DK"/>
          </a:p>
        </p:txBody>
      </p:sp>
    </p:spTree>
    <p:extLst>
      <p:ext uri="{BB962C8B-B14F-4D97-AF65-F5344CB8AC3E}">
        <p14:creationId xmlns:p14="http://schemas.microsoft.com/office/powerpoint/2010/main" val="103381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27115F5-DF6A-8F98-19F4-813CE67C5C3E}"/>
              </a:ext>
            </a:extLst>
          </p:cNvPr>
          <p:cNvSpPr>
            <a:spLocks noGrp="1"/>
          </p:cNvSpPr>
          <p:nvPr>
            <p:ph type="dt" sz="half" idx="10"/>
          </p:nvPr>
        </p:nvSpPr>
        <p:spPr/>
        <p:txBody>
          <a:bodyPr/>
          <a:lstStyle/>
          <a:p>
            <a:fld id="{53C96F56-5570-4A45-855B-5C87A03ABA92}" type="datetimeFigureOut">
              <a:rPr lang="da-DK" smtClean="0"/>
              <a:t>31-03-2025</a:t>
            </a:fld>
            <a:endParaRPr lang="da-DK"/>
          </a:p>
        </p:txBody>
      </p:sp>
      <p:sp>
        <p:nvSpPr>
          <p:cNvPr id="3" name="Pladsholder til sidefod 2">
            <a:extLst>
              <a:ext uri="{FF2B5EF4-FFF2-40B4-BE49-F238E27FC236}">
                <a16:creationId xmlns:a16="http://schemas.microsoft.com/office/drawing/2014/main" id="{FF046F3F-AC36-BD14-5DCE-A4398560DD48}"/>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BF5DA498-FFCB-0385-E650-94005D587971}"/>
              </a:ext>
            </a:extLst>
          </p:cNvPr>
          <p:cNvSpPr>
            <a:spLocks noGrp="1"/>
          </p:cNvSpPr>
          <p:nvPr>
            <p:ph type="sldNum" sz="quarter" idx="12"/>
          </p:nvPr>
        </p:nvSpPr>
        <p:spPr/>
        <p:txBody>
          <a:bodyPr/>
          <a:lstStyle/>
          <a:p>
            <a:fld id="{5A669040-55ED-46D5-8651-521FD3B3CCB9}" type="slidenum">
              <a:rPr lang="da-DK" smtClean="0"/>
              <a:t>‹nr.›</a:t>
            </a:fld>
            <a:endParaRPr lang="da-DK"/>
          </a:p>
        </p:txBody>
      </p:sp>
    </p:spTree>
    <p:extLst>
      <p:ext uri="{BB962C8B-B14F-4D97-AF65-F5344CB8AC3E}">
        <p14:creationId xmlns:p14="http://schemas.microsoft.com/office/powerpoint/2010/main" val="31937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5092E-4EAE-A866-FF2D-ADFC7FE5001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06C12E01-C19A-6A1A-381B-637D65782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2021581B-D5A8-4CE7-7625-C75798C04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45A9588-6682-1ECA-639E-E5826115CFA7}"/>
              </a:ext>
            </a:extLst>
          </p:cNvPr>
          <p:cNvSpPr>
            <a:spLocks noGrp="1"/>
          </p:cNvSpPr>
          <p:nvPr>
            <p:ph type="dt" sz="half" idx="10"/>
          </p:nvPr>
        </p:nvSpPr>
        <p:spPr/>
        <p:txBody>
          <a:bodyPr/>
          <a:lstStyle/>
          <a:p>
            <a:fld id="{53C96F56-5570-4A45-855B-5C87A03ABA92}" type="datetimeFigureOut">
              <a:rPr lang="da-DK" smtClean="0"/>
              <a:t>31-03-2025</a:t>
            </a:fld>
            <a:endParaRPr lang="da-DK"/>
          </a:p>
        </p:txBody>
      </p:sp>
      <p:sp>
        <p:nvSpPr>
          <p:cNvPr id="6" name="Pladsholder til sidefod 5">
            <a:extLst>
              <a:ext uri="{FF2B5EF4-FFF2-40B4-BE49-F238E27FC236}">
                <a16:creationId xmlns:a16="http://schemas.microsoft.com/office/drawing/2014/main" id="{9CC1550F-2089-6C5C-3E7A-795AA9C9B31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AAA3D46-3911-A23B-B130-302A57D98675}"/>
              </a:ext>
            </a:extLst>
          </p:cNvPr>
          <p:cNvSpPr>
            <a:spLocks noGrp="1"/>
          </p:cNvSpPr>
          <p:nvPr>
            <p:ph type="sldNum" sz="quarter" idx="12"/>
          </p:nvPr>
        </p:nvSpPr>
        <p:spPr/>
        <p:txBody>
          <a:bodyPr/>
          <a:lstStyle/>
          <a:p>
            <a:fld id="{5A669040-55ED-46D5-8651-521FD3B3CCB9}" type="slidenum">
              <a:rPr lang="da-DK" smtClean="0"/>
              <a:t>‹nr.›</a:t>
            </a:fld>
            <a:endParaRPr lang="da-DK"/>
          </a:p>
        </p:txBody>
      </p:sp>
    </p:spTree>
    <p:extLst>
      <p:ext uri="{BB962C8B-B14F-4D97-AF65-F5344CB8AC3E}">
        <p14:creationId xmlns:p14="http://schemas.microsoft.com/office/powerpoint/2010/main" val="174813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5743D-E854-DA17-D1DE-86BE3FE0625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B5F08996-18D6-EF18-0E1D-DF6939C0EF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1BE26260-9EC6-069D-959C-08CA68A61A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5D7BD1E-24A1-019A-A72D-3BB972C0972F}"/>
              </a:ext>
            </a:extLst>
          </p:cNvPr>
          <p:cNvSpPr>
            <a:spLocks noGrp="1"/>
          </p:cNvSpPr>
          <p:nvPr>
            <p:ph type="dt" sz="half" idx="10"/>
          </p:nvPr>
        </p:nvSpPr>
        <p:spPr/>
        <p:txBody>
          <a:bodyPr/>
          <a:lstStyle/>
          <a:p>
            <a:fld id="{53C96F56-5570-4A45-855B-5C87A03ABA92}" type="datetimeFigureOut">
              <a:rPr lang="da-DK" smtClean="0"/>
              <a:t>31-03-2025</a:t>
            </a:fld>
            <a:endParaRPr lang="da-DK"/>
          </a:p>
        </p:txBody>
      </p:sp>
      <p:sp>
        <p:nvSpPr>
          <p:cNvPr id="6" name="Pladsholder til sidefod 5">
            <a:extLst>
              <a:ext uri="{FF2B5EF4-FFF2-40B4-BE49-F238E27FC236}">
                <a16:creationId xmlns:a16="http://schemas.microsoft.com/office/drawing/2014/main" id="{07625221-CE80-0DC4-2F49-303848C7BE1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D34ABC1-6BD1-452A-F6AB-77BC4E80B3C6}"/>
              </a:ext>
            </a:extLst>
          </p:cNvPr>
          <p:cNvSpPr>
            <a:spLocks noGrp="1"/>
          </p:cNvSpPr>
          <p:nvPr>
            <p:ph type="sldNum" sz="quarter" idx="12"/>
          </p:nvPr>
        </p:nvSpPr>
        <p:spPr/>
        <p:txBody>
          <a:bodyPr/>
          <a:lstStyle/>
          <a:p>
            <a:fld id="{5A669040-55ED-46D5-8651-521FD3B3CCB9}" type="slidenum">
              <a:rPr lang="da-DK" smtClean="0"/>
              <a:t>‹nr.›</a:t>
            </a:fld>
            <a:endParaRPr lang="da-DK"/>
          </a:p>
        </p:txBody>
      </p:sp>
    </p:spTree>
    <p:extLst>
      <p:ext uri="{BB962C8B-B14F-4D97-AF65-F5344CB8AC3E}">
        <p14:creationId xmlns:p14="http://schemas.microsoft.com/office/powerpoint/2010/main" val="3809541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765222E-B67F-65BD-87FC-AB4C6C6852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2E25D5C-E805-BCB0-2DD4-24DB3EEEEE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FA03A8B-5029-B948-1871-2CD0308561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3C96F56-5570-4A45-855B-5C87A03ABA92}" type="datetimeFigureOut">
              <a:rPr lang="da-DK" smtClean="0"/>
              <a:t>31-03-2025</a:t>
            </a:fld>
            <a:endParaRPr lang="da-DK"/>
          </a:p>
        </p:txBody>
      </p:sp>
      <p:sp>
        <p:nvSpPr>
          <p:cNvPr id="5" name="Pladsholder til sidefod 4">
            <a:extLst>
              <a:ext uri="{FF2B5EF4-FFF2-40B4-BE49-F238E27FC236}">
                <a16:creationId xmlns:a16="http://schemas.microsoft.com/office/drawing/2014/main" id="{88F502FF-28BC-80AD-57EF-DED02761D1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A52151A2-C409-B83A-61F7-630F209228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669040-55ED-46D5-8651-521FD3B3CCB9}" type="slidenum">
              <a:rPr lang="da-DK" smtClean="0"/>
              <a:t>‹nr.›</a:t>
            </a:fld>
            <a:endParaRPr lang="da-DK"/>
          </a:p>
        </p:txBody>
      </p:sp>
    </p:spTree>
    <p:extLst>
      <p:ext uri="{BB962C8B-B14F-4D97-AF65-F5344CB8AC3E}">
        <p14:creationId xmlns:p14="http://schemas.microsoft.com/office/powerpoint/2010/main" val="2676474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D03A9DF3-480C-5740-805B-A75746127D2C}"/>
              </a:ext>
            </a:extLst>
          </p:cNvPr>
          <p:cNvSpPr/>
          <p:nvPr/>
        </p:nvSpPr>
        <p:spPr>
          <a:xfrm>
            <a:off x="6775824" y="538277"/>
            <a:ext cx="4322693" cy="4489382"/>
          </a:xfrm>
          <a:prstGeom prst="ellipse">
            <a:avLst/>
          </a:prstGeom>
          <a:solidFill>
            <a:srgbClr val="44546A">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51DF8FB-49DD-DEEC-CC62-C419D6C276E2}"/>
              </a:ext>
            </a:extLst>
          </p:cNvPr>
          <p:cNvSpPr>
            <a:spLocks noGrp="1"/>
          </p:cNvSpPr>
          <p:nvPr>
            <p:ph type="ctrTitle"/>
          </p:nvPr>
        </p:nvSpPr>
        <p:spPr/>
        <p:txBody>
          <a:bodyPr>
            <a:normAutofit/>
          </a:bodyPr>
          <a:lstStyle/>
          <a:p>
            <a:r>
              <a:rPr lang="da-DK" dirty="0"/>
              <a:t>Psykologisk tryghed </a:t>
            </a:r>
          </a:p>
        </p:txBody>
      </p:sp>
      <p:sp>
        <p:nvSpPr>
          <p:cNvPr id="3" name="Undertitel 2">
            <a:extLst>
              <a:ext uri="{FF2B5EF4-FFF2-40B4-BE49-F238E27FC236}">
                <a16:creationId xmlns:a16="http://schemas.microsoft.com/office/drawing/2014/main" id="{3D627276-D3F4-1598-E54E-587E5EC0E4FB}"/>
              </a:ext>
            </a:extLst>
          </p:cNvPr>
          <p:cNvSpPr>
            <a:spLocks noGrp="1"/>
          </p:cNvSpPr>
          <p:nvPr>
            <p:ph type="subTitle" idx="1"/>
          </p:nvPr>
        </p:nvSpPr>
        <p:spPr>
          <a:xfrm>
            <a:off x="5083628" y="5484859"/>
            <a:ext cx="4093029" cy="686933"/>
          </a:xfrm>
        </p:spPr>
        <p:txBody>
          <a:bodyPr/>
          <a:lstStyle/>
          <a:p>
            <a:r>
              <a:rPr lang="da-DK" dirty="0"/>
              <a:t>Viden om </a:t>
            </a:r>
          </a:p>
        </p:txBody>
      </p:sp>
      <p:pic>
        <p:nvPicPr>
          <p:cNvPr id="5" name="Grafik 4" descr="Person, der får en idé kontur">
            <a:extLst>
              <a:ext uri="{FF2B5EF4-FFF2-40B4-BE49-F238E27FC236}">
                <a16:creationId xmlns:a16="http://schemas.microsoft.com/office/drawing/2014/main" id="{284B317D-472B-2449-8A18-C3C2A68966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5027659"/>
            <a:ext cx="914400" cy="914400"/>
          </a:xfrm>
          <a:prstGeom prst="rect">
            <a:avLst/>
          </a:prstGeom>
        </p:spPr>
      </p:pic>
      <p:pic>
        <p:nvPicPr>
          <p:cNvPr id="7" name="Billede 6">
            <a:extLst>
              <a:ext uri="{FF2B5EF4-FFF2-40B4-BE49-F238E27FC236}">
                <a16:creationId xmlns:a16="http://schemas.microsoft.com/office/drawing/2014/main" id="{D849745D-A9DB-6E03-5843-131046B44F4B}"/>
              </a:ext>
            </a:extLst>
          </p:cNvPr>
          <p:cNvPicPr>
            <a:picLocks noChangeAspect="1"/>
          </p:cNvPicPr>
          <p:nvPr/>
        </p:nvPicPr>
        <p:blipFill>
          <a:blip r:embed="rId5"/>
          <a:stretch>
            <a:fillRect/>
          </a:stretch>
        </p:blipFill>
        <p:spPr>
          <a:xfrm>
            <a:off x="273540" y="173761"/>
            <a:ext cx="1279448" cy="939169"/>
          </a:xfrm>
          <a:prstGeom prst="rect">
            <a:avLst/>
          </a:prstGeom>
        </p:spPr>
      </p:pic>
      <p:pic>
        <p:nvPicPr>
          <p:cNvPr id="8" name="Billede 7">
            <a:extLst>
              <a:ext uri="{FF2B5EF4-FFF2-40B4-BE49-F238E27FC236}">
                <a16:creationId xmlns:a16="http://schemas.microsoft.com/office/drawing/2014/main" id="{77EE5D39-DB00-9534-8BAC-3F9B38C3C670}"/>
              </a:ext>
            </a:extLst>
          </p:cNvPr>
          <p:cNvPicPr>
            <a:picLocks noChangeAspect="1"/>
          </p:cNvPicPr>
          <p:nvPr/>
        </p:nvPicPr>
        <p:blipFill>
          <a:blip r:embed="rId6"/>
          <a:stretch>
            <a:fillRect/>
          </a:stretch>
        </p:blipFill>
        <p:spPr>
          <a:xfrm>
            <a:off x="11006759" y="6357938"/>
            <a:ext cx="1143000" cy="390525"/>
          </a:xfrm>
          <a:prstGeom prst="rect">
            <a:avLst/>
          </a:prstGeom>
        </p:spPr>
      </p:pic>
    </p:spTree>
    <p:extLst>
      <p:ext uri="{BB962C8B-B14F-4D97-AF65-F5344CB8AC3E}">
        <p14:creationId xmlns:p14="http://schemas.microsoft.com/office/powerpoint/2010/main" val="1728035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E6A99-2703-FF48-5B50-0200E055E55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DC9732A-E853-55E0-431C-6C1ED098523B}"/>
              </a:ext>
            </a:extLst>
          </p:cNvPr>
          <p:cNvSpPr>
            <a:spLocks noGrp="1"/>
          </p:cNvSpPr>
          <p:nvPr>
            <p:ph type="title"/>
          </p:nvPr>
        </p:nvSpPr>
        <p:spPr>
          <a:xfrm>
            <a:off x="413327" y="606547"/>
            <a:ext cx="10515600" cy="1325563"/>
          </a:xfrm>
        </p:spPr>
        <p:txBody>
          <a:bodyPr>
            <a:normAutofit/>
          </a:bodyPr>
          <a:lstStyle/>
          <a:p>
            <a:r>
              <a:rPr lang="da-DK" sz="4000" dirty="0"/>
              <a:t>Opsamling (20 min.) </a:t>
            </a:r>
          </a:p>
        </p:txBody>
      </p:sp>
      <p:sp>
        <p:nvSpPr>
          <p:cNvPr id="3" name="Pladsholder til indhold 2">
            <a:extLst>
              <a:ext uri="{FF2B5EF4-FFF2-40B4-BE49-F238E27FC236}">
                <a16:creationId xmlns:a16="http://schemas.microsoft.com/office/drawing/2014/main" id="{E3A24F1E-C81C-AF70-62E0-623303146191}"/>
              </a:ext>
            </a:extLst>
          </p:cNvPr>
          <p:cNvSpPr>
            <a:spLocks noGrp="1"/>
          </p:cNvSpPr>
          <p:nvPr>
            <p:ph idx="1"/>
          </p:nvPr>
        </p:nvSpPr>
        <p:spPr>
          <a:xfrm>
            <a:off x="838199" y="1754980"/>
            <a:ext cx="6659881" cy="3947320"/>
          </a:xfrm>
        </p:spPr>
        <p:txBody>
          <a:bodyPr>
            <a:normAutofit fontScale="92500"/>
          </a:bodyPr>
          <a:lstStyle/>
          <a:p>
            <a:endParaRPr lang="da-DK" sz="2400" dirty="0">
              <a:effectLst/>
              <a:ea typeface="Calibri" panose="020F0502020204030204" pitchFamily="34" charset="0"/>
              <a:cs typeface="Calibri Light" panose="020F03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Hvad tyder på, at der er psykologisk tryghed i teamet?</a:t>
            </a:r>
          </a:p>
          <a:p>
            <a:pPr defTabSz="457200">
              <a:lnSpc>
                <a:spcPct val="100000"/>
              </a:lnSpc>
              <a:spcBef>
                <a:spcPts val="0"/>
              </a:spcBef>
              <a:defRPr/>
            </a:pPr>
            <a:endPar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Hvad tyder på, at der mangler psykologisk tryghed?</a:t>
            </a:r>
          </a:p>
          <a:p>
            <a:pPr defTabSz="457200">
              <a:lnSpc>
                <a:spcPct val="100000"/>
              </a:lnSpc>
              <a:spcBef>
                <a:spcPts val="0"/>
              </a:spcBef>
              <a:defRPr/>
            </a:pPr>
            <a:endPar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Hvilke misforståelser om psykologisk tryghed kan I identificere i casen?</a:t>
            </a:r>
          </a:p>
          <a:p>
            <a:pPr defTabSz="457200">
              <a:lnSpc>
                <a:spcPct val="100000"/>
              </a:lnSpc>
              <a:spcBef>
                <a:spcPts val="0"/>
              </a:spcBef>
              <a:defRPr/>
            </a:pPr>
            <a:endPar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Hvordan kunne teamet arbejde med at styrke psykologisk tryghed?</a:t>
            </a:r>
          </a:p>
          <a:p>
            <a:endParaRPr lang="da-DK" sz="2400" dirty="0"/>
          </a:p>
        </p:txBody>
      </p:sp>
      <p:pic>
        <p:nvPicPr>
          <p:cNvPr id="6" name="Billede 5" descr="Et billede, der indeholder kontorartikler, skriveredskab, Børnekunst, maleri&#10;&#10;Indhold genereret af kunstig intelligens kan være forkert.">
            <a:extLst>
              <a:ext uri="{FF2B5EF4-FFF2-40B4-BE49-F238E27FC236}">
                <a16:creationId xmlns:a16="http://schemas.microsoft.com/office/drawing/2014/main" id="{ED558F61-53EE-323E-F84D-B8CFA63D8B54}"/>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7615030" y="0"/>
            <a:ext cx="4576970" cy="6858000"/>
          </a:xfrm>
          <a:prstGeom prst="rect">
            <a:avLst/>
          </a:prstGeom>
        </p:spPr>
      </p:pic>
      <p:pic>
        <p:nvPicPr>
          <p:cNvPr id="5" name="Billede 4">
            <a:extLst>
              <a:ext uri="{FF2B5EF4-FFF2-40B4-BE49-F238E27FC236}">
                <a16:creationId xmlns:a16="http://schemas.microsoft.com/office/drawing/2014/main" id="{1372F916-CDAA-C917-FFC0-F92CFA1FE9EC}"/>
              </a:ext>
            </a:extLst>
          </p:cNvPr>
          <p:cNvPicPr>
            <a:picLocks noChangeAspect="1"/>
          </p:cNvPicPr>
          <p:nvPr/>
        </p:nvPicPr>
        <p:blipFill>
          <a:blip r:embed="rId4"/>
          <a:stretch>
            <a:fillRect/>
          </a:stretch>
        </p:blipFill>
        <p:spPr>
          <a:xfrm>
            <a:off x="273540" y="173761"/>
            <a:ext cx="972880" cy="714135"/>
          </a:xfrm>
          <a:prstGeom prst="rect">
            <a:avLst/>
          </a:prstGeom>
        </p:spPr>
      </p:pic>
      <p:sp>
        <p:nvSpPr>
          <p:cNvPr id="7" name="Rektangel 6">
            <a:extLst>
              <a:ext uri="{FF2B5EF4-FFF2-40B4-BE49-F238E27FC236}">
                <a16:creationId xmlns:a16="http://schemas.microsoft.com/office/drawing/2014/main" id="{1F24F003-F99A-6C52-CAF1-5058695F11FC}"/>
              </a:ext>
            </a:extLst>
          </p:cNvPr>
          <p:cNvSpPr/>
          <p:nvPr/>
        </p:nvSpPr>
        <p:spPr>
          <a:xfrm flipV="1">
            <a:off x="0" y="1650760"/>
            <a:ext cx="6477000" cy="119270"/>
          </a:xfrm>
          <a:prstGeom prst="rect">
            <a:avLst/>
          </a:prstGeom>
          <a:solidFill>
            <a:srgbClr val="ADB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938303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CED89-968F-301F-BA5C-E291909CDDF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375703D-B4AA-C489-BF24-9B534EF841BD}"/>
              </a:ext>
            </a:extLst>
          </p:cNvPr>
          <p:cNvSpPr>
            <a:spLocks noGrp="1"/>
          </p:cNvSpPr>
          <p:nvPr>
            <p:ph type="title"/>
          </p:nvPr>
        </p:nvSpPr>
        <p:spPr>
          <a:xfrm>
            <a:off x="454890" y="546912"/>
            <a:ext cx="10515600" cy="1325563"/>
          </a:xfrm>
        </p:spPr>
        <p:txBody>
          <a:bodyPr>
            <a:normAutofit/>
          </a:bodyPr>
          <a:lstStyle/>
          <a:p>
            <a:r>
              <a:rPr lang="da-DK" sz="4000" dirty="0"/>
              <a:t>Drøftelser i grupper (20 min.) </a:t>
            </a:r>
          </a:p>
        </p:txBody>
      </p:sp>
      <p:sp>
        <p:nvSpPr>
          <p:cNvPr id="3" name="Pladsholder til indhold 2">
            <a:extLst>
              <a:ext uri="{FF2B5EF4-FFF2-40B4-BE49-F238E27FC236}">
                <a16:creationId xmlns:a16="http://schemas.microsoft.com/office/drawing/2014/main" id="{2A2CF16D-6D2F-5084-7052-10F9CE3467E3}"/>
              </a:ext>
            </a:extLst>
          </p:cNvPr>
          <p:cNvSpPr>
            <a:spLocks noGrp="1"/>
          </p:cNvSpPr>
          <p:nvPr>
            <p:ph idx="1"/>
          </p:nvPr>
        </p:nvSpPr>
        <p:spPr>
          <a:xfrm>
            <a:off x="838200" y="1754980"/>
            <a:ext cx="6046178" cy="3947320"/>
          </a:xfrm>
        </p:spPr>
        <p:txBody>
          <a:bodyPr>
            <a:normAutofit fontScale="92500" lnSpcReduction="20000"/>
          </a:bodyPr>
          <a:lstStyle/>
          <a:p>
            <a:r>
              <a:rPr lang="da-DK" sz="2400" dirty="0">
                <a:effectLst/>
                <a:ea typeface="Calibri" panose="020F0502020204030204" pitchFamily="34" charset="0"/>
                <a:cs typeface="Calibri Light" panose="020F0302020204030204" pitchFamily="34" charset="0"/>
              </a:rPr>
              <a:t>Læs case 2 (tværfagligt samarbejde) </a:t>
            </a:r>
          </a:p>
          <a:p>
            <a:endParaRPr lang="da-DK" sz="2400" dirty="0">
              <a:effectLst/>
              <a:ea typeface="Calibri" panose="020F0502020204030204" pitchFamily="34" charset="0"/>
              <a:cs typeface="Calibri Light" panose="020F03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Hvad tyder på, at der er psykologisk tryghed i teamet?</a:t>
            </a:r>
          </a:p>
          <a:p>
            <a:pPr defTabSz="457200">
              <a:lnSpc>
                <a:spcPct val="100000"/>
              </a:lnSpc>
              <a:spcBef>
                <a:spcPts val="0"/>
              </a:spcBef>
              <a:defRPr/>
            </a:pPr>
            <a:endPar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Hvad tyder på, at der mangler psykologisk tryghed?</a:t>
            </a:r>
          </a:p>
          <a:p>
            <a:pPr defTabSz="457200">
              <a:lnSpc>
                <a:spcPct val="100000"/>
              </a:lnSpc>
              <a:spcBef>
                <a:spcPts val="0"/>
              </a:spcBef>
              <a:defRPr/>
            </a:pPr>
            <a:endPar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Hvilke misforståelser om psykologisk tryghed kan I identificere i casen?</a:t>
            </a:r>
          </a:p>
          <a:p>
            <a:pPr defTabSz="457200">
              <a:lnSpc>
                <a:spcPct val="100000"/>
              </a:lnSpc>
              <a:spcBef>
                <a:spcPts val="0"/>
              </a:spcBef>
              <a:defRPr/>
            </a:pPr>
            <a:endPar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Hvordan kunne teamet arbejde med at styrke psykologisk tryghed?</a:t>
            </a:r>
          </a:p>
          <a:p>
            <a:endParaRPr lang="da-DK" sz="2400" dirty="0"/>
          </a:p>
        </p:txBody>
      </p:sp>
      <p:pic>
        <p:nvPicPr>
          <p:cNvPr id="5" name="Picture 4" descr="a life preserver hanging on a wooden pole on the beach">
            <a:extLst>
              <a:ext uri="{FF2B5EF4-FFF2-40B4-BE49-F238E27FC236}">
                <a16:creationId xmlns:a16="http://schemas.microsoft.com/office/drawing/2014/main" id="{053A44AF-1A61-D663-8D51-07BE3B07DBCE}"/>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704850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a:extLst>
              <a:ext uri="{FF2B5EF4-FFF2-40B4-BE49-F238E27FC236}">
                <a16:creationId xmlns:a16="http://schemas.microsoft.com/office/drawing/2014/main" id="{8E82CDB9-9D61-E485-06F5-858BB8BD4C90}"/>
              </a:ext>
            </a:extLst>
          </p:cNvPr>
          <p:cNvPicPr>
            <a:picLocks noChangeAspect="1"/>
          </p:cNvPicPr>
          <p:nvPr/>
        </p:nvPicPr>
        <p:blipFill>
          <a:blip r:embed="rId4"/>
          <a:stretch>
            <a:fillRect/>
          </a:stretch>
        </p:blipFill>
        <p:spPr>
          <a:xfrm>
            <a:off x="273540" y="173761"/>
            <a:ext cx="972880" cy="714135"/>
          </a:xfrm>
          <a:prstGeom prst="rect">
            <a:avLst/>
          </a:prstGeom>
        </p:spPr>
      </p:pic>
      <p:sp>
        <p:nvSpPr>
          <p:cNvPr id="7" name="Rektangel 6">
            <a:extLst>
              <a:ext uri="{FF2B5EF4-FFF2-40B4-BE49-F238E27FC236}">
                <a16:creationId xmlns:a16="http://schemas.microsoft.com/office/drawing/2014/main" id="{8B0CA4C7-B76E-E3B8-4F08-0D48F1D1CE8C}"/>
              </a:ext>
            </a:extLst>
          </p:cNvPr>
          <p:cNvSpPr/>
          <p:nvPr/>
        </p:nvSpPr>
        <p:spPr>
          <a:xfrm flipV="1">
            <a:off x="0" y="1531490"/>
            <a:ext cx="6477000" cy="119270"/>
          </a:xfrm>
          <a:prstGeom prst="rect">
            <a:avLst/>
          </a:prstGeom>
          <a:solidFill>
            <a:srgbClr val="ADB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795293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573CE-2A5F-CB46-5271-1B5DF3B96D8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110036E-835B-CAAD-86EF-E53488336030}"/>
              </a:ext>
            </a:extLst>
          </p:cNvPr>
          <p:cNvSpPr>
            <a:spLocks noGrp="1"/>
          </p:cNvSpPr>
          <p:nvPr>
            <p:ph type="title"/>
          </p:nvPr>
        </p:nvSpPr>
        <p:spPr>
          <a:xfrm>
            <a:off x="273540" y="742029"/>
            <a:ext cx="10515600" cy="1325563"/>
          </a:xfrm>
        </p:spPr>
        <p:txBody>
          <a:bodyPr>
            <a:normAutofit/>
          </a:bodyPr>
          <a:lstStyle/>
          <a:p>
            <a:r>
              <a:rPr lang="da-DK" sz="4000" dirty="0"/>
              <a:t>Opsamling (20 min.) </a:t>
            </a:r>
          </a:p>
        </p:txBody>
      </p:sp>
      <p:sp>
        <p:nvSpPr>
          <p:cNvPr id="3" name="Pladsholder til indhold 2">
            <a:extLst>
              <a:ext uri="{FF2B5EF4-FFF2-40B4-BE49-F238E27FC236}">
                <a16:creationId xmlns:a16="http://schemas.microsoft.com/office/drawing/2014/main" id="{71E9836E-C76D-98F8-32CC-93FDEE6D6DBA}"/>
              </a:ext>
            </a:extLst>
          </p:cNvPr>
          <p:cNvSpPr>
            <a:spLocks noGrp="1"/>
          </p:cNvSpPr>
          <p:nvPr>
            <p:ph idx="1"/>
          </p:nvPr>
        </p:nvSpPr>
        <p:spPr>
          <a:xfrm>
            <a:off x="838200" y="1754980"/>
            <a:ext cx="6280052" cy="3947320"/>
          </a:xfrm>
        </p:spPr>
        <p:txBody>
          <a:bodyPr>
            <a:normAutofit fontScale="92500" lnSpcReduction="10000"/>
          </a:bodyPr>
          <a:lstStyle/>
          <a:p>
            <a:endParaRPr lang="da-DK" sz="2400" dirty="0">
              <a:effectLst/>
              <a:ea typeface="Calibri" panose="020F0502020204030204" pitchFamily="34" charset="0"/>
              <a:cs typeface="Calibri Light" panose="020F03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Hvad tyder på, at der er psykologisk tryghed i teamet?</a:t>
            </a:r>
          </a:p>
          <a:p>
            <a:pPr defTabSz="457200">
              <a:lnSpc>
                <a:spcPct val="100000"/>
              </a:lnSpc>
              <a:spcBef>
                <a:spcPts val="0"/>
              </a:spcBef>
              <a:defRPr/>
            </a:pPr>
            <a:endPar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Hvad tyder på, at der mangler psykologisk tryghed?</a:t>
            </a:r>
          </a:p>
          <a:p>
            <a:pPr defTabSz="457200">
              <a:lnSpc>
                <a:spcPct val="100000"/>
              </a:lnSpc>
              <a:spcBef>
                <a:spcPts val="0"/>
              </a:spcBef>
              <a:defRPr/>
            </a:pPr>
            <a:endPar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Hvilke misforståelser om psykologisk tryghed kan I identificere i casen?</a:t>
            </a:r>
          </a:p>
          <a:p>
            <a:pPr defTabSz="457200">
              <a:lnSpc>
                <a:spcPct val="100000"/>
              </a:lnSpc>
              <a:spcBef>
                <a:spcPts val="0"/>
              </a:spcBef>
              <a:defRPr/>
            </a:pPr>
            <a:endPar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Hvordan kunne teamet arbejde med at styrke psykologisk tryghed?</a:t>
            </a:r>
          </a:p>
          <a:p>
            <a:endParaRPr lang="da-DK" sz="2400" dirty="0"/>
          </a:p>
        </p:txBody>
      </p:sp>
      <p:pic>
        <p:nvPicPr>
          <p:cNvPr id="6" name="Billede 5" descr="Et billede, der indeholder indendørs, bord, kurv&#10;&#10;Indhold genereret af kunstig intelligens kan være forkert.">
            <a:extLst>
              <a:ext uri="{FF2B5EF4-FFF2-40B4-BE49-F238E27FC236}">
                <a16:creationId xmlns:a16="http://schemas.microsoft.com/office/drawing/2014/main" id="{44E56CA8-5EEF-F309-B262-F8310AA1F567}"/>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7784123" y="0"/>
            <a:ext cx="4572000" cy="6858000"/>
          </a:xfrm>
          <a:prstGeom prst="rect">
            <a:avLst/>
          </a:prstGeom>
        </p:spPr>
      </p:pic>
      <p:pic>
        <p:nvPicPr>
          <p:cNvPr id="5" name="Billede 4">
            <a:extLst>
              <a:ext uri="{FF2B5EF4-FFF2-40B4-BE49-F238E27FC236}">
                <a16:creationId xmlns:a16="http://schemas.microsoft.com/office/drawing/2014/main" id="{BBADFD7D-6175-ACB6-FE17-85E05C9D70F5}"/>
              </a:ext>
            </a:extLst>
          </p:cNvPr>
          <p:cNvPicPr>
            <a:picLocks noChangeAspect="1"/>
          </p:cNvPicPr>
          <p:nvPr/>
        </p:nvPicPr>
        <p:blipFill>
          <a:blip r:embed="rId4"/>
          <a:stretch>
            <a:fillRect/>
          </a:stretch>
        </p:blipFill>
        <p:spPr>
          <a:xfrm>
            <a:off x="273540" y="173761"/>
            <a:ext cx="972880" cy="714135"/>
          </a:xfrm>
          <a:prstGeom prst="rect">
            <a:avLst/>
          </a:prstGeom>
        </p:spPr>
      </p:pic>
      <p:sp>
        <p:nvSpPr>
          <p:cNvPr id="7" name="Rektangel 6">
            <a:extLst>
              <a:ext uri="{FF2B5EF4-FFF2-40B4-BE49-F238E27FC236}">
                <a16:creationId xmlns:a16="http://schemas.microsoft.com/office/drawing/2014/main" id="{625800B1-42FA-6685-6FAD-78C3E7F1A6EB}"/>
              </a:ext>
            </a:extLst>
          </p:cNvPr>
          <p:cNvSpPr/>
          <p:nvPr/>
        </p:nvSpPr>
        <p:spPr>
          <a:xfrm flipV="1">
            <a:off x="0" y="1713026"/>
            <a:ext cx="6477000" cy="119270"/>
          </a:xfrm>
          <a:prstGeom prst="rect">
            <a:avLst/>
          </a:prstGeom>
          <a:solidFill>
            <a:srgbClr val="ADB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933530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216EB6-26E2-AEE7-9FE7-8F3B28A7890C}"/>
              </a:ext>
            </a:extLst>
          </p:cNvPr>
          <p:cNvSpPr>
            <a:spLocks noGrp="1"/>
          </p:cNvSpPr>
          <p:nvPr>
            <p:ph type="title"/>
          </p:nvPr>
        </p:nvSpPr>
        <p:spPr>
          <a:xfrm>
            <a:off x="753491" y="510947"/>
            <a:ext cx="10515600" cy="1325563"/>
          </a:xfrm>
        </p:spPr>
        <p:txBody>
          <a:bodyPr>
            <a:normAutofit/>
          </a:bodyPr>
          <a:lstStyle/>
          <a:p>
            <a:r>
              <a:rPr lang="da-DK" dirty="0"/>
              <a:t>Program </a:t>
            </a:r>
          </a:p>
        </p:txBody>
      </p:sp>
      <p:graphicFrame>
        <p:nvGraphicFramePr>
          <p:cNvPr id="4" name="Pladsholder til indhold 3">
            <a:extLst>
              <a:ext uri="{FF2B5EF4-FFF2-40B4-BE49-F238E27FC236}">
                <a16:creationId xmlns:a16="http://schemas.microsoft.com/office/drawing/2014/main" id="{88F97C18-83B4-4239-67F7-F4D00A973488}"/>
              </a:ext>
            </a:extLst>
          </p:cNvPr>
          <p:cNvGraphicFramePr>
            <a:graphicFrameLocks noGrp="1"/>
          </p:cNvGraphicFramePr>
          <p:nvPr>
            <p:ph idx="1"/>
            <p:extLst>
              <p:ext uri="{D42A27DB-BD31-4B8C-83A1-F6EECF244321}">
                <p14:modId xmlns:p14="http://schemas.microsoft.com/office/powerpoint/2010/main" val="3998176171"/>
              </p:ext>
            </p:extLst>
          </p:nvPr>
        </p:nvGraphicFramePr>
        <p:xfrm>
          <a:off x="795845" y="1836510"/>
          <a:ext cx="10600309" cy="4114800"/>
        </p:xfrm>
        <a:graphic>
          <a:graphicData uri="http://schemas.openxmlformats.org/drawingml/2006/table">
            <a:tbl>
              <a:tblPr firstRow="1" bandRow="1">
                <a:tableStyleId>{3B4B98B0-60AC-42C2-AFA5-B58CD77FA1E5}</a:tableStyleId>
              </a:tblPr>
              <a:tblGrid>
                <a:gridCol w="1961423">
                  <a:extLst>
                    <a:ext uri="{9D8B030D-6E8A-4147-A177-3AD203B41FA5}">
                      <a16:colId xmlns:a16="http://schemas.microsoft.com/office/drawing/2014/main" val="2904150261"/>
                    </a:ext>
                  </a:extLst>
                </a:gridCol>
                <a:gridCol w="8638886">
                  <a:extLst>
                    <a:ext uri="{9D8B030D-6E8A-4147-A177-3AD203B41FA5}">
                      <a16:colId xmlns:a16="http://schemas.microsoft.com/office/drawing/2014/main" val="294964487"/>
                    </a:ext>
                  </a:extLst>
                </a:gridCol>
              </a:tblGrid>
              <a:tr h="370840">
                <a:tc>
                  <a:txBody>
                    <a:bodyPr/>
                    <a:lstStyle/>
                    <a:p>
                      <a:r>
                        <a:rPr lang="da-DK" sz="2400" dirty="0"/>
                        <a:t>Tid </a:t>
                      </a:r>
                    </a:p>
                  </a:txBody>
                  <a:tcPr/>
                </a:tc>
                <a:tc>
                  <a:txBody>
                    <a:bodyPr/>
                    <a:lstStyle/>
                    <a:p>
                      <a:r>
                        <a:rPr lang="da-DK" sz="2400" dirty="0"/>
                        <a:t>Indhold </a:t>
                      </a:r>
                    </a:p>
                  </a:txBody>
                  <a:tcPr/>
                </a:tc>
                <a:extLst>
                  <a:ext uri="{0D108BD9-81ED-4DB2-BD59-A6C34878D82A}">
                    <a16:rowId xmlns:a16="http://schemas.microsoft.com/office/drawing/2014/main" val="941847870"/>
                  </a:ext>
                </a:extLst>
              </a:tr>
              <a:tr h="370840">
                <a:tc>
                  <a:txBody>
                    <a:bodyPr/>
                    <a:lstStyle/>
                    <a:p>
                      <a:r>
                        <a:rPr lang="da-DK" sz="2400" dirty="0"/>
                        <a:t>15 min. </a:t>
                      </a:r>
                    </a:p>
                  </a:txBody>
                  <a:tcPr/>
                </a:tc>
                <a:tc>
                  <a:txBody>
                    <a:bodyPr/>
                    <a:lstStyle/>
                    <a:p>
                      <a:r>
                        <a:rPr lang="da-DK" sz="2400" b="1" dirty="0"/>
                        <a:t>Indflyvning</a:t>
                      </a:r>
                    </a:p>
                    <a:p>
                      <a:pPr marL="285750" indent="-285750">
                        <a:buFont typeface="Arial" panose="020B0604020202020204" pitchFamily="34" charset="0"/>
                        <a:buChar char="•"/>
                      </a:pPr>
                      <a:r>
                        <a:rPr lang="da-DK" sz="2400" dirty="0"/>
                        <a:t>Velkomst og rammesætning v. ledelsen </a:t>
                      </a:r>
                    </a:p>
                    <a:p>
                      <a:pPr marL="285750" indent="-285750">
                        <a:buFont typeface="Arial" panose="020B0604020202020204" pitchFamily="34" charset="0"/>
                        <a:buChar char="•"/>
                      </a:pPr>
                      <a:endParaRPr lang="da-DK" sz="2400" dirty="0"/>
                    </a:p>
                  </a:txBody>
                  <a:tcPr/>
                </a:tc>
                <a:extLst>
                  <a:ext uri="{0D108BD9-81ED-4DB2-BD59-A6C34878D82A}">
                    <a16:rowId xmlns:a16="http://schemas.microsoft.com/office/drawing/2014/main" val="2626523406"/>
                  </a:ext>
                </a:extLst>
              </a:tr>
              <a:tr h="370840">
                <a:tc>
                  <a:txBody>
                    <a:bodyPr/>
                    <a:lstStyle/>
                    <a:p>
                      <a:r>
                        <a:rPr lang="da-DK" sz="2400" dirty="0"/>
                        <a:t>1 time og 45 min. </a:t>
                      </a:r>
                    </a:p>
                  </a:txBody>
                  <a:tcPr/>
                </a:tc>
                <a:tc>
                  <a:txBody>
                    <a:bodyPr/>
                    <a:lstStyle/>
                    <a:p>
                      <a:r>
                        <a:rPr lang="da-DK" sz="2400" b="1" dirty="0"/>
                        <a:t>Psykologisk tryghed </a:t>
                      </a:r>
                    </a:p>
                    <a:p>
                      <a:pPr marL="285750" indent="-285750">
                        <a:buFont typeface="Arial" panose="020B0604020202020204" pitchFamily="34" charset="0"/>
                        <a:buChar char="•"/>
                      </a:pPr>
                      <a:r>
                        <a:rPr lang="da-DK" sz="2400" dirty="0" err="1"/>
                        <a:t>Casearbejde</a:t>
                      </a:r>
                      <a:r>
                        <a:rPr lang="da-DK" sz="2400" dirty="0"/>
                        <a:t> og opsamling </a:t>
                      </a:r>
                    </a:p>
                    <a:p>
                      <a:pPr marL="0" indent="0">
                        <a:buFont typeface="Arial" panose="020B0604020202020204" pitchFamily="34" charset="0"/>
                        <a:buNone/>
                      </a:pPr>
                      <a:endParaRPr lang="da-DK" sz="2400" dirty="0"/>
                    </a:p>
                  </a:txBody>
                  <a:tcPr/>
                </a:tc>
                <a:extLst>
                  <a:ext uri="{0D108BD9-81ED-4DB2-BD59-A6C34878D82A}">
                    <a16:rowId xmlns:a16="http://schemas.microsoft.com/office/drawing/2014/main" val="2768477721"/>
                  </a:ext>
                </a:extLst>
              </a:tr>
              <a:tr h="370840">
                <a:tc>
                  <a:txBody>
                    <a:bodyPr/>
                    <a:lstStyle/>
                    <a:p>
                      <a:r>
                        <a:rPr lang="da-DK" sz="2400" dirty="0"/>
                        <a:t>15 min. </a:t>
                      </a:r>
                    </a:p>
                  </a:txBody>
                  <a:tcPr/>
                </a:tc>
                <a:tc>
                  <a:txBody>
                    <a:bodyPr/>
                    <a:lstStyle/>
                    <a:p>
                      <a:r>
                        <a:rPr lang="da-DK" sz="2400" b="1" dirty="0"/>
                        <a:t>Afrunding</a:t>
                      </a:r>
                      <a:r>
                        <a:rPr lang="da-DK" sz="2400" dirty="0"/>
                        <a:t> </a:t>
                      </a:r>
                    </a:p>
                    <a:p>
                      <a:pPr marL="285750" indent="-285750">
                        <a:buFont typeface="Arial" panose="020B0604020202020204" pitchFamily="34" charset="0"/>
                        <a:buChar char="•"/>
                      </a:pPr>
                      <a:r>
                        <a:rPr lang="da-DK" sz="2400" dirty="0"/>
                        <a:t>Hvad er de næste skridt herfra? </a:t>
                      </a:r>
                    </a:p>
                  </a:txBody>
                  <a:tcPr/>
                </a:tc>
                <a:extLst>
                  <a:ext uri="{0D108BD9-81ED-4DB2-BD59-A6C34878D82A}">
                    <a16:rowId xmlns:a16="http://schemas.microsoft.com/office/drawing/2014/main" val="4113972423"/>
                  </a:ext>
                </a:extLst>
              </a:tr>
              <a:tr h="370840">
                <a:tc gridSpan="2">
                  <a:txBody>
                    <a:bodyPr/>
                    <a:lstStyle/>
                    <a:p>
                      <a:r>
                        <a:rPr lang="da-DK" sz="2400" b="1" dirty="0"/>
                        <a:t>Samlet tid: 2 timer og 15 min. </a:t>
                      </a:r>
                    </a:p>
                  </a:txBody>
                  <a:tcPr/>
                </a:tc>
                <a:tc hMerge="1">
                  <a:txBody>
                    <a:bodyPr/>
                    <a:lstStyle/>
                    <a:p>
                      <a:pPr marL="285750" indent="-285750">
                        <a:buFont typeface="Arial" panose="020B0604020202020204" pitchFamily="34" charset="0"/>
                        <a:buChar char="•"/>
                      </a:pPr>
                      <a:endParaRPr lang="da-DK" sz="1600" dirty="0"/>
                    </a:p>
                  </a:txBody>
                  <a:tcPr/>
                </a:tc>
                <a:extLst>
                  <a:ext uri="{0D108BD9-81ED-4DB2-BD59-A6C34878D82A}">
                    <a16:rowId xmlns:a16="http://schemas.microsoft.com/office/drawing/2014/main" val="3909909409"/>
                  </a:ext>
                </a:extLst>
              </a:tr>
            </a:tbl>
          </a:graphicData>
        </a:graphic>
      </p:graphicFrame>
      <p:pic>
        <p:nvPicPr>
          <p:cNvPr id="5" name="Billede 4">
            <a:extLst>
              <a:ext uri="{FF2B5EF4-FFF2-40B4-BE49-F238E27FC236}">
                <a16:creationId xmlns:a16="http://schemas.microsoft.com/office/drawing/2014/main" id="{29B07CCD-8342-766F-18DE-E393C3F8A648}"/>
              </a:ext>
            </a:extLst>
          </p:cNvPr>
          <p:cNvPicPr>
            <a:picLocks noChangeAspect="1"/>
          </p:cNvPicPr>
          <p:nvPr/>
        </p:nvPicPr>
        <p:blipFill>
          <a:blip r:embed="rId3"/>
          <a:stretch>
            <a:fillRect/>
          </a:stretch>
        </p:blipFill>
        <p:spPr>
          <a:xfrm>
            <a:off x="11006759" y="6357938"/>
            <a:ext cx="1143000" cy="390525"/>
          </a:xfrm>
          <a:prstGeom prst="rect">
            <a:avLst/>
          </a:prstGeom>
        </p:spPr>
      </p:pic>
      <p:pic>
        <p:nvPicPr>
          <p:cNvPr id="6" name="Billede 5">
            <a:extLst>
              <a:ext uri="{FF2B5EF4-FFF2-40B4-BE49-F238E27FC236}">
                <a16:creationId xmlns:a16="http://schemas.microsoft.com/office/drawing/2014/main" id="{A57F8E41-1916-4B17-F725-AEF3557B8ED9}"/>
              </a:ext>
            </a:extLst>
          </p:cNvPr>
          <p:cNvPicPr>
            <a:picLocks noChangeAspect="1"/>
          </p:cNvPicPr>
          <p:nvPr/>
        </p:nvPicPr>
        <p:blipFill>
          <a:blip r:embed="rId4"/>
          <a:stretch>
            <a:fillRect/>
          </a:stretch>
        </p:blipFill>
        <p:spPr>
          <a:xfrm>
            <a:off x="273540" y="173761"/>
            <a:ext cx="972880" cy="714135"/>
          </a:xfrm>
          <a:prstGeom prst="rect">
            <a:avLst/>
          </a:prstGeom>
        </p:spPr>
      </p:pic>
    </p:spTree>
    <p:extLst>
      <p:ext uri="{BB962C8B-B14F-4D97-AF65-F5344CB8AC3E}">
        <p14:creationId xmlns:p14="http://schemas.microsoft.com/office/powerpoint/2010/main" val="125287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B39A6B-0072-A1B2-0EA8-1ADE8A04D792}"/>
              </a:ext>
            </a:extLst>
          </p:cNvPr>
          <p:cNvSpPr>
            <a:spLocks noGrp="1"/>
          </p:cNvSpPr>
          <p:nvPr>
            <p:ph type="title"/>
          </p:nvPr>
        </p:nvSpPr>
        <p:spPr>
          <a:xfrm>
            <a:off x="759980" y="803821"/>
            <a:ext cx="10515600" cy="1325563"/>
          </a:xfrm>
        </p:spPr>
        <p:txBody>
          <a:bodyPr/>
          <a:lstStyle/>
          <a:p>
            <a:r>
              <a:rPr lang="da-DK" dirty="0"/>
              <a:t>Proces </a:t>
            </a:r>
          </a:p>
        </p:txBody>
      </p:sp>
      <p:pic>
        <p:nvPicPr>
          <p:cNvPr id="5" name="Pladsholder til indhold 4" descr="Møde kontur">
            <a:extLst>
              <a:ext uri="{FF2B5EF4-FFF2-40B4-BE49-F238E27FC236}">
                <a16:creationId xmlns:a16="http://schemas.microsoft.com/office/drawing/2014/main" id="{3BC15F43-ECCC-32A0-0634-CBFDEA68FF8A}"/>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rcRect/>
          <a:stretch/>
        </p:blipFill>
        <p:spPr>
          <a:xfrm>
            <a:off x="9330563" y="2417381"/>
            <a:ext cx="2023237" cy="2023237"/>
          </a:xfrm>
        </p:spPr>
      </p:pic>
      <p:pic>
        <p:nvPicPr>
          <p:cNvPr id="9" name="Grafik 8" descr="Dokument kontur">
            <a:extLst>
              <a:ext uri="{FF2B5EF4-FFF2-40B4-BE49-F238E27FC236}">
                <a16:creationId xmlns:a16="http://schemas.microsoft.com/office/drawing/2014/main" id="{F9AFD31D-95BE-7A86-16D2-7221DB6B23A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188328" y="1792541"/>
            <a:ext cx="1733658" cy="1733658"/>
          </a:xfrm>
          <a:prstGeom prst="rect">
            <a:avLst/>
          </a:prstGeom>
        </p:spPr>
      </p:pic>
      <p:pic>
        <p:nvPicPr>
          <p:cNvPr id="11" name="Grafik 10" descr="Præsentation med medier kontur">
            <a:extLst>
              <a:ext uri="{FF2B5EF4-FFF2-40B4-BE49-F238E27FC236}">
                <a16:creationId xmlns:a16="http://schemas.microsoft.com/office/drawing/2014/main" id="{CB2B8697-8874-AF91-BFDB-AEE330E6C3B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8200" y="2417381"/>
            <a:ext cx="2023237" cy="2023237"/>
          </a:xfrm>
          <a:prstGeom prst="rect">
            <a:avLst/>
          </a:prstGeom>
        </p:spPr>
      </p:pic>
      <p:pic>
        <p:nvPicPr>
          <p:cNvPr id="12" name="Grafik 11" descr="Gruppe af mænd kontur">
            <a:extLst>
              <a:ext uri="{FF2B5EF4-FFF2-40B4-BE49-F238E27FC236}">
                <a16:creationId xmlns:a16="http://schemas.microsoft.com/office/drawing/2014/main" id="{BA625837-D1F8-C403-3661-B55AED7EB81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41053" y="3404681"/>
            <a:ext cx="2023237" cy="2023237"/>
          </a:xfrm>
          <a:prstGeom prst="rect">
            <a:avLst/>
          </a:prstGeom>
        </p:spPr>
      </p:pic>
      <p:pic>
        <p:nvPicPr>
          <p:cNvPr id="13" name="Grafik 12" descr="Gruppe af kvinder kontur">
            <a:extLst>
              <a:ext uri="{FF2B5EF4-FFF2-40B4-BE49-F238E27FC236}">
                <a16:creationId xmlns:a16="http://schemas.microsoft.com/office/drawing/2014/main" id="{DA416786-A140-B72A-EA75-C12249BC32C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46239" y="1647752"/>
            <a:ext cx="2023237" cy="2023237"/>
          </a:xfrm>
          <a:prstGeom prst="rect">
            <a:avLst/>
          </a:prstGeom>
        </p:spPr>
      </p:pic>
      <p:sp>
        <p:nvSpPr>
          <p:cNvPr id="23" name="Ellipse 22">
            <a:extLst>
              <a:ext uri="{FF2B5EF4-FFF2-40B4-BE49-F238E27FC236}">
                <a16:creationId xmlns:a16="http://schemas.microsoft.com/office/drawing/2014/main" id="{48CB0AD2-60F6-057A-EE28-FAFACECE5A2B}"/>
              </a:ext>
            </a:extLst>
          </p:cNvPr>
          <p:cNvSpPr/>
          <p:nvPr/>
        </p:nvSpPr>
        <p:spPr>
          <a:xfrm>
            <a:off x="3207434" y="1041009"/>
            <a:ext cx="5270695" cy="499438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Grafik 2" descr="Dokument kontur">
            <a:extLst>
              <a:ext uri="{FF2B5EF4-FFF2-40B4-BE49-F238E27FC236}">
                <a16:creationId xmlns:a16="http://schemas.microsoft.com/office/drawing/2014/main" id="{8172AC55-AABA-65F5-C55A-520FB89541E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188328" y="3575043"/>
            <a:ext cx="1733658" cy="1733658"/>
          </a:xfrm>
          <a:prstGeom prst="rect">
            <a:avLst/>
          </a:prstGeom>
        </p:spPr>
      </p:pic>
      <p:pic>
        <p:nvPicPr>
          <p:cNvPr id="6" name="Billede 5">
            <a:extLst>
              <a:ext uri="{FF2B5EF4-FFF2-40B4-BE49-F238E27FC236}">
                <a16:creationId xmlns:a16="http://schemas.microsoft.com/office/drawing/2014/main" id="{11318E61-ECCD-668D-A426-2B37781E9BDF}"/>
              </a:ext>
            </a:extLst>
          </p:cNvPr>
          <p:cNvPicPr>
            <a:picLocks noChangeAspect="1"/>
          </p:cNvPicPr>
          <p:nvPr/>
        </p:nvPicPr>
        <p:blipFill>
          <a:blip r:embed="rId13"/>
          <a:stretch>
            <a:fillRect/>
          </a:stretch>
        </p:blipFill>
        <p:spPr>
          <a:xfrm>
            <a:off x="11006759" y="6357938"/>
            <a:ext cx="1143000" cy="390525"/>
          </a:xfrm>
          <a:prstGeom prst="rect">
            <a:avLst/>
          </a:prstGeom>
        </p:spPr>
      </p:pic>
      <p:pic>
        <p:nvPicPr>
          <p:cNvPr id="7" name="Billede 6">
            <a:extLst>
              <a:ext uri="{FF2B5EF4-FFF2-40B4-BE49-F238E27FC236}">
                <a16:creationId xmlns:a16="http://schemas.microsoft.com/office/drawing/2014/main" id="{F204D720-B0E3-56D0-BB37-D93D3AC78DCB}"/>
              </a:ext>
            </a:extLst>
          </p:cNvPr>
          <p:cNvPicPr>
            <a:picLocks noChangeAspect="1"/>
          </p:cNvPicPr>
          <p:nvPr/>
        </p:nvPicPr>
        <p:blipFill>
          <a:blip r:embed="rId14"/>
          <a:stretch>
            <a:fillRect/>
          </a:stretch>
        </p:blipFill>
        <p:spPr>
          <a:xfrm>
            <a:off x="273540" y="173761"/>
            <a:ext cx="972880" cy="714135"/>
          </a:xfrm>
          <a:prstGeom prst="rect">
            <a:avLst/>
          </a:prstGeom>
        </p:spPr>
      </p:pic>
      <p:sp>
        <p:nvSpPr>
          <p:cNvPr id="8" name="Rektangel 7">
            <a:extLst>
              <a:ext uri="{FF2B5EF4-FFF2-40B4-BE49-F238E27FC236}">
                <a16:creationId xmlns:a16="http://schemas.microsoft.com/office/drawing/2014/main" id="{6A25FEC7-7E74-7F0C-EA8B-086AF25FAC0B}"/>
              </a:ext>
            </a:extLst>
          </p:cNvPr>
          <p:cNvSpPr/>
          <p:nvPr/>
        </p:nvSpPr>
        <p:spPr>
          <a:xfrm flipV="1">
            <a:off x="0" y="1733237"/>
            <a:ext cx="3394636" cy="118608"/>
          </a:xfrm>
          <a:prstGeom prst="rect">
            <a:avLst/>
          </a:prstGeom>
          <a:solidFill>
            <a:srgbClr val="ADB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57945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F9A450-F902-E7AC-BB39-EF0EB5CD0420}"/>
              </a:ext>
            </a:extLst>
          </p:cNvPr>
          <p:cNvSpPr>
            <a:spLocks noGrp="1"/>
          </p:cNvSpPr>
          <p:nvPr>
            <p:ph type="title"/>
          </p:nvPr>
        </p:nvSpPr>
        <p:spPr>
          <a:xfrm>
            <a:off x="838200" y="593725"/>
            <a:ext cx="10515600" cy="1325563"/>
          </a:xfrm>
        </p:spPr>
        <p:txBody>
          <a:bodyPr>
            <a:normAutofit/>
          </a:bodyPr>
          <a:lstStyle/>
          <a:p>
            <a:r>
              <a:rPr lang="da-DK" dirty="0"/>
              <a:t>Se video: Psykologisk tryghed </a:t>
            </a:r>
          </a:p>
        </p:txBody>
      </p:sp>
      <p:pic>
        <p:nvPicPr>
          <p:cNvPr id="5" name="Pladsholder til indhold 4" descr="Præsentation med medier kontur">
            <a:extLst>
              <a:ext uri="{FF2B5EF4-FFF2-40B4-BE49-F238E27FC236}">
                <a16:creationId xmlns:a16="http://schemas.microsoft.com/office/drawing/2014/main" id="{48197B63-1AB1-F7E8-C94B-2D209073DC76}"/>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4011168" y="2094611"/>
            <a:ext cx="4169664" cy="4169664"/>
          </a:xfrm>
        </p:spPr>
      </p:pic>
      <p:pic>
        <p:nvPicPr>
          <p:cNvPr id="4" name="Billede 3">
            <a:extLst>
              <a:ext uri="{FF2B5EF4-FFF2-40B4-BE49-F238E27FC236}">
                <a16:creationId xmlns:a16="http://schemas.microsoft.com/office/drawing/2014/main" id="{E86DC4EA-4526-D863-62CB-11D8B3654946}"/>
              </a:ext>
            </a:extLst>
          </p:cNvPr>
          <p:cNvPicPr>
            <a:picLocks noChangeAspect="1"/>
          </p:cNvPicPr>
          <p:nvPr/>
        </p:nvPicPr>
        <p:blipFill>
          <a:blip r:embed="rId5"/>
          <a:stretch>
            <a:fillRect/>
          </a:stretch>
        </p:blipFill>
        <p:spPr>
          <a:xfrm>
            <a:off x="11006759" y="6357938"/>
            <a:ext cx="1143000" cy="390525"/>
          </a:xfrm>
          <a:prstGeom prst="rect">
            <a:avLst/>
          </a:prstGeom>
        </p:spPr>
      </p:pic>
      <p:pic>
        <p:nvPicPr>
          <p:cNvPr id="6" name="Billede 5">
            <a:extLst>
              <a:ext uri="{FF2B5EF4-FFF2-40B4-BE49-F238E27FC236}">
                <a16:creationId xmlns:a16="http://schemas.microsoft.com/office/drawing/2014/main" id="{1278AA8E-FC0C-5000-F84C-630061179E89}"/>
              </a:ext>
            </a:extLst>
          </p:cNvPr>
          <p:cNvPicPr>
            <a:picLocks noChangeAspect="1"/>
          </p:cNvPicPr>
          <p:nvPr/>
        </p:nvPicPr>
        <p:blipFill>
          <a:blip r:embed="rId6"/>
          <a:stretch>
            <a:fillRect/>
          </a:stretch>
        </p:blipFill>
        <p:spPr>
          <a:xfrm>
            <a:off x="273540" y="173761"/>
            <a:ext cx="972880" cy="714135"/>
          </a:xfrm>
          <a:prstGeom prst="rect">
            <a:avLst/>
          </a:prstGeom>
        </p:spPr>
      </p:pic>
      <p:sp>
        <p:nvSpPr>
          <p:cNvPr id="8" name="Rektangel 7">
            <a:extLst>
              <a:ext uri="{FF2B5EF4-FFF2-40B4-BE49-F238E27FC236}">
                <a16:creationId xmlns:a16="http://schemas.microsoft.com/office/drawing/2014/main" id="{855B9360-1DC0-D026-29C6-DD90ABEB4973}"/>
              </a:ext>
            </a:extLst>
          </p:cNvPr>
          <p:cNvSpPr/>
          <p:nvPr/>
        </p:nvSpPr>
        <p:spPr>
          <a:xfrm>
            <a:off x="0" y="1524000"/>
            <a:ext cx="12192000" cy="79686"/>
          </a:xfrm>
          <a:prstGeom prst="rect">
            <a:avLst/>
          </a:prstGeom>
          <a:solidFill>
            <a:srgbClr val="ADB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347944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E979AF-5349-97D7-C606-2B5E7F6F059B}"/>
              </a:ext>
            </a:extLst>
          </p:cNvPr>
          <p:cNvSpPr>
            <a:spLocks noGrp="1"/>
          </p:cNvSpPr>
          <p:nvPr>
            <p:ph type="title"/>
          </p:nvPr>
        </p:nvSpPr>
        <p:spPr>
          <a:xfrm>
            <a:off x="273540" y="887896"/>
            <a:ext cx="10515600" cy="854627"/>
          </a:xfrm>
        </p:spPr>
        <p:txBody>
          <a:bodyPr>
            <a:normAutofit/>
          </a:bodyPr>
          <a:lstStyle/>
          <a:p>
            <a:r>
              <a:rPr lang="da-DK" sz="4000" dirty="0"/>
              <a:t>Drøftelser i grupper (20 min.) </a:t>
            </a:r>
          </a:p>
        </p:txBody>
      </p:sp>
      <p:sp>
        <p:nvSpPr>
          <p:cNvPr id="3" name="Pladsholder til indhold 2">
            <a:extLst>
              <a:ext uri="{FF2B5EF4-FFF2-40B4-BE49-F238E27FC236}">
                <a16:creationId xmlns:a16="http://schemas.microsoft.com/office/drawing/2014/main" id="{028256A4-F28A-E0F4-EC37-EE277E94D5CB}"/>
              </a:ext>
            </a:extLst>
          </p:cNvPr>
          <p:cNvSpPr>
            <a:spLocks noGrp="1"/>
          </p:cNvSpPr>
          <p:nvPr>
            <p:ph idx="1"/>
          </p:nvPr>
        </p:nvSpPr>
        <p:spPr>
          <a:xfrm>
            <a:off x="482600" y="1806487"/>
            <a:ext cx="5762284" cy="3947320"/>
          </a:xfrm>
        </p:spPr>
        <p:txBody>
          <a:bodyPr>
            <a:normAutofit fontScale="92500" lnSpcReduction="20000"/>
          </a:bodyPr>
          <a:lstStyle/>
          <a:p>
            <a:r>
              <a:rPr lang="da-DK" sz="2400" dirty="0">
                <a:effectLst/>
                <a:ea typeface="Calibri" panose="020F0502020204030204" pitchFamily="34" charset="0"/>
                <a:cs typeface="Calibri Light" panose="020F0302020204030204" pitchFamily="34" charset="0"/>
              </a:rPr>
              <a:t>Læs case 1 (dagtilbud eller skole)</a:t>
            </a:r>
          </a:p>
          <a:p>
            <a:endParaRPr lang="da-DK" sz="2400" dirty="0">
              <a:effectLst/>
              <a:ea typeface="Calibri" panose="020F0502020204030204" pitchFamily="34" charset="0"/>
              <a:cs typeface="Calibri Light" panose="020F03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Hvad tyder på, at der er psykologisk tryghed i teamet?</a:t>
            </a:r>
          </a:p>
          <a:p>
            <a:pPr defTabSz="457200">
              <a:lnSpc>
                <a:spcPct val="100000"/>
              </a:lnSpc>
              <a:spcBef>
                <a:spcPts val="0"/>
              </a:spcBef>
              <a:defRPr/>
            </a:pPr>
            <a:endPar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Hvad tyder på, at der mangler psykologisk tryghed?</a:t>
            </a:r>
          </a:p>
          <a:p>
            <a:pPr defTabSz="457200">
              <a:lnSpc>
                <a:spcPct val="100000"/>
              </a:lnSpc>
              <a:spcBef>
                <a:spcPts val="0"/>
              </a:spcBef>
              <a:defRPr/>
            </a:pPr>
            <a:endPar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Hvilke misforståelser om psykologisk tryghed kan I identificere i casen?</a:t>
            </a:r>
          </a:p>
          <a:p>
            <a:pPr defTabSz="457200">
              <a:lnSpc>
                <a:spcPct val="100000"/>
              </a:lnSpc>
              <a:spcBef>
                <a:spcPts val="0"/>
              </a:spcBef>
              <a:defRPr/>
            </a:pPr>
            <a:endPar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Hvordan kunne teamet arbejde med at styrke psykologisk tryghed?</a:t>
            </a:r>
          </a:p>
          <a:p>
            <a:endParaRPr lang="da-DK" sz="2400" dirty="0"/>
          </a:p>
        </p:txBody>
      </p:sp>
      <p:pic>
        <p:nvPicPr>
          <p:cNvPr id="1028" name="Picture 4" descr="a life preserver hanging on a wooden pole on the beach">
            <a:extLst>
              <a:ext uri="{FF2B5EF4-FFF2-40B4-BE49-F238E27FC236}">
                <a16:creationId xmlns:a16="http://schemas.microsoft.com/office/drawing/2014/main" id="{C4B0C19A-AB73-015B-3530-C6E6D0C1674E}"/>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704850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lede 3">
            <a:extLst>
              <a:ext uri="{FF2B5EF4-FFF2-40B4-BE49-F238E27FC236}">
                <a16:creationId xmlns:a16="http://schemas.microsoft.com/office/drawing/2014/main" id="{46B923AE-B28F-FB5D-273F-3AAB44CD80AA}"/>
              </a:ext>
            </a:extLst>
          </p:cNvPr>
          <p:cNvPicPr>
            <a:picLocks noChangeAspect="1"/>
          </p:cNvPicPr>
          <p:nvPr/>
        </p:nvPicPr>
        <p:blipFill>
          <a:blip r:embed="rId4"/>
          <a:stretch>
            <a:fillRect/>
          </a:stretch>
        </p:blipFill>
        <p:spPr>
          <a:xfrm>
            <a:off x="273540" y="173761"/>
            <a:ext cx="972880" cy="714135"/>
          </a:xfrm>
          <a:prstGeom prst="rect">
            <a:avLst/>
          </a:prstGeom>
        </p:spPr>
      </p:pic>
      <p:sp>
        <p:nvSpPr>
          <p:cNvPr id="5" name="Rektangel 4">
            <a:extLst>
              <a:ext uri="{FF2B5EF4-FFF2-40B4-BE49-F238E27FC236}">
                <a16:creationId xmlns:a16="http://schemas.microsoft.com/office/drawing/2014/main" id="{75133B15-047D-D740-D1BD-75E386CBA274}"/>
              </a:ext>
            </a:extLst>
          </p:cNvPr>
          <p:cNvSpPr/>
          <p:nvPr/>
        </p:nvSpPr>
        <p:spPr>
          <a:xfrm flipV="1">
            <a:off x="-1" y="1602031"/>
            <a:ext cx="6373091" cy="108884"/>
          </a:xfrm>
          <a:prstGeom prst="rect">
            <a:avLst/>
          </a:prstGeom>
          <a:solidFill>
            <a:srgbClr val="ADB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97836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450C6-A608-87B3-29B4-85FE65B9E57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0E61926-6944-B3FF-B645-5D2FFC22ADA2}"/>
              </a:ext>
            </a:extLst>
          </p:cNvPr>
          <p:cNvSpPr>
            <a:spLocks noGrp="1"/>
          </p:cNvSpPr>
          <p:nvPr>
            <p:ph type="title"/>
          </p:nvPr>
        </p:nvSpPr>
        <p:spPr>
          <a:xfrm>
            <a:off x="427182" y="658657"/>
            <a:ext cx="10515600" cy="1325563"/>
          </a:xfrm>
        </p:spPr>
        <p:txBody>
          <a:bodyPr>
            <a:normAutofit/>
          </a:bodyPr>
          <a:lstStyle/>
          <a:p>
            <a:r>
              <a:rPr lang="da-DK" sz="4000" dirty="0"/>
              <a:t>Opsamling (20 min.) </a:t>
            </a:r>
          </a:p>
        </p:txBody>
      </p:sp>
      <p:sp>
        <p:nvSpPr>
          <p:cNvPr id="3" name="Pladsholder til indhold 2">
            <a:extLst>
              <a:ext uri="{FF2B5EF4-FFF2-40B4-BE49-F238E27FC236}">
                <a16:creationId xmlns:a16="http://schemas.microsoft.com/office/drawing/2014/main" id="{CAC2E37C-F359-F36A-C5E1-1A3DF7093681}"/>
              </a:ext>
            </a:extLst>
          </p:cNvPr>
          <p:cNvSpPr>
            <a:spLocks noGrp="1"/>
          </p:cNvSpPr>
          <p:nvPr>
            <p:ph idx="1"/>
          </p:nvPr>
        </p:nvSpPr>
        <p:spPr>
          <a:xfrm>
            <a:off x="838199" y="1754980"/>
            <a:ext cx="6561407" cy="3947320"/>
          </a:xfrm>
        </p:spPr>
        <p:txBody>
          <a:bodyPr>
            <a:normAutofit fontScale="92500"/>
          </a:bodyPr>
          <a:lstStyle/>
          <a:p>
            <a:endParaRPr lang="da-DK" sz="2400" dirty="0">
              <a:effectLst/>
              <a:ea typeface="Calibri" panose="020F0502020204030204" pitchFamily="34" charset="0"/>
              <a:cs typeface="Calibri Light" panose="020F03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Hvad tyder på, at der er psykologisk tryghed i teamet?</a:t>
            </a:r>
          </a:p>
          <a:p>
            <a:pPr defTabSz="457200">
              <a:lnSpc>
                <a:spcPct val="100000"/>
              </a:lnSpc>
              <a:spcBef>
                <a:spcPts val="0"/>
              </a:spcBef>
              <a:defRPr/>
            </a:pPr>
            <a:endPar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Hvad tyder på, at der mangler psykologisk tryghed?</a:t>
            </a:r>
          </a:p>
          <a:p>
            <a:pPr defTabSz="457200">
              <a:lnSpc>
                <a:spcPct val="100000"/>
              </a:lnSpc>
              <a:spcBef>
                <a:spcPts val="0"/>
              </a:spcBef>
              <a:defRPr/>
            </a:pPr>
            <a:endPar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Hvilke misforståelser om psykologisk tryghed kan I identificere i casen?</a:t>
            </a:r>
          </a:p>
          <a:p>
            <a:pPr defTabSz="457200">
              <a:lnSpc>
                <a:spcPct val="100000"/>
              </a:lnSpc>
              <a:spcBef>
                <a:spcPts val="0"/>
              </a:spcBef>
              <a:defRPr/>
            </a:pPr>
            <a:endPar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Hvordan kunne teamet arbejde med at styrke psykologisk tryghed?</a:t>
            </a:r>
          </a:p>
          <a:p>
            <a:endParaRPr lang="da-DK" sz="2400" dirty="0"/>
          </a:p>
        </p:txBody>
      </p:sp>
      <p:pic>
        <p:nvPicPr>
          <p:cNvPr id="5" name="Billede 4" descr="Et billede, der indeholder kontorartikler, skriveredskab, Børnekunst, maleri&#10;&#10;Indhold genereret af kunstig intelligens kan være forkert.">
            <a:extLst>
              <a:ext uri="{FF2B5EF4-FFF2-40B4-BE49-F238E27FC236}">
                <a16:creationId xmlns:a16="http://schemas.microsoft.com/office/drawing/2014/main" id="{E235B820-9340-484F-10B6-6A316293EE67}"/>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7659820" y="0"/>
            <a:ext cx="4576970" cy="6858000"/>
          </a:xfrm>
          <a:prstGeom prst="rect">
            <a:avLst/>
          </a:prstGeom>
        </p:spPr>
      </p:pic>
      <p:pic>
        <p:nvPicPr>
          <p:cNvPr id="6" name="Billede 5">
            <a:extLst>
              <a:ext uri="{FF2B5EF4-FFF2-40B4-BE49-F238E27FC236}">
                <a16:creationId xmlns:a16="http://schemas.microsoft.com/office/drawing/2014/main" id="{4F5EC140-77B4-EBE3-2773-5B9000961D99}"/>
              </a:ext>
            </a:extLst>
          </p:cNvPr>
          <p:cNvPicPr>
            <a:picLocks noChangeAspect="1"/>
          </p:cNvPicPr>
          <p:nvPr/>
        </p:nvPicPr>
        <p:blipFill>
          <a:blip r:embed="rId4"/>
          <a:stretch>
            <a:fillRect/>
          </a:stretch>
        </p:blipFill>
        <p:spPr>
          <a:xfrm>
            <a:off x="273540" y="173761"/>
            <a:ext cx="972880" cy="714135"/>
          </a:xfrm>
          <a:prstGeom prst="rect">
            <a:avLst/>
          </a:prstGeom>
        </p:spPr>
      </p:pic>
      <p:sp>
        <p:nvSpPr>
          <p:cNvPr id="7" name="Rektangel 6">
            <a:extLst>
              <a:ext uri="{FF2B5EF4-FFF2-40B4-BE49-F238E27FC236}">
                <a16:creationId xmlns:a16="http://schemas.microsoft.com/office/drawing/2014/main" id="{C260D2D7-365F-E7FD-658D-1C2276CC06D2}"/>
              </a:ext>
            </a:extLst>
          </p:cNvPr>
          <p:cNvSpPr/>
          <p:nvPr/>
        </p:nvSpPr>
        <p:spPr>
          <a:xfrm flipV="1">
            <a:off x="0" y="1589156"/>
            <a:ext cx="6477000" cy="119270"/>
          </a:xfrm>
          <a:prstGeom prst="rect">
            <a:avLst/>
          </a:prstGeom>
          <a:solidFill>
            <a:srgbClr val="ADB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340839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40CAA-5AD1-0777-5974-33427311555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64144A2-72B2-29B9-C686-C3FE7D4A2FD1}"/>
              </a:ext>
            </a:extLst>
          </p:cNvPr>
          <p:cNvSpPr>
            <a:spLocks noGrp="1"/>
          </p:cNvSpPr>
          <p:nvPr>
            <p:ph type="title"/>
          </p:nvPr>
        </p:nvSpPr>
        <p:spPr>
          <a:xfrm>
            <a:off x="273540" y="530828"/>
            <a:ext cx="10515600" cy="1325563"/>
          </a:xfrm>
        </p:spPr>
        <p:txBody>
          <a:bodyPr>
            <a:normAutofit/>
          </a:bodyPr>
          <a:lstStyle/>
          <a:p>
            <a:r>
              <a:rPr lang="da-DK" sz="4000" dirty="0"/>
              <a:t>Drøftelser i grupper (20 min.) </a:t>
            </a:r>
          </a:p>
        </p:txBody>
      </p:sp>
      <p:sp>
        <p:nvSpPr>
          <p:cNvPr id="3" name="Pladsholder til indhold 2">
            <a:extLst>
              <a:ext uri="{FF2B5EF4-FFF2-40B4-BE49-F238E27FC236}">
                <a16:creationId xmlns:a16="http://schemas.microsoft.com/office/drawing/2014/main" id="{010569F0-544B-73C5-39F9-1CE859F14B81}"/>
              </a:ext>
            </a:extLst>
          </p:cNvPr>
          <p:cNvSpPr>
            <a:spLocks noGrp="1"/>
          </p:cNvSpPr>
          <p:nvPr>
            <p:ph idx="1"/>
          </p:nvPr>
        </p:nvSpPr>
        <p:spPr>
          <a:xfrm>
            <a:off x="513665" y="1811251"/>
            <a:ext cx="6210301" cy="3947320"/>
          </a:xfrm>
        </p:spPr>
        <p:txBody>
          <a:bodyPr>
            <a:normAutofit fontScale="92500" lnSpcReduction="20000"/>
          </a:bodyPr>
          <a:lstStyle/>
          <a:p>
            <a:r>
              <a:rPr lang="da-DK" sz="2400" dirty="0">
                <a:effectLst/>
                <a:ea typeface="Calibri" panose="020F0502020204030204" pitchFamily="34" charset="0"/>
                <a:cs typeface="Calibri Light" panose="020F0302020204030204" pitchFamily="34" charset="0"/>
              </a:rPr>
              <a:t>Læs case 2 (dagtilbud eller skole) </a:t>
            </a:r>
          </a:p>
          <a:p>
            <a:endParaRPr lang="da-DK" sz="2400" dirty="0">
              <a:effectLst/>
              <a:ea typeface="Calibri" panose="020F0502020204030204" pitchFamily="34" charset="0"/>
              <a:cs typeface="Calibri Light" panose="020F03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Hvad tyder på, at der er psykologisk tryghed i teamet?</a:t>
            </a:r>
          </a:p>
          <a:p>
            <a:pPr defTabSz="457200">
              <a:lnSpc>
                <a:spcPct val="100000"/>
              </a:lnSpc>
              <a:spcBef>
                <a:spcPts val="0"/>
              </a:spcBef>
              <a:defRPr/>
            </a:pPr>
            <a:endPar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Hvad tyder på, at der mangler psykologisk tryghed?</a:t>
            </a:r>
          </a:p>
          <a:p>
            <a:pPr defTabSz="457200">
              <a:lnSpc>
                <a:spcPct val="100000"/>
              </a:lnSpc>
              <a:spcBef>
                <a:spcPts val="0"/>
              </a:spcBef>
              <a:defRPr/>
            </a:pPr>
            <a:endPar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Hvilke misforståelser om psykologisk tryghed kan I identificere i casen?</a:t>
            </a:r>
          </a:p>
          <a:p>
            <a:pPr defTabSz="457200">
              <a:lnSpc>
                <a:spcPct val="100000"/>
              </a:lnSpc>
              <a:spcBef>
                <a:spcPts val="0"/>
              </a:spcBef>
              <a:defRPr/>
            </a:pPr>
            <a:endPar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Hvordan kunne teamet arbejde med at styrke psykologisk tryghed?</a:t>
            </a:r>
          </a:p>
          <a:p>
            <a:endParaRPr lang="da-DK" sz="2400" dirty="0"/>
          </a:p>
        </p:txBody>
      </p:sp>
      <p:pic>
        <p:nvPicPr>
          <p:cNvPr id="5" name="Picture 4" descr="a life preserver hanging on a wooden pole on the beach">
            <a:extLst>
              <a:ext uri="{FF2B5EF4-FFF2-40B4-BE49-F238E27FC236}">
                <a16:creationId xmlns:a16="http://schemas.microsoft.com/office/drawing/2014/main" id="{828B3978-855E-1716-DC57-7D016EC61FC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704850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a:extLst>
              <a:ext uri="{FF2B5EF4-FFF2-40B4-BE49-F238E27FC236}">
                <a16:creationId xmlns:a16="http://schemas.microsoft.com/office/drawing/2014/main" id="{178784AF-AED3-7260-4168-18A4C22C7F2D}"/>
              </a:ext>
            </a:extLst>
          </p:cNvPr>
          <p:cNvPicPr>
            <a:picLocks noChangeAspect="1"/>
          </p:cNvPicPr>
          <p:nvPr/>
        </p:nvPicPr>
        <p:blipFill>
          <a:blip r:embed="rId4"/>
          <a:stretch>
            <a:fillRect/>
          </a:stretch>
        </p:blipFill>
        <p:spPr>
          <a:xfrm>
            <a:off x="273540" y="173761"/>
            <a:ext cx="972880" cy="714135"/>
          </a:xfrm>
          <a:prstGeom prst="rect">
            <a:avLst/>
          </a:prstGeom>
        </p:spPr>
      </p:pic>
      <p:sp>
        <p:nvSpPr>
          <p:cNvPr id="7" name="Rektangel 6">
            <a:extLst>
              <a:ext uri="{FF2B5EF4-FFF2-40B4-BE49-F238E27FC236}">
                <a16:creationId xmlns:a16="http://schemas.microsoft.com/office/drawing/2014/main" id="{7EC9FA5E-E6EE-6CD1-DCCE-D3E4FD11A537}"/>
              </a:ext>
            </a:extLst>
          </p:cNvPr>
          <p:cNvSpPr/>
          <p:nvPr/>
        </p:nvSpPr>
        <p:spPr>
          <a:xfrm flipV="1">
            <a:off x="0" y="1513448"/>
            <a:ext cx="6477000" cy="119270"/>
          </a:xfrm>
          <a:prstGeom prst="rect">
            <a:avLst/>
          </a:prstGeom>
          <a:solidFill>
            <a:srgbClr val="ADB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426001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9E090-4043-971B-294E-CBBB1F9BFB6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D4BA860-AB08-222A-5A15-DDCF214450EF}"/>
              </a:ext>
            </a:extLst>
          </p:cNvPr>
          <p:cNvSpPr>
            <a:spLocks noGrp="1"/>
          </p:cNvSpPr>
          <p:nvPr>
            <p:ph type="title"/>
          </p:nvPr>
        </p:nvSpPr>
        <p:spPr>
          <a:xfrm>
            <a:off x="385618" y="546912"/>
            <a:ext cx="10515600" cy="1325563"/>
          </a:xfrm>
        </p:spPr>
        <p:txBody>
          <a:bodyPr>
            <a:normAutofit/>
          </a:bodyPr>
          <a:lstStyle/>
          <a:p>
            <a:r>
              <a:rPr lang="da-DK" sz="4000" dirty="0"/>
              <a:t>Opsamling (20 min.) </a:t>
            </a:r>
          </a:p>
        </p:txBody>
      </p:sp>
      <p:sp>
        <p:nvSpPr>
          <p:cNvPr id="3" name="Pladsholder til indhold 2">
            <a:extLst>
              <a:ext uri="{FF2B5EF4-FFF2-40B4-BE49-F238E27FC236}">
                <a16:creationId xmlns:a16="http://schemas.microsoft.com/office/drawing/2014/main" id="{9D03AC56-86D0-FEC0-67FB-E6F040015EC5}"/>
              </a:ext>
            </a:extLst>
          </p:cNvPr>
          <p:cNvSpPr>
            <a:spLocks noGrp="1"/>
          </p:cNvSpPr>
          <p:nvPr>
            <p:ph idx="1"/>
          </p:nvPr>
        </p:nvSpPr>
        <p:spPr>
          <a:xfrm>
            <a:off x="838199" y="1754980"/>
            <a:ext cx="6730219" cy="3947320"/>
          </a:xfrm>
        </p:spPr>
        <p:txBody>
          <a:bodyPr>
            <a:normAutofit fontScale="92500"/>
          </a:bodyPr>
          <a:lstStyle/>
          <a:p>
            <a:endParaRPr lang="da-DK" sz="2400" dirty="0">
              <a:effectLst/>
              <a:ea typeface="Calibri" panose="020F0502020204030204" pitchFamily="34" charset="0"/>
              <a:cs typeface="Calibri Light" panose="020F03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Hvad tyder på, at der er psykologisk tryghed i teamet?</a:t>
            </a:r>
          </a:p>
          <a:p>
            <a:pPr defTabSz="457200">
              <a:lnSpc>
                <a:spcPct val="100000"/>
              </a:lnSpc>
              <a:spcBef>
                <a:spcPts val="0"/>
              </a:spcBef>
              <a:defRPr/>
            </a:pPr>
            <a:endPar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Hvad tyder på, at der mangler psykologisk tryghed?</a:t>
            </a:r>
          </a:p>
          <a:p>
            <a:pPr defTabSz="457200">
              <a:lnSpc>
                <a:spcPct val="100000"/>
              </a:lnSpc>
              <a:spcBef>
                <a:spcPts val="0"/>
              </a:spcBef>
              <a:defRPr/>
            </a:pPr>
            <a:endPar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Hvilke misforståelser om psykologisk tryghed kan I identificere i casen?</a:t>
            </a:r>
          </a:p>
          <a:p>
            <a:pPr defTabSz="457200">
              <a:lnSpc>
                <a:spcPct val="100000"/>
              </a:lnSpc>
              <a:spcBef>
                <a:spcPts val="0"/>
              </a:spcBef>
              <a:defRPr/>
            </a:pPr>
            <a:endPar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Hvordan kunne teamet arbejde med at styrke psykologisk tryghed?</a:t>
            </a:r>
          </a:p>
          <a:p>
            <a:endParaRPr lang="da-DK" sz="2400" dirty="0"/>
          </a:p>
        </p:txBody>
      </p:sp>
      <p:pic>
        <p:nvPicPr>
          <p:cNvPr id="5" name="Billede 4" descr="Et billede, der indeholder indendørs, bord, kurv&#10;&#10;Indhold genereret af kunstig intelligens kan være forkert.">
            <a:extLst>
              <a:ext uri="{FF2B5EF4-FFF2-40B4-BE49-F238E27FC236}">
                <a16:creationId xmlns:a16="http://schemas.microsoft.com/office/drawing/2014/main" id="{F6EB6E4D-27E3-C800-5834-17D0A7D45BBF}"/>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7784123" y="0"/>
            <a:ext cx="4572000" cy="6858000"/>
          </a:xfrm>
          <a:prstGeom prst="rect">
            <a:avLst/>
          </a:prstGeom>
        </p:spPr>
      </p:pic>
      <p:pic>
        <p:nvPicPr>
          <p:cNvPr id="6" name="Billede 5">
            <a:extLst>
              <a:ext uri="{FF2B5EF4-FFF2-40B4-BE49-F238E27FC236}">
                <a16:creationId xmlns:a16="http://schemas.microsoft.com/office/drawing/2014/main" id="{5D4E4328-649E-561B-53C2-BAF31636E199}"/>
              </a:ext>
            </a:extLst>
          </p:cNvPr>
          <p:cNvPicPr>
            <a:picLocks noChangeAspect="1"/>
          </p:cNvPicPr>
          <p:nvPr/>
        </p:nvPicPr>
        <p:blipFill>
          <a:blip r:embed="rId4"/>
          <a:stretch>
            <a:fillRect/>
          </a:stretch>
        </p:blipFill>
        <p:spPr>
          <a:xfrm>
            <a:off x="273540" y="173761"/>
            <a:ext cx="972880" cy="714135"/>
          </a:xfrm>
          <a:prstGeom prst="rect">
            <a:avLst/>
          </a:prstGeom>
        </p:spPr>
      </p:pic>
      <p:sp>
        <p:nvSpPr>
          <p:cNvPr id="7" name="Rektangel 6">
            <a:extLst>
              <a:ext uri="{FF2B5EF4-FFF2-40B4-BE49-F238E27FC236}">
                <a16:creationId xmlns:a16="http://schemas.microsoft.com/office/drawing/2014/main" id="{66193867-3133-F2F1-1C49-6876AEC815FE}"/>
              </a:ext>
            </a:extLst>
          </p:cNvPr>
          <p:cNvSpPr/>
          <p:nvPr/>
        </p:nvSpPr>
        <p:spPr>
          <a:xfrm flipV="1">
            <a:off x="0" y="1531490"/>
            <a:ext cx="6477000" cy="119270"/>
          </a:xfrm>
          <a:prstGeom prst="rect">
            <a:avLst/>
          </a:prstGeom>
          <a:solidFill>
            <a:srgbClr val="ADB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562301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C9099-B6D9-5979-D726-5F48D9BA282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5D9FA86-E30C-CECE-3EC7-66B6658EB3BF}"/>
              </a:ext>
            </a:extLst>
          </p:cNvPr>
          <p:cNvSpPr>
            <a:spLocks noGrp="1"/>
          </p:cNvSpPr>
          <p:nvPr>
            <p:ph type="title"/>
          </p:nvPr>
        </p:nvSpPr>
        <p:spPr>
          <a:xfrm>
            <a:off x="441036" y="530828"/>
            <a:ext cx="10515600" cy="1325563"/>
          </a:xfrm>
        </p:spPr>
        <p:txBody>
          <a:bodyPr>
            <a:normAutofit/>
          </a:bodyPr>
          <a:lstStyle/>
          <a:p>
            <a:r>
              <a:rPr lang="da-DK" sz="4000" dirty="0"/>
              <a:t>Drøftelser i grupper (20 min.) </a:t>
            </a:r>
          </a:p>
        </p:txBody>
      </p:sp>
      <p:sp>
        <p:nvSpPr>
          <p:cNvPr id="3" name="Pladsholder til indhold 2">
            <a:extLst>
              <a:ext uri="{FF2B5EF4-FFF2-40B4-BE49-F238E27FC236}">
                <a16:creationId xmlns:a16="http://schemas.microsoft.com/office/drawing/2014/main" id="{2E4F28F4-A3C6-3D59-2C66-4E3709467713}"/>
              </a:ext>
            </a:extLst>
          </p:cNvPr>
          <p:cNvSpPr>
            <a:spLocks noGrp="1"/>
          </p:cNvSpPr>
          <p:nvPr>
            <p:ph idx="1"/>
          </p:nvPr>
        </p:nvSpPr>
        <p:spPr>
          <a:xfrm>
            <a:off x="838199" y="1754980"/>
            <a:ext cx="6040903" cy="3947320"/>
          </a:xfrm>
        </p:spPr>
        <p:txBody>
          <a:bodyPr>
            <a:normAutofit fontScale="92500" lnSpcReduction="20000"/>
          </a:bodyPr>
          <a:lstStyle/>
          <a:p>
            <a:r>
              <a:rPr lang="da-DK" sz="2400" dirty="0">
                <a:effectLst/>
                <a:ea typeface="Calibri" panose="020F0502020204030204" pitchFamily="34" charset="0"/>
                <a:cs typeface="Calibri Light" panose="020F0302020204030204" pitchFamily="34" charset="0"/>
              </a:rPr>
              <a:t>Læs case 1 (tværfagligt samarbejde)</a:t>
            </a:r>
          </a:p>
          <a:p>
            <a:endParaRPr lang="da-DK" sz="2400" dirty="0">
              <a:effectLst/>
              <a:ea typeface="Calibri" panose="020F0502020204030204" pitchFamily="34" charset="0"/>
              <a:cs typeface="Calibri Light" panose="020F03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Hvad tyder på, at der er psykologisk tryghed i teamet?</a:t>
            </a:r>
          </a:p>
          <a:p>
            <a:pPr defTabSz="457200">
              <a:lnSpc>
                <a:spcPct val="100000"/>
              </a:lnSpc>
              <a:spcBef>
                <a:spcPts val="0"/>
              </a:spcBef>
              <a:defRPr/>
            </a:pPr>
            <a:endPar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Hvad tyder på, at der mangler psykologisk tryghed?</a:t>
            </a:r>
          </a:p>
          <a:p>
            <a:pPr defTabSz="457200">
              <a:lnSpc>
                <a:spcPct val="100000"/>
              </a:lnSpc>
              <a:spcBef>
                <a:spcPts val="0"/>
              </a:spcBef>
              <a:defRPr/>
            </a:pPr>
            <a:endPar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Hvilke misforståelser om psykologisk tryghed kan I identificere i casen?</a:t>
            </a:r>
          </a:p>
          <a:p>
            <a:pPr defTabSz="457200">
              <a:lnSpc>
                <a:spcPct val="100000"/>
              </a:lnSpc>
              <a:spcBef>
                <a:spcPts val="0"/>
              </a:spcBef>
              <a:defRPr/>
            </a:pPr>
            <a:endPar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defTabSz="457200">
              <a:lnSpc>
                <a:spcPct val="100000"/>
              </a:lnSpc>
              <a:spcBef>
                <a:spcPts val="0"/>
              </a:spcBef>
              <a:defRPr/>
            </a:pPr>
            <a:r>
              <a:rPr kumimoji="0" lang="da-DK" sz="2400" b="0" i="0" u="none" strike="noStrike" kern="1200" cap="none" spc="0" normalizeH="0" baseline="0" noProof="0" dirty="0">
                <a:ln>
                  <a:noFill/>
                </a:ln>
                <a:solidFill>
                  <a:prstClr val="black"/>
                </a:solidFill>
                <a:effectLst/>
                <a:uLnTx/>
                <a:uFillTx/>
                <a:ea typeface="+mn-ea"/>
                <a:cs typeface="Calibri" panose="020F0502020204030204" pitchFamily="34" charset="0"/>
              </a:rPr>
              <a:t>Hvordan kunne teamet arbejde med at styrke psykologisk tryghed?</a:t>
            </a:r>
          </a:p>
          <a:p>
            <a:endParaRPr lang="da-DK" sz="2400" dirty="0"/>
          </a:p>
        </p:txBody>
      </p:sp>
      <p:pic>
        <p:nvPicPr>
          <p:cNvPr id="5" name="Picture 4" descr="a life preserver hanging on a wooden pole on the beach">
            <a:extLst>
              <a:ext uri="{FF2B5EF4-FFF2-40B4-BE49-F238E27FC236}">
                <a16:creationId xmlns:a16="http://schemas.microsoft.com/office/drawing/2014/main" id="{43B64E5C-BA23-81BE-3945-1A0241D658B2}"/>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704850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a:extLst>
              <a:ext uri="{FF2B5EF4-FFF2-40B4-BE49-F238E27FC236}">
                <a16:creationId xmlns:a16="http://schemas.microsoft.com/office/drawing/2014/main" id="{DC4F8F2F-A131-AF84-E227-41BD943F0AEF}"/>
              </a:ext>
            </a:extLst>
          </p:cNvPr>
          <p:cNvPicPr>
            <a:picLocks noChangeAspect="1"/>
          </p:cNvPicPr>
          <p:nvPr/>
        </p:nvPicPr>
        <p:blipFill>
          <a:blip r:embed="rId4"/>
          <a:stretch>
            <a:fillRect/>
          </a:stretch>
        </p:blipFill>
        <p:spPr>
          <a:xfrm>
            <a:off x="273540" y="173761"/>
            <a:ext cx="972880" cy="714135"/>
          </a:xfrm>
          <a:prstGeom prst="rect">
            <a:avLst/>
          </a:prstGeom>
        </p:spPr>
      </p:pic>
      <p:sp>
        <p:nvSpPr>
          <p:cNvPr id="7" name="Rektangel 6">
            <a:extLst>
              <a:ext uri="{FF2B5EF4-FFF2-40B4-BE49-F238E27FC236}">
                <a16:creationId xmlns:a16="http://schemas.microsoft.com/office/drawing/2014/main" id="{696FDA9A-732F-9647-A3E6-5C04BECB092C}"/>
              </a:ext>
            </a:extLst>
          </p:cNvPr>
          <p:cNvSpPr/>
          <p:nvPr/>
        </p:nvSpPr>
        <p:spPr>
          <a:xfrm flipV="1">
            <a:off x="0" y="1516812"/>
            <a:ext cx="6477000" cy="119270"/>
          </a:xfrm>
          <a:prstGeom prst="rect">
            <a:avLst/>
          </a:prstGeom>
          <a:solidFill>
            <a:srgbClr val="ADB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7607215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d55aa51-d5e6-4ecc-9754-feb1fd5dbd01" xsi:nil="true"/>
    <lcf76f155ced4ddcb4097134ff3c332f xmlns="315558ec-0ceb-4906-946f-80ee6bb3853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224DE9D4A39B542B2DD0499E9E5A9A5" ma:contentTypeVersion="15" ma:contentTypeDescription="Opret et nyt dokument." ma:contentTypeScope="" ma:versionID="fc4531b16ed2f1ae21a1c586608be1fd">
  <xsd:schema xmlns:xsd="http://www.w3.org/2001/XMLSchema" xmlns:xs="http://www.w3.org/2001/XMLSchema" xmlns:p="http://schemas.microsoft.com/office/2006/metadata/properties" xmlns:ns2="315558ec-0ceb-4906-946f-80ee6bb38534" xmlns:ns3="bd55aa51-d5e6-4ecc-9754-feb1fd5dbd01" targetNamespace="http://schemas.microsoft.com/office/2006/metadata/properties" ma:root="true" ma:fieldsID="17977a1e083cdeab865491dd922ef9e8" ns2:_="" ns3:_="">
    <xsd:import namespace="315558ec-0ceb-4906-946f-80ee6bb38534"/>
    <xsd:import namespace="bd55aa51-d5e6-4ecc-9754-feb1fd5dbd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5558ec-0ceb-4906-946f-80ee6bb385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b0e36559-aca0-485e-aa4c-3e5da8e22e0f"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55aa51-d5e6-4ecc-9754-feb1fd5dbd0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93d068b-821d-4465-8002-62afed7b6346}" ma:internalName="TaxCatchAll" ma:showField="CatchAllData" ma:web="bd55aa51-d5e6-4ecc-9754-feb1fd5dbd0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D88946-0EAD-4AEC-9797-789E2AF6CF39}">
  <ds:schemaRefs>
    <ds:schemaRef ds:uri="http://schemas.microsoft.com/office/2006/metadata/properties"/>
    <ds:schemaRef ds:uri="http://schemas.microsoft.com/office/infopath/2007/PartnerControls"/>
    <ds:schemaRef ds:uri="bd55aa51-d5e6-4ecc-9754-feb1fd5dbd01"/>
    <ds:schemaRef ds:uri="315558ec-0ceb-4906-946f-80ee6bb38534"/>
  </ds:schemaRefs>
</ds:datastoreItem>
</file>

<file path=customXml/itemProps2.xml><?xml version="1.0" encoding="utf-8"?>
<ds:datastoreItem xmlns:ds="http://schemas.openxmlformats.org/officeDocument/2006/customXml" ds:itemID="{B53B7C8C-40B0-4905-9CFE-FEA7E943C9EB}">
  <ds:schemaRefs>
    <ds:schemaRef ds:uri="http://schemas.microsoft.com/sharepoint/v3/contenttype/forms"/>
  </ds:schemaRefs>
</ds:datastoreItem>
</file>

<file path=customXml/itemProps3.xml><?xml version="1.0" encoding="utf-8"?>
<ds:datastoreItem xmlns:ds="http://schemas.openxmlformats.org/officeDocument/2006/customXml" ds:itemID="{CF2C6866-9C5E-44AF-B8E0-5CA041A178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5558ec-0ceb-4906-946f-80ee6bb38534"/>
    <ds:schemaRef ds:uri="bd55aa51-d5e6-4ecc-9754-feb1fd5dbd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362</TotalTime>
  <Words>1371</Words>
  <Application>Microsoft Office PowerPoint</Application>
  <PresentationFormat>Widescreen</PresentationFormat>
  <Paragraphs>159</Paragraphs>
  <Slides>12</Slides>
  <Notes>12</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12</vt:i4>
      </vt:variant>
    </vt:vector>
  </HeadingPairs>
  <TitlesOfParts>
    <vt:vector size="20" baseType="lpstr">
      <vt:lpstr>Aptos</vt:lpstr>
      <vt:lpstr>Aptos Display</vt:lpstr>
      <vt:lpstr>Arial</vt:lpstr>
      <vt:lpstr>Calibri</vt:lpstr>
      <vt:lpstr>Calibri Light</vt:lpstr>
      <vt:lpstr>Symbol</vt:lpstr>
      <vt:lpstr>Times New Roman</vt:lpstr>
      <vt:lpstr>Office-tema</vt:lpstr>
      <vt:lpstr>Psykologisk tryghed </vt:lpstr>
      <vt:lpstr>Program </vt:lpstr>
      <vt:lpstr>Proces </vt:lpstr>
      <vt:lpstr>Se video: Psykologisk tryghed </vt:lpstr>
      <vt:lpstr>Drøftelser i grupper (20 min.) </vt:lpstr>
      <vt:lpstr>Opsamling (20 min.) </vt:lpstr>
      <vt:lpstr>Drøftelser i grupper (20 min.) </vt:lpstr>
      <vt:lpstr>Opsamling (20 min.) </vt:lpstr>
      <vt:lpstr>Drøftelser i grupper (20 min.) </vt:lpstr>
      <vt:lpstr>Opsamling (20 min.) </vt:lpstr>
      <vt:lpstr>Drøftelser i grupper (20 min.) </vt:lpstr>
      <vt:lpstr>Opsamling (20 min.)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Lene Ravn</dc:creator>
  <cp:lastModifiedBy>Signe Skou (18514)</cp:lastModifiedBy>
  <cp:revision>1</cp:revision>
  <dcterms:created xsi:type="dcterms:W3CDTF">2025-03-04T06:43:40Z</dcterms:created>
  <dcterms:modified xsi:type="dcterms:W3CDTF">2025-03-31T11:23:53Z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0x010100D224DE9D4A39B542B2DD0499E9E5A9A5</vt:lpwstr>
  </property>
  <property fmtid="{D5CDD505-2E9C-101B-9397-08002B2CF9AE}" pid="3" name="MediaServiceImageTags">
    <vt:lpwstr/>
  </property>
  <property fmtid="{D5CDD505-2E9C-101B-9397-08002B2CF9AE}" pid="4" name="AcadreDocumentId">
    <vt:i4>5849640</vt:i4>
  </property>
  <property fmtid="{D5CDD505-2E9C-101B-9397-08002B2CF9AE}" pid="5" name="AcadreCaseId">
    <vt:i4>438410</vt:i4>
  </property>
</Properties>
</file>