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1" r:id="rId6"/>
    <p:sldId id="268" r:id="rId7"/>
    <p:sldId id="258" r:id="rId8"/>
    <p:sldId id="259" r:id="rId9"/>
    <p:sldId id="260" r:id="rId10"/>
    <p:sldId id="263" r:id="rId11"/>
    <p:sldId id="269" r:id="rId12"/>
    <p:sldId id="264" r:id="rId13"/>
    <p:sldId id="267" r:id="rId14"/>
    <p:sldId id="266"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65012" autoAdjust="0"/>
  </p:normalViewPr>
  <p:slideViewPr>
    <p:cSldViewPr snapToGrid="0">
      <p:cViewPr varScale="1">
        <p:scale>
          <a:sx n="42" d="100"/>
          <a:sy n="42" d="100"/>
        </p:scale>
        <p:origin x="13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4F6DA-590D-4A74-A459-641111B7B4F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CB510C4-DAE6-4212-91B0-0699107DB57F}">
      <dgm:prSet/>
      <dgm:spPr/>
      <dgm:t>
        <a:bodyPr/>
        <a:lstStyle/>
        <a:p>
          <a:pPr>
            <a:lnSpc>
              <a:spcPct val="100000"/>
            </a:lnSpc>
          </a:pPr>
          <a:r>
            <a:rPr lang="da-DK"/>
            <a:t>Hver gruppe præsenterer kort deres drøftelser med afsæt i deres planche</a:t>
          </a:r>
          <a:endParaRPr lang="en-US"/>
        </a:p>
      </dgm:t>
    </dgm:pt>
    <dgm:pt modelId="{816D072F-C9F5-405E-8A82-ECF135741565}" type="parTrans" cxnId="{5D39E2BC-9BBB-47C3-AE55-F268273C9C2B}">
      <dgm:prSet/>
      <dgm:spPr/>
      <dgm:t>
        <a:bodyPr/>
        <a:lstStyle/>
        <a:p>
          <a:endParaRPr lang="en-US"/>
        </a:p>
      </dgm:t>
    </dgm:pt>
    <dgm:pt modelId="{23071934-794B-4136-9ECE-1E9295945A17}" type="sibTrans" cxnId="{5D39E2BC-9BBB-47C3-AE55-F268273C9C2B}">
      <dgm:prSet/>
      <dgm:spPr/>
      <dgm:t>
        <a:bodyPr/>
        <a:lstStyle/>
        <a:p>
          <a:endParaRPr lang="en-US"/>
        </a:p>
      </dgm:t>
    </dgm:pt>
    <dgm:pt modelId="{F2BE5F62-1D0A-4C21-9AB2-FD2D210CFE98}">
      <dgm:prSet/>
      <dgm:spPr/>
      <dgm:t>
        <a:bodyPr/>
        <a:lstStyle/>
        <a:p>
          <a:pPr>
            <a:lnSpc>
              <a:spcPct val="100000"/>
            </a:lnSpc>
          </a:pPr>
          <a:r>
            <a:rPr lang="da-DK"/>
            <a:t>Herefter mulighed for spørgsmål eller refleksioner fra de øvrige grupper</a:t>
          </a:r>
          <a:endParaRPr lang="en-US"/>
        </a:p>
      </dgm:t>
    </dgm:pt>
    <dgm:pt modelId="{9A466358-8791-4A8B-A5A7-D417684828B7}" type="parTrans" cxnId="{76ADEAE7-F753-4CCE-98C4-F411C3ACEDF1}">
      <dgm:prSet/>
      <dgm:spPr/>
      <dgm:t>
        <a:bodyPr/>
        <a:lstStyle/>
        <a:p>
          <a:endParaRPr lang="en-US"/>
        </a:p>
      </dgm:t>
    </dgm:pt>
    <dgm:pt modelId="{6C9ED8C3-3FAF-4871-AA6C-929A624CB38E}" type="sibTrans" cxnId="{76ADEAE7-F753-4CCE-98C4-F411C3ACEDF1}">
      <dgm:prSet/>
      <dgm:spPr/>
      <dgm:t>
        <a:bodyPr/>
        <a:lstStyle/>
        <a:p>
          <a:endParaRPr lang="en-US"/>
        </a:p>
      </dgm:t>
    </dgm:pt>
    <dgm:pt modelId="{FC6167E1-F7A3-4733-80F3-31F441C38159}" type="pres">
      <dgm:prSet presAssocID="{2124F6DA-590D-4A74-A459-641111B7B4F0}" presName="root" presStyleCnt="0">
        <dgm:presLayoutVars>
          <dgm:dir/>
          <dgm:resizeHandles val="exact"/>
        </dgm:presLayoutVars>
      </dgm:prSet>
      <dgm:spPr/>
    </dgm:pt>
    <dgm:pt modelId="{15248CE5-4B90-4597-8D7E-AB12E89AC54D}" type="pres">
      <dgm:prSet presAssocID="{3CB510C4-DAE6-4212-91B0-0699107DB57F}" presName="compNode" presStyleCnt="0"/>
      <dgm:spPr/>
    </dgm:pt>
    <dgm:pt modelId="{A992A6B3-A32C-4987-8447-F385389BC543}" type="pres">
      <dgm:prSet presAssocID="{3CB510C4-DAE6-4212-91B0-0699107DB5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042B0542-0CF4-415C-A407-7E9FFF032EC9}" type="pres">
      <dgm:prSet presAssocID="{3CB510C4-DAE6-4212-91B0-0699107DB57F}" presName="spaceRect" presStyleCnt="0"/>
      <dgm:spPr/>
    </dgm:pt>
    <dgm:pt modelId="{E59125E5-BF54-4FF0-861F-FDADB59EA492}" type="pres">
      <dgm:prSet presAssocID="{3CB510C4-DAE6-4212-91B0-0699107DB57F}" presName="textRect" presStyleLbl="revTx" presStyleIdx="0" presStyleCnt="2">
        <dgm:presLayoutVars>
          <dgm:chMax val="1"/>
          <dgm:chPref val="1"/>
        </dgm:presLayoutVars>
      </dgm:prSet>
      <dgm:spPr/>
    </dgm:pt>
    <dgm:pt modelId="{88571B7E-8A12-4B13-A738-9B912D7F0519}" type="pres">
      <dgm:prSet presAssocID="{23071934-794B-4136-9ECE-1E9295945A17}" presName="sibTrans" presStyleCnt="0"/>
      <dgm:spPr/>
    </dgm:pt>
    <dgm:pt modelId="{C67044D9-11CC-4430-846D-C682EB395B4C}" type="pres">
      <dgm:prSet presAssocID="{F2BE5F62-1D0A-4C21-9AB2-FD2D210CFE98}" presName="compNode" presStyleCnt="0"/>
      <dgm:spPr/>
    </dgm:pt>
    <dgm:pt modelId="{ABEDF5B2-DF0E-45E4-B7E1-54DCE9C3FF76}" type="pres">
      <dgm:prSet presAssocID="{F2BE5F62-1D0A-4C21-9AB2-FD2D210CFE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F30849B1-EFE2-49C0-A897-8E967502EBC4}" type="pres">
      <dgm:prSet presAssocID="{F2BE5F62-1D0A-4C21-9AB2-FD2D210CFE98}" presName="spaceRect" presStyleCnt="0"/>
      <dgm:spPr/>
    </dgm:pt>
    <dgm:pt modelId="{C22E7F05-B36E-4958-82DD-F78F4A91B44F}" type="pres">
      <dgm:prSet presAssocID="{F2BE5F62-1D0A-4C21-9AB2-FD2D210CFE98}" presName="textRect" presStyleLbl="revTx" presStyleIdx="1" presStyleCnt="2">
        <dgm:presLayoutVars>
          <dgm:chMax val="1"/>
          <dgm:chPref val="1"/>
        </dgm:presLayoutVars>
      </dgm:prSet>
      <dgm:spPr/>
    </dgm:pt>
  </dgm:ptLst>
  <dgm:cxnLst>
    <dgm:cxn modelId="{DF608D21-369C-4A9F-8B26-9303DF694F65}" type="presOf" srcId="{2124F6DA-590D-4A74-A459-641111B7B4F0}" destId="{FC6167E1-F7A3-4733-80F3-31F441C38159}" srcOrd="0" destOrd="0" presId="urn:microsoft.com/office/officeart/2018/2/layout/IconLabelList"/>
    <dgm:cxn modelId="{D4B68A8A-FEEE-49C8-85FA-6BA864C2DC2C}" type="presOf" srcId="{F2BE5F62-1D0A-4C21-9AB2-FD2D210CFE98}" destId="{C22E7F05-B36E-4958-82DD-F78F4A91B44F}" srcOrd="0" destOrd="0" presId="urn:microsoft.com/office/officeart/2018/2/layout/IconLabelList"/>
    <dgm:cxn modelId="{27252198-C40F-43AD-A99E-A81A45297C2A}" type="presOf" srcId="{3CB510C4-DAE6-4212-91B0-0699107DB57F}" destId="{E59125E5-BF54-4FF0-861F-FDADB59EA492}" srcOrd="0" destOrd="0" presId="urn:microsoft.com/office/officeart/2018/2/layout/IconLabelList"/>
    <dgm:cxn modelId="{5D39E2BC-9BBB-47C3-AE55-F268273C9C2B}" srcId="{2124F6DA-590D-4A74-A459-641111B7B4F0}" destId="{3CB510C4-DAE6-4212-91B0-0699107DB57F}" srcOrd="0" destOrd="0" parTransId="{816D072F-C9F5-405E-8A82-ECF135741565}" sibTransId="{23071934-794B-4136-9ECE-1E9295945A17}"/>
    <dgm:cxn modelId="{76ADEAE7-F753-4CCE-98C4-F411C3ACEDF1}" srcId="{2124F6DA-590D-4A74-A459-641111B7B4F0}" destId="{F2BE5F62-1D0A-4C21-9AB2-FD2D210CFE98}" srcOrd="1" destOrd="0" parTransId="{9A466358-8791-4A8B-A5A7-D417684828B7}" sibTransId="{6C9ED8C3-3FAF-4871-AA6C-929A624CB38E}"/>
    <dgm:cxn modelId="{94ED18BD-8C8C-4987-96C1-7A27CD911734}" type="presParOf" srcId="{FC6167E1-F7A3-4733-80F3-31F441C38159}" destId="{15248CE5-4B90-4597-8D7E-AB12E89AC54D}" srcOrd="0" destOrd="0" presId="urn:microsoft.com/office/officeart/2018/2/layout/IconLabelList"/>
    <dgm:cxn modelId="{CE1391D7-46CB-44CC-9733-D50951E3A4EB}" type="presParOf" srcId="{15248CE5-4B90-4597-8D7E-AB12E89AC54D}" destId="{A992A6B3-A32C-4987-8447-F385389BC543}" srcOrd="0" destOrd="0" presId="urn:microsoft.com/office/officeart/2018/2/layout/IconLabelList"/>
    <dgm:cxn modelId="{9FF41270-E681-4F92-87CD-CB8E7C1D580D}" type="presParOf" srcId="{15248CE5-4B90-4597-8D7E-AB12E89AC54D}" destId="{042B0542-0CF4-415C-A407-7E9FFF032EC9}" srcOrd="1" destOrd="0" presId="urn:microsoft.com/office/officeart/2018/2/layout/IconLabelList"/>
    <dgm:cxn modelId="{2A60E880-8ED6-4DCB-91BF-0F095C30CD73}" type="presParOf" srcId="{15248CE5-4B90-4597-8D7E-AB12E89AC54D}" destId="{E59125E5-BF54-4FF0-861F-FDADB59EA492}" srcOrd="2" destOrd="0" presId="urn:microsoft.com/office/officeart/2018/2/layout/IconLabelList"/>
    <dgm:cxn modelId="{F9FECAE3-B760-4003-B6C1-BE2A3D46BAB5}" type="presParOf" srcId="{FC6167E1-F7A3-4733-80F3-31F441C38159}" destId="{88571B7E-8A12-4B13-A738-9B912D7F0519}" srcOrd="1" destOrd="0" presId="urn:microsoft.com/office/officeart/2018/2/layout/IconLabelList"/>
    <dgm:cxn modelId="{378A7CB4-3267-45BF-BBC1-8E66FC2BCB0D}" type="presParOf" srcId="{FC6167E1-F7A3-4733-80F3-31F441C38159}" destId="{C67044D9-11CC-4430-846D-C682EB395B4C}" srcOrd="2" destOrd="0" presId="urn:microsoft.com/office/officeart/2018/2/layout/IconLabelList"/>
    <dgm:cxn modelId="{E932F53C-54EA-4169-8F98-9FE42FF73649}" type="presParOf" srcId="{C67044D9-11CC-4430-846D-C682EB395B4C}" destId="{ABEDF5B2-DF0E-45E4-B7E1-54DCE9C3FF76}" srcOrd="0" destOrd="0" presId="urn:microsoft.com/office/officeart/2018/2/layout/IconLabelList"/>
    <dgm:cxn modelId="{55E8E119-3D46-476C-9D88-1154F5275B7E}" type="presParOf" srcId="{C67044D9-11CC-4430-846D-C682EB395B4C}" destId="{F30849B1-EFE2-49C0-A897-8E967502EBC4}" srcOrd="1" destOrd="0" presId="urn:microsoft.com/office/officeart/2018/2/layout/IconLabelList"/>
    <dgm:cxn modelId="{278075A8-1A55-4A49-834C-D3CA7DF2D23C}" type="presParOf" srcId="{C67044D9-11CC-4430-846D-C682EB395B4C}" destId="{C22E7F05-B36E-4958-82DD-F78F4A91B44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4F6DA-590D-4A74-A459-641111B7B4F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CB510C4-DAE6-4212-91B0-0699107DB57F}">
      <dgm:prSet/>
      <dgm:spPr/>
      <dgm:t>
        <a:bodyPr/>
        <a:lstStyle/>
        <a:p>
          <a:pPr>
            <a:lnSpc>
              <a:spcPct val="100000"/>
            </a:lnSpc>
          </a:pPr>
          <a:r>
            <a:rPr lang="da-DK"/>
            <a:t>Hver gruppe præsenterer kort deres drøftelser med afsæt i deres planche</a:t>
          </a:r>
          <a:endParaRPr lang="en-US"/>
        </a:p>
      </dgm:t>
    </dgm:pt>
    <dgm:pt modelId="{816D072F-C9F5-405E-8A82-ECF135741565}" type="parTrans" cxnId="{5D39E2BC-9BBB-47C3-AE55-F268273C9C2B}">
      <dgm:prSet/>
      <dgm:spPr/>
      <dgm:t>
        <a:bodyPr/>
        <a:lstStyle/>
        <a:p>
          <a:endParaRPr lang="en-US"/>
        </a:p>
      </dgm:t>
    </dgm:pt>
    <dgm:pt modelId="{23071934-794B-4136-9ECE-1E9295945A17}" type="sibTrans" cxnId="{5D39E2BC-9BBB-47C3-AE55-F268273C9C2B}">
      <dgm:prSet/>
      <dgm:spPr/>
      <dgm:t>
        <a:bodyPr/>
        <a:lstStyle/>
        <a:p>
          <a:endParaRPr lang="en-US"/>
        </a:p>
      </dgm:t>
    </dgm:pt>
    <dgm:pt modelId="{F2BE5F62-1D0A-4C21-9AB2-FD2D210CFE98}">
      <dgm:prSet/>
      <dgm:spPr/>
      <dgm:t>
        <a:bodyPr/>
        <a:lstStyle/>
        <a:p>
          <a:pPr>
            <a:lnSpc>
              <a:spcPct val="100000"/>
            </a:lnSpc>
          </a:pPr>
          <a:r>
            <a:rPr lang="da-DK"/>
            <a:t>Herefter mulighed for spørgsmål eller refleksioner fra de øvrige grupper</a:t>
          </a:r>
          <a:endParaRPr lang="en-US"/>
        </a:p>
      </dgm:t>
    </dgm:pt>
    <dgm:pt modelId="{9A466358-8791-4A8B-A5A7-D417684828B7}" type="parTrans" cxnId="{76ADEAE7-F753-4CCE-98C4-F411C3ACEDF1}">
      <dgm:prSet/>
      <dgm:spPr/>
      <dgm:t>
        <a:bodyPr/>
        <a:lstStyle/>
        <a:p>
          <a:endParaRPr lang="en-US"/>
        </a:p>
      </dgm:t>
    </dgm:pt>
    <dgm:pt modelId="{6C9ED8C3-3FAF-4871-AA6C-929A624CB38E}" type="sibTrans" cxnId="{76ADEAE7-F753-4CCE-98C4-F411C3ACEDF1}">
      <dgm:prSet/>
      <dgm:spPr/>
      <dgm:t>
        <a:bodyPr/>
        <a:lstStyle/>
        <a:p>
          <a:endParaRPr lang="en-US"/>
        </a:p>
      </dgm:t>
    </dgm:pt>
    <dgm:pt modelId="{FC6167E1-F7A3-4733-80F3-31F441C38159}" type="pres">
      <dgm:prSet presAssocID="{2124F6DA-590D-4A74-A459-641111B7B4F0}" presName="root" presStyleCnt="0">
        <dgm:presLayoutVars>
          <dgm:dir/>
          <dgm:resizeHandles val="exact"/>
        </dgm:presLayoutVars>
      </dgm:prSet>
      <dgm:spPr/>
    </dgm:pt>
    <dgm:pt modelId="{15248CE5-4B90-4597-8D7E-AB12E89AC54D}" type="pres">
      <dgm:prSet presAssocID="{3CB510C4-DAE6-4212-91B0-0699107DB57F}" presName="compNode" presStyleCnt="0"/>
      <dgm:spPr/>
    </dgm:pt>
    <dgm:pt modelId="{A992A6B3-A32C-4987-8447-F385389BC543}" type="pres">
      <dgm:prSet presAssocID="{3CB510C4-DAE6-4212-91B0-0699107DB5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042B0542-0CF4-415C-A407-7E9FFF032EC9}" type="pres">
      <dgm:prSet presAssocID="{3CB510C4-DAE6-4212-91B0-0699107DB57F}" presName="spaceRect" presStyleCnt="0"/>
      <dgm:spPr/>
    </dgm:pt>
    <dgm:pt modelId="{E59125E5-BF54-4FF0-861F-FDADB59EA492}" type="pres">
      <dgm:prSet presAssocID="{3CB510C4-DAE6-4212-91B0-0699107DB57F}" presName="textRect" presStyleLbl="revTx" presStyleIdx="0" presStyleCnt="2">
        <dgm:presLayoutVars>
          <dgm:chMax val="1"/>
          <dgm:chPref val="1"/>
        </dgm:presLayoutVars>
      </dgm:prSet>
      <dgm:spPr/>
    </dgm:pt>
    <dgm:pt modelId="{88571B7E-8A12-4B13-A738-9B912D7F0519}" type="pres">
      <dgm:prSet presAssocID="{23071934-794B-4136-9ECE-1E9295945A17}" presName="sibTrans" presStyleCnt="0"/>
      <dgm:spPr/>
    </dgm:pt>
    <dgm:pt modelId="{C67044D9-11CC-4430-846D-C682EB395B4C}" type="pres">
      <dgm:prSet presAssocID="{F2BE5F62-1D0A-4C21-9AB2-FD2D210CFE98}" presName="compNode" presStyleCnt="0"/>
      <dgm:spPr/>
    </dgm:pt>
    <dgm:pt modelId="{ABEDF5B2-DF0E-45E4-B7E1-54DCE9C3FF76}" type="pres">
      <dgm:prSet presAssocID="{F2BE5F62-1D0A-4C21-9AB2-FD2D210CFE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F30849B1-EFE2-49C0-A897-8E967502EBC4}" type="pres">
      <dgm:prSet presAssocID="{F2BE5F62-1D0A-4C21-9AB2-FD2D210CFE98}" presName="spaceRect" presStyleCnt="0"/>
      <dgm:spPr/>
    </dgm:pt>
    <dgm:pt modelId="{C22E7F05-B36E-4958-82DD-F78F4A91B44F}" type="pres">
      <dgm:prSet presAssocID="{F2BE5F62-1D0A-4C21-9AB2-FD2D210CFE98}" presName="textRect" presStyleLbl="revTx" presStyleIdx="1" presStyleCnt="2">
        <dgm:presLayoutVars>
          <dgm:chMax val="1"/>
          <dgm:chPref val="1"/>
        </dgm:presLayoutVars>
      </dgm:prSet>
      <dgm:spPr/>
    </dgm:pt>
  </dgm:ptLst>
  <dgm:cxnLst>
    <dgm:cxn modelId="{DF608D21-369C-4A9F-8B26-9303DF694F65}" type="presOf" srcId="{2124F6DA-590D-4A74-A459-641111B7B4F0}" destId="{FC6167E1-F7A3-4733-80F3-31F441C38159}" srcOrd="0" destOrd="0" presId="urn:microsoft.com/office/officeart/2018/2/layout/IconLabelList"/>
    <dgm:cxn modelId="{D4B68A8A-FEEE-49C8-85FA-6BA864C2DC2C}" type="presOf" srcId="{F2BE5F62-1D0A-4C21-9AB2-FD2D210CFE98}" destId="{C22E7F05-B36E-4958-82DD-F78F4A91B44F}" srcOrd="0" destOrd="0" presId="urn:microsoft.com/office/officeart/2018/2/layout/IconLabelList"/>
    <dgm:cxn modelId="{27252198-C40F-43AD-A99E-A81A45297C2A}" type="presOf" srcId="{3CB510C4-DAE6-4212-91B0-0699107DB57F}" destId="{E59125E5-BF54-4FF0-861F-FDADB59EA492}" srcOrd="0" destOrd="0" presId="urn:microsoft.com/office/officeart/2018/2/layout/IconLabelList"/>
    <dgm:cxn modelId="{5D39E2BC-9BBB-47C3-AE55-F268273C9C2B}" srcId="{2124F6DA-590D-4A74-A459-641111B7B4F0}" destId="{3CB510C4-DAE6-4212-91B0-0699107DB57F}" srcOrd="0" destOrd="0" parTransId="{816D072F-C9F5-405E-8A82-ECF135741565}" sibTransId="{23071934-794B-4136-9ECE-1E9295945A17}"/>
    <dgm:cxn modelId="{76ADEAE7-F753-4CCE-98C4-F411C3ACEDF1}" srcId="{2124F6DA-590D-4A74-A459-641111B7B4F0}" destId="{F2BE5F62-1D0A-4C21-9AB2-FD2D210CFE98}" srcOrd="1" destOrd="0" parTransId="{9A466358-8791-4A8B-A5A7-D417684828B7}" sibTransId="{6C9ED8C3-3FAF-4871-AA6C-929A624CB38E}"/>
    <dgm:cxn modelId="{94ED18BD-8C8C-4987-96C1-7A27CD911734}" type="presParOf" srcId="{FC6167E1-F7A3-4733-80F3-31F441C38159}" destId="{15248CE5-4B90-4597-8D7E-AB12E89AC54D}" srcOrd="0" destOrd="0" presId="urn:microsoft.com/office/officeart/2018/2/layout/IconLabelList"/>
    <dgm:cxn modelId="{CE1391D7-46CB-44CC-9733-D50951E3A4EB}" type="presParOf" srcId="{15248CE5-4B90-4597-8D7E-AB12E89AC54D}" destId="{A992A6B3-A32C-4987-8447-F385389BC543}" srcOrd="0" destOrd="0" presId="urn:microsoft.com/office/officeart/2018/2/layout/IconLabelList"/>
    <dgm:cxn modelId="{9FF41270-E681-4F92-87CD-CB8E7C1D580D}" type="presParOf" srcId="{15248CE5-4B90-4597-8D7E-AB12E89AC54D}" destId="{042B0542-0CF4-415C-A407-7E9FFF032EC9}" srcOrd="1" destOrd="0" presId="urn:microsoft.com/office/officeart/2018/2/layout/IconLabelList"/>
    <dgm:cxn modelId="{2A60E880-8ED6-4DCB-91BF-0F095C30CD73}" type="presParOf" srcId="{15248CE5-4B90-4597-8D7E-AB12E89AC54D}" destId="{E59125E5-BF54-4FF0-861F-FDADB59EA492}" srcOrd="2" destOrd="0" presId="urn:microsoft.com/office/officeart/2018/2/layout/IconLabelList"/>
    <dgm:cxn modelId="{F9FECAE3-B760-4003-B6C1-BE2A3D46BAB5}" type="presParOf" srcId="{FC6167E1-F7A3-4733-80F3-31F441C38159}" destId="{88571B7E-8A12-4B13-A738-9B912D7F0519}" srcOrd="1" destOrd="0" presId="urn:microsoft.com/office/officeart/2018/2/layout/IconLabelList"/>
    <dgm:cxn modelId="{378A7CB4-3267-45BF-BBC1-8E66FC2BCB0D}" type="presParOf" srcId="{FC6167E1-F7A3-4733-80F3-31F441C38159}" destId="{C67044D9-11CC-4430-846D-C682EB395B4C}" srcOrd="2" destOrd="0" presId="urn:microsoft.com/office/officeart/2018/2/layout/IconLabelList"/>
    <dgm:cxn modelId="{E932F53C-54EA-4169-8F98-9FE42FF73649}" type="presParOf" srcId="{C67044D9-11CC-4430-846D-C682EB395B4C}" destId="{ABEDF5B2-DF0E-45E4-B7E1-54DCE9C3FF76}" srcOrd="0" destOrd="0" presId="urn:microsoft.com/office/officeart/2018/2/layout/IconLabelList"/>
    <dgm:cxn modelId="{55E8E119-3D46-476C-9D88-1154F5275B7E}" type="presParOf" srcId="{C67044D9-11CC-4430-846D-C682EB395B4C}" destId="{F30849B1-EFE2-49C0-A897-8E967502EBC4}" srcOrd="1" destOrd="0" presId="urn:microsoft.com/office/officeart/2018/2/layout/IconLabelList"/>
    <dgm:cxn modelId="{278075A8-1A55-4A49-834C-D3CA7DF2D23C}" type="presParOf" srcId="{C67044D9-11CC-4430-846D-C682EB395B4C}" destId="{C22E7F05-B36E-4958-82DD-F78F4A91B44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A6B3-A32C-4987-8447-F385389BC543}">
      <dsp:nvSpPr>
        <dsp:cNvPr id="0" name=""/>
        <dsp:cNvSpPr/>
      </dsp:nvSpPr>
      <dsp:spPr>
        <a:xfrm>
          <a:off x="766693" y="1228252"/>
          <a:ext cx="1164375" cy="116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125E5-BF54-4FF0-861F-FDADB59EA492}">
      <dsp:nvSpPr>
        <dsp:cNvPr id="0" name=""/>
        <dsp:cNvSpPr/>
      </dsp:nvSpPr>
      <dsp:spPr>
        <a:xfrm>
          <a:off x="55131" y="272534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a-DK" sz="1500" kern="1200"/>
            <a:t>Hver gruppe præsenterer kort deres drøftelser med afsæt i deres planche</a:t>
          </a:r>
          <a:endParaRPr lang="en-US" sz="1500" kern="1200"/>
        </a:p>
      </dsp:txBody>
      <dsp:txXfrm>
        <a:off x="55131" y="2725347"/>
        <a:ext cx="2587500" cy="720000"/>
      </dsp:txXfrm>
    </dsp:sp>
    <dsp:sp modelId="{ABEDF5B2-DF0E-45E4-B7E1-54DCE9C3FF76}">
      <dsp:nvSpPr>
        <dsp:cNvPr id="0" name=""/>
        <dsp:cNvSpPr/>
      </dsp:nvSpPr>
      <dsp:spPr>
        <a:xfrm>
          <a:off x="3807006" y="1228252"/>
          <a:ext cx="1164375" cy="116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E7F05-B36E-4958-82DD-F78F4A91B44F}">
      <dsp:nvSpPr>
        <dsp:cNvPr id="0" name=""/>
        <dsp:cNvSpPr/>
      </dsp:nvSpPr>
      <dsp:spPr>
        <a:xfrm>
          <a:off x="3095443" y="272534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a-DK" sz="1500" kern="1200"/>
            <a:t>Herefter mulighed for spørgsmål eller refleksioner fra de øvrige grupper</a:t>
          </a:r>
          <a:endParaRPr lang="en-US" sz="1500" kern="1200"/>
        </a:p>
      </dsp:txBody>
      <dsp:txXfrm>
        <a:off x="3095443" y="2725347"/>
        <a:ext cx="258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A6B3-A32C-4987-8447-F385389BC543}">
      <dsp:nvSpPr>
        <dsp:cNvPr id="0" name=""/>
        <dsp:cNvSpPr/>
      </dsp:nvSpPr>
      <dsp:spPr>
        <a:xfrm>
          <a:off x="766693" y="1228252"/>
          <a:ext cx="1164375" cy="116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125E5-BF54-4FF0-861F-FDADB59EA492}">
      <dsp:nvSpPr>
        <dsp:cNvPr id="0" name=""/>
        <dsp:cNvSpPr/>
      </dsp:nvSpPr>
      <dsp:spPr>
        <a:xfrm>
          <a:off x="55131" y="272534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a-DK" sz="1500" kern="1200"/>
            <a:t>Hver gruppe præsenterer kort deres drøftelser med afsæt i deres planche</a:t>
          </a:r>
          <a:endParaRPr lang="en-US" sz="1500" kern="1200"/>
        </a:p>
      </dsp:txBody>
      <dsp:txXfrm>
        <a:off x="55131" y="2725347"/>
        <a:ext cx="2587500" cy="720000"/>
      </dsp:txXfrm>
    </dsp:sp>
    <dsp:sp modelId="{ABEDF5B2-DF0E-45E4-B7E1-54DCE9C3FF76}">
      <dsp:nvSpPr>
        <dsp:cNvPr id="0" name=""/>
        <dsp:cNvSpPr/>
      </dsp:nvSpPr>
      <dsp:spPr>
        <a:xfrm>
          <a:off x="3807006" y="1228252"/>
          <a:ext cx="1164375" cy="116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E7F05-B36E-4958-82DD-F78F4A91B44F}">
      <dsp:nvSpPr>
        <dsp:cNvPr id="0" name=""/>
        <dsp:cNvSpPr/>
      </dsp:nvSpPr>
      <dsp:spPr>
        <a:xfrm>
          <a:off x="3095443" y="272534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da-DK" sz="1500" kern="1200"/>
            <a:t>Herefter mulighed for spørgsmål eller refleksioner fra de øvrige grupper</a:t>
          </a:r>
          <a:endParaRPr lang="en-US" sz="1500" kern="1200"/>
        </a:p>
      </dsp:txBody>
      <dsp:txXfrm>
        <a:off x="3095443" y="2725347"/>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B2FE6-38AC-4180-A4CD-46336CA84A5E}" type="datetimeFigureOut">
              <a:rPr lang="da-DK" smtClean="0"/>
              <a:t>31-03-2025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5421D-2BA0-4ABD-B57B-E3C381E30489}" type="slidenum">
              <a:rPr lang="da-DK" smtClean="0"/>
              <a:t>‹nr.›</a:t>
            </a:fld>
            <a:endParaRPr lang="da-DK"/>
          </a:p>
        </p:txBody>
      </p:sp>
    </p:spTree>
    <p:extLst>
      <p:ext uri="{BB962C8B-B14F-4D97-AF65-F5344CB8AC3E}">
        <p14:creationId xmlns:p14="http://schemas.microsoft.com/office/powerpoint/2010/main" val="158564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Forberedelse </a:t>
            </a:r>
            <a:r>
              <a:rPr lang="da-DK" b="0" dirty="0"/>
              <a:t>inden processen går i gang: </a:t>
            </a:r>
          </a:p>
          <a:p>
            <a:pPr marL="171450" indent="-171450">
              <a:buFontTx/>
              <a:buChar char="-"/>
            </a:pPr>
            <a:r>
              <a:rPr lang="da-DK" b="0" dirty="0"/>
              <a:t>Lav grupper. Undervejs skal de være i grupper af 2&amp;2 og grupper af 4-6 personer</a:t>
            </a:r>
          </a:p>
          <a:p>
            <a:pPr marL="171450" indent="-171450">
              <a:buFontTx/>
              <a:buChar char="-"/>
            </a:pPr>
            <a:r>
              <a:rPr lang="da-DK" b="0" dirty="0"/>
              <a:t>Print det fælles faglige ståsted ud og læg det ud i grupperne</a:t>
            </a:r>
          </a:p>
          <a:p>
            <a:pPr marL="171450" indent="-171450">
              <a:buFontTx/>
              <a:buChar char="-"/>
            </a:pPr>
            <a:r>
              <a:rPr lang="da-DK" b="0" dirty="0"/>
              <a:t>Print arbejdsark og læg det ud i grupperne </a:t>
            </a:r>
          </a:p>
        </p:txBody>
      </p:sp>
      <p:sp>
        <p:nvSpPr>
          <p:cNvPr id="4" name="Pladsholder til slidenummer 3"/>
          <p:cNvSpPr>
            <a:spLocks noGrp="1"/>
          </p:cNvSpPr>
          <p:nvPr>
            <p:ph type="sldNum" sz="quarter" idx="5"/>
          </p:nvPr>
        </p:nvSpPr>
        <p:spPr/>
        <p:txBody>
          <a:bodyPr/>
          <a:lstStyle/>
          <a:p>
            <a:fld id="{CDF5421D-2BA0-4ABD-B57B-E3C381E30489}" type="slidenum">
              <a:rPr lang="da-DK" smtClean="0"/>
              <a:t>1</a:t>
            </a:fld>
            <a:endParaRPr lang="da-DK"/>
          </a:p>
        </p:txBody>
      </p:sp>
    </p:spTree>
    <p:extLst>
      <p:ext uri="{BB962C8B-B14F-4D97-AF65-F5344CB8AC3E}">
        <p14:creationId xmlns:p14="http://schemas.microsoft.com/office/powerpoint/2010/main" val="242071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C6836-69F6-DDD4-5D28-087CDDE2AB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D1DD12-A02B-AEB3-A982-235C78B91F5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F4A66C-27E1-DAA1-F81D-FE2CAAC28E73}"/>
              </a:ext>
            </a:extLst>
          </p:cNvPr>
          <p:cNvSpPr>
            <a:spLocks noGrp="1"/>
          </p:cNvSpPr>
          <p:nvPr>
            <p:ph type="body" idx="1"/>
          </p:nvPr>
        </p:nvSpPr>
        <p:spPr/>
        <p:txBody>
          <a:bodyPr/>
          <a:lstStyle/>
          <a:p>
            <a:r>
              <a:rPr lang="da-DK" dirty="0"/>
              <a:t>I denne del går I enten sammen 4&amp;4 eller 6&amp;6</a:t>
            </a:r>
          </a:p>
        </p:txBody>
      </p:sp>
      <p:sp>
        <p:nvSpPr>
          <p:cNvPr id="4" name="Pladsholder til slidenummer 3">
            <a:extLst>
              <a:ext uri="{FF2B5EF4-FFF2-40B4-BE49-F238E27FC236}">
                <a16:creationId xmlns:a16="http://schemas.microsoft.com/office/drawing/2014/main" id="{1C1C2E7D-4E46-5872-376F-9789F8EF39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230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522DE-4AA1-296B-A4A8-B8B53CC95C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293F8C3-52D3-A9B5-C716-C6C8674A9FE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B09B465-CE5A-3CAD-2DEE-16F0ABDAC2C9}"/>
              </a:ext>
            </a:extLst>
          </p:cNvPr>
          <p:cNvSpPr>
            <a:spLocks noGrp="1"/>
          </p:cNvSpPr>
          <p:nvPr>
            <p:ph type="body" idx="1"/>
          </p:nvPr>
        </p:nvSpPr>
        <p:spPr/>
        <p:txBody>
          <a:bodyPr/>
          <a:lstStyle/>
          <a:p>
            <a:r>
              <a:rPr lang="da-DK" b="1" dirty="0"/>
              <a:t>Forslag til opsamling på drøftelser i mindre personalegrupper: </a:t>
            </a:r>
          </a:p>
          <a:p>
            <a:r>
              <a:rPr lang="da-DK" dirty="0"/>
              <a:t>Hvis I er en mindre personalegruppe (under 20 personer) kan I lave opsamlingen fælles. Det kan være en fordel at lave opsamlingen stående, hvor grupperne på skift fortæller om deres drøftelser med afsæt i deres planche – og de andre grupper kan stille spørgsmål eller bidrage med deres refleksioner. </a:t>
            </a:r>
          </a:p>
          <a:p>
            <a:r>
              <a:rPr lang="da-DK" dirty="0"/>
              <a:t>I skal have et særligt øre for, om medarbejderne nævner behovet for at tale mere om bestemte elementer og rammesætte det på kommende møder. </a:t>
            </a:r>
          </a:p>
          <a:p>
            <a:endParaRPr lang="da-DK" dirty="0"/>
          </a:p>
          <a:p>
            <a:r>
              <a:rPr lang="da-DK" b="1" dirty="0"/>
              <a:t>Forslag til opsamling på drøftelser i større personalegrupper: </a:t>
            </a:r>
          </a:p>
          <a:p>
            <a:r>
              <a:rPr lang="da-DK" dirty="0"/>
              <a:t>Hvis I er en større personalegruppe (over 20 personer) kan I opdele medarbejderne mindre grupper (så der bliver ca. 20 medarbejdere i hver) og fordele jer som ledelsesteam på hver sin gruppe. I disse mindre grupper laver I opsamlingen på samme måde som beskrevet ovenfor. </a:t>
            </a:r>
          </a:p>
          <a:p>
            <a:r>
              <a:rPr lang="da-DK" dirty="0"/>
              <a:t>I skal have et særligt øre for, om medarbejderne nævner behovet for at tale mere om bestemte elementer og rammesætte det på kommende møder. </a:t>
            </a:r>
          </a:p>
          <a:p>
            <a:r>
              <a:rPr lang="da-DK" dirty="0"/>
              <a:t>Som afslutning på opsamlingen kan I samle hele personalegruppen igen, og I kan som ledere lave en kort opsummering af dét I har hørt, så der også kommer en fælles videndeling herom i den samlede personalegruppe</a:t>
            </a:r>
          </a:p>
        </p:txBody>
      </p:sp>
      <p:sp>
        <p:nvSpPr>
          <p:cNvPr id="4" name="Pladsholder til slidenummer 3">
            <a:extLst>
              <a:ext uri="{FF2B5EF4-FFF2-40B4-BE49-F238E27FC236}">
                <a16:creationId xmlns:a16="http://schemas.microsoft.com/office/drawing/2014/main" id="{1AA5C127-A399-F40C-A7B4-D003116E32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597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Indsæt pauser undervejs ved behov. </a:t>
            </a:r>
          </a:p>
        </p:txBody>
      </p:sp>
      <p:sp>
        <p:nvSpPr>
          <p:cNvPr id="4" name="Pladsholder til slidenummer 3"/>
          <p:cNvSpPr>
            <a:spLocks noGrp="1"/>
          </p:cNvSpPr>
          <p:nvPr>
            <p:ph type="sldNum" sz="quarter" idx="5"/>
          </p:nvPr>
        </p:nvSpPr>
        <p:spPr/>
        <p:txBody>
          <a:bodyPr/>
          <a:lstStyle/>
          <a:p>
            <a:fld id="{CDF5421D-2BA0-4ABD-B57B-E3C381E30489}" type="slidenum">
              <a:rPr lang="da-DK" smtClean="0"/>
              <a:t>2</a:t>
            </a:fld>
            <a:endParaRPr lang="da-DK"/>
          </a:p>
        </p:txBody>
      </p:sp>
    </p:spTree>
    <p:extLst>
      <p:ext uri="{BB962C8B-B14F-4D97-AF65-F5344CB8AC3E}">
        <p14:creationId xmlns:p14="http://schemas.microsoft.com/office/powerpoint/2010/main" val="31262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Trin i processen – del 1: </a:t>
            </a:r>
          </a:p>
          <a:p>
            <a:pPr marL="228600" indent="-228600">
              <a:buFont typeface="+mj-lt"/>
              <a:buAutoNum type="arabicPeriod"/>
            </a:pPr>
            <a:r>
              <a:rPr lang="da-DK" dirty="0"/>
              <a:t>Se video </a:t>
            </a:r>
          </a:p>
          <a:p>
            <a:pPr marL="228600" indent="-228600">
              <a:buFont typeface="+mj-lt"/>
              <a:buAutoNum type="arabicPeriod"/>
            </a:pPr>
            <a:r>
              <a:rPr lang="da-DK" dirty="0"/>
              <a:t>Individuel refleksion over </a:t>
            </a:r>
            <a:r>
              <a:rPr lang="da-DK" i="1" dirty="0" err="1"/>
              <a:t>almengørelse</a:t>
            </a:r>
            <a:r>
              <a:rPr lang="da-DK" i="1" dirty="0"/>
              <a:t> </a:t>
            </a:r>
            <a:r>
              <a:rPr lang="da-DK" i="0" dirty="0"/>
              <a:t>som modsvar til </a:t>
            </a:r>
            <a:r>
              <a:rPr lang="da-DK" i="0" dirty="0" err="1"/>
              <a:t>patologisering</a:t>
            </a:r>
            <a:r>
              <a:rPr lang="da-DK" i="0" dirty="0"/>
              <a:t>. </a:t>
            </a:r>
          </a:p>
          <a:p>
            <a:pPr marL="228600" indent="-228600">
              <a:buFont typeface="+mj-lt"/>
              <a:buAutoNum type="arabicPeriod"/>
            </a:pPr>
            <a:r>
              <a:rPr lang="da-DK" i="0" dirty="0"/>
              <a:t>Drøftelser i grupper af 4-6. Planchen udfyldes undervejs </a:t>
            </a:r>
          </a:p>
          <a:p>
            <a:pPr marL="228600" indent="-228600">
              <a:buFont typeface="+mj-lt"/>
              <a:buAutoNum type="arabicPeriod"/>
            </a:pPr>
            <a:r>
              <a:rPr lang="da-DK" dirty="0"/>
              <a:t>Fælles præsentation af drøftelser og opsamling i plenum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312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Ca. 15 min. </a:t>
            </a:r>
          </a:p>
        </p:txBody>
      </p:sp>
      <p:sp>
        <p:nvSpPr>
          <p:cNvPr id="4" name="Pladsholder til slidenummer 3"/>
          <p:cNvSpPr>
            <a:spLocks noGrp="1"/>
          </p:cNvSpPr>
          <p:nvPr>
            <p:ph type="sldNum" sz="quarter" idx="5"/>
          </p:nvPr>
        </p:nvSpPr>
        <p:spPr/>
        <p:txBody>
          <a:bodyPr/>
          <a:lstStyle/>
          <a:p>
            <a:fld id="{CDF5421D-2BA0-4ABD-B57B-E3C381E30489}" type="slidenum">
              <a:rPr lang="da-DK" smtClean="0"/>
              <a:t>4</a:t>
            </a:fld>
            <a:endParaRPr lang="da-DK"/>
          </a:p>
        </p:txBody>
      </p:sp>
    </p:spTree>
    <p:extLst>
      <p:ext uri="{BB962C8B-B14F-4D97-AF65-F5344CB8AC3E}">
        <p14:creationId xmlns:p14="http://schemas.microsoft.com/office/powerpoint/2010/main" val="8861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DF5421D-2BA0-4ABD-B57B-E3C381E30489}" type="slidenum">
              <a:rPr lang="da-DK" smtClean="0"/>
              <a:t>5</a:t>
            </a:fld>
            <a:endParaRPr lang="da-DK"/>
          </a:p>
        </p:txBody>
      </p:sp>
    </p:spTree>
    <p:extLst>
      <p:ext uri="{BB962C8B-B14F-4D97-AF65-F5344CB8AC3E}">
        <p14:creationId xmlns:p14="http://schemas.microsoft.com/office/powerpoint/2010/main" val="128494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DEBE0-B350-2A9E-97B1-37BEA0A25DB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E92F98-5E6B-BE34-90EF-9B852671A5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FB58479-8403-AE94-3093-66774A65CE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5DAC6C3-9BD5-7168-B046-F8E68D8FC3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389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2759C-680D-A6C0-1960-2E2A8CC129A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2271BE0-565D-F9CB-52E6-2B369935FC2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11F914-AF63-5835-C345-CBF84B6B4D68}"/>
              </a:ext>
            </a:extLst>
          </p:cNvPr>
          <p:cNvSpPr>
            <a:spLocks noGrp="1"/>
          </p:cNvSpPr>
          <p:nvPr>
            <p:ph type="body" idx="1"/>
          </p:nvPr>
        </p:nvSpPr>
        <p:spPr/>
        <p:txBody>
          <a:bodyPr/>
          <a:lstStyle/>
          <a:p>
            <a:r>
              <a:rPr lang="da-DK" b="1" dirty="0"/>
              <a:t>Forslag til opsamling på drøftelser i mindre personalegrupper: </a:t>
            </a:r>
          </a:p>
          <a:p>
            <a:r>
              <a:rPr lang="da-DK" dirty="0"/>
              <a:t>Hvis I er en mindre personalegruppe (under 20 personer) kan I lave opsamlingen fælles. Det kan være en fordel at lave opsamlingen stående, hvor grupperne på skift fortæller om deres drøftelser med afsæt i deres planche – og de andre grupper kan stille spørgsmål eller bidrage med deres refleksioner. </a:t>
            </a:r>
          </a:p>
          <a:p>
            <a:r>
              <a:rPr lang="da-DK" dirty="0"/>
              <a:t>I skal have et særligt øre for, om medarbejderne nævner behovet for at tale mere om bestemte elementer og rammesætte det på kommende møder. </a:t>
            </a:r>
          </a:p>
          <a:p>
            <a:endParaRPr lang="da-DK" dirty="0"/>
          </a:p>
          <a:p>
            <a:r>
              <a:rPr lang="da-DK" b="1" dirty="0"/>
              <a:t>Forslag til opsamling på drøftelser i større personalegrupper: </a:t>
            </a:r>
          </a:p>
          <a:p>
            <a:r>
              <a:rPr lang="da-DK" dirty="0"/>
              <a:t>Hvis I er en større personalegruppe (over 20 personer) kan I opdele medarbejderne mindre grupper (så der bliver ca. 20 medarbejdere i hver) og fordele jer som ledelsesteam på hver sin gruppe. I disse mindre grupper laver I opsamlingen på samme måde som beskrevet ovenfor. </a:t>
            </a:r>
          </a:p>
          <a:p>
            <a:r>
              <a:rPr lang="da-DK" dirty="0"/>
              <a:t>I skal have et særligt øre for, om medarbejderne nævner behovet for at tale mere om bestemte elementer og rammesætte det på kommende møder. </a:t>
            </a:r>
          </a:p>
          <a:p>
            <a:r>
              <a:rPr lang="da-DK" dirty="0"/>
              <a:t>Som afslutning på opsamlingen kan I samle hele personalegruppen igen, og I kan som ledere lave en kort opsummering af dét I har hørt, så der også kommer en fælles videndeling herom i den samlede personalegruppe</a:t>
            </a:r>
          </a:p>
        </p:txBody>
      </p:sp>
      <p:sp>
        <p:nvSpPr>
          <p:cNvPr id="4" name="Pladsholder til slidenummer 3">
            <a:extLst>
              <a:ext uri="{FF2B5EF4-FFF2-40B4-BE49-F238E27FC236}">
                <a16:creationId xmlns:a16="http://schemas.microsoft.com/office/drawing/2014/main" id="{F71C0BCE-2817-22F8-671A-92FC07E0A2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848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5E22-7890-B7B6-708E-45E369FD2C2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4DCBC44-D9D2-252B-9D26-B93FD659453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3AFFC40-F15A-5F8E-C0CC-6BBCCE053191}"/>
              </a:ext>
            </a:extLst>
          </p:cNvPr>
          <p:cNvSpPr>
            <a:spLocks noGrp="1"/>
          </p:cNvSpPr>
          <p:nvPr>
            <p:ph type="body" idx="1"/>
          </p:nvPr>
        </p:nvSpPr>
        <p:spPr/>
        <p:txBody>
          <a:bodyPr/>
          <a:lstStyle/>
          <a:p>
            <a:r>
              <a:rPr lang="da-DK" dirty="0"/>
              <a:t>Trin i processen – del 2 </a:t>
            </a:r>
          </a:p>
          <a:p>
            <a:pPr marL="228600" indent="-228600">
              <a:buFont typeface="+mj-lt"/>
              <a:buAutoNum type="arabicPeriod"/>
            </a:pPr>
            <a:r>
              <a:rPr lang="da-DK" dirty="0" err="1"/>
              <a:t>Walk</a:t>
            </a:r>
            <a:r>
              <a:rPr lang="da-DK" dirty="0"/>
              <a:t> and talk 2&amp;2 med fokus på at </a:t>
            </a:r>
            <a:r>
              <a:rPr lang="da-DK" i="1" dirty="0"/>
              <a:t>tøjle </a:t>
            </a:r>
            <a:r>
              <a:rPr lang="da-DK" i="1" dirty="0" err="1"/>
              <a:t>handlepres</a:t>
            </a:r>
            <a:r>
              <a:rPr lang="da-DK" i="1" dirty="0"/>
              <a:t> og træne ubehagstolerance </a:t>
            </a:r>
            <a:r>
              <a:rPr lang="da-DK" i="0" dirty="0"/>
              <a:t>som modsvar til </a:t>
            </a:r>
            <a:r>
              <a:rPr lang="da-DK" i="0" dirty="0" err="1"/>
              <a:t>patologisering</a:t>
            </a:r>
            <a:r>
              <a:rPr lang="da-DK" i="0" dirty="0"/>
              <a:t>. </a:t>
            </a:r>
          </a:p>
          <a:p>
            <a:pPr marL="228600" indent="-228600">
              <a:buFont typeface="+mj-lt"/>
              <a:buAutoNum type="arabicPeriod"/>
            </a:pPr>
            <a:r>
              <a:rPr lang="da-DK" i="0" dirty="0"/>
              <a:t>Drøftelser i grupper af 4-6 personer. Planchen udfyldes undervejs </a:t>
            </a:r>
          </a:p>
          <a:p>
            <a:pPr marL="228600" indent="-228600">
              <a:buFont typeface="+mj-lt"/>
              <a:buAutoNum type="arabicPeriod"/>
            </a:pPr>
            <a:r>
              <a:rPr lang="da-DK" dirty="0"/>
              <a:t>Fælles præsentation af drøftelser og opsamling i plenum </a:t>
            </a:r>
          </a:p>
          <a:p>
            <a:endParaRPr lang="da-DK" dirty="0"/>
          </a:p>
        </p:txBody>
      </p:sp>
      <p:sp>
        <p:nvSpPr>
          <p:cNvPr id="4" name="Pladsholder til slidenummer 3">
            <a:extLst>
              <a:ext uri="{FF2B5EF4-FFF2-40B4-BE49-F238E27FC236}">
                <a16:creationId xmlns:a16="http://schemas.microsoft.com/office/drawing/2014/main" id="{90FC63CE-29DC-AF56-08B5-AB05D581AD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660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06D6-0D88-3A7E-3F5B-CB0EF72F90F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A35EDD1-1EB6-0939-2D1D-BBE6C625DFA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C090796-2FFB-3ACE-F21C-C524EE8360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Nu rettes fokus mod anden del: At tøjle </a:t>
            </a:r>
            <a:r>
              <a:rPr kumimoji="0" lang="da-DK" sz="1200" b="0" i="0"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handlepres</a:t>
            </a:r>
            <a:r>
              <a:rPr kumimoji="0" lang="da-DK"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og træne ubehagstolerance som et modsvar til </a:t>
            </a:r>
            <a:r>
              <a:rPr kumimoji="0" lang="da-DK" sz="1200" b="0" i="0"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patologisering</a:t>
            </a:r>
            <a:r>
              <a:rPr kumimoji="0" lang="da-DK"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Her </a:t>
            </a:r>
            <a:r>
              <a:rPr kumimoji="0" lang="da-DK"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går man sammen 2 &amp; 2 og drøfter spørgsmålene ovenfor. </a:t>
            </a:r>
            <a:endParaRPr kumimoji="0" lang="da-DK" sz="1200" i="0" u="none" strike="noStrike" kern="0" cap="none" spc="0" normalizeH="0" baseline="0" noProof="0" dirty="0">
              <a:ln>
                <a:noFill/>
              </a:ln>
              <a:solidFill>
                <a:srgbClr val="3D3D3D"/>
              </a:solidFill>
              <a:effectLst/>
              <a:uLnTx/>
              <a:uFillTx/>
              <a:latin typeface="Calibri Light" panose="020F0302020204030204" pitchFamily="34" charset="0"/>
              <a:ea typeface="ＭＳ Ｐゴシック" pitchFamily="-111" charset="-128"/>
              <a:cs typeface="Calibri Light" panose="020F0302020204030204" pitchFamily="34" charset="0"/>
            </a:endParaRPr>
          </a:p>
          <a:p>
            <a:endParaRPr lang="da-DK" dirty="0"/>
          </a:p>
        </p:txBody>
      </p:sp>
      <p:sp>
        <p:nvSpPr>
          <p:cNvPr id="4" name="Pladsholder til slidenummer 3">
            <a:extLst>
              <a:ext uri="{FF2B5EF4-FFF2-40B4-BE49-F238E27FC236}">
                <a16:creationId xmlns:a16="http://schemas.microsoft.com/office/drawing/2014/main" id="{9A64B291-EB7E-A82B-CA92-1C5386FDBD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782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B3FF4-89FC-E081-3E2B-7D64F369F1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4D266D6-A55C-FEC3-2F97-16FAD7B57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FEABBED-F7E6-AC13-B4D2-E73EE45B814E}"/>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71E702F8-881C-D142-1F0F-BFB453B4504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DEB972-85AA-FB00-95CD-A4D16FBBE2DB}"/>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8027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5A98-5704-DCA6-F49B-D71F9E8EE98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B7315A-DF37-C5AC-1F4E-F3BC481E47C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4BA07B-14B9-40BF-47E5-C2E3FB33D989}"/>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924B3AF0-BB2C-C8F4-8C16-794DD431D4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F4E9F34-A923-EA4C-1C1D-6F2701A8F63F}"/>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02938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AFBA939-96A0-B93C-1AED-B6FA2B5C8C0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15D1E46-592A-E083-272D-3DA9E2BD40A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A6A551-A20D-E660-D660-3BF222362F97}"/>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BF22E648-733B-B879-FFE5-5301101290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AE2CDF-0557-759A-93AC-5A0B1F902D3C}"/>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298341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D90D5-CA2D-A148-4354-930CD4104CA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7A7761C-7EF4-E7F8-B4AE-29E6025D73B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A143847-7CA5-E8E8-0E92-C89BAC35B3EB}"/>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3E76C9B7-029D-61B3-9422-0BC8524CC3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A3B1FC-05C7-B879-FEBF-39C8507D4820}"/>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40584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8C00C-F245-9086-9C84-DF5A995A484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D89B324-0E4D-4E72-312F-9AEE0C5772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C935500-958B-6AC5-2E0C-0DABE4E6C826}"/>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9CC3ABFC-88FE-3CC9-B783-2ACBA35F6B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977E6A6-128A-0FDB-10A2-144DD7827AA4}"/>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57636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35867-E47A-CEEB-DEFE-E9E702CDC2A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670130C-41B1-5835-642C-89FED9A928D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3646B39-62D8-414E-9181-E67747A002D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A367AFB-C89F-EA35-D606-16280C432F32}"/>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DF2A7D31-4693-1A61-3092-52EB73F6F2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8D23CBF-265A-DB79-B2E9-CA09447ED665}"/>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92107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99D5D-9463-16F2-01C6-ADE1F6876A7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B093E8E-37CA-8F8F-EE48-F5742662E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8B1094B-8847-A7CE-D22E-5BC10DDF1C0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C8DCFF0-68FE-9900-13C0-6995F5BBA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67437B3-1B57-7F7F-56BC-7393957AA52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FD064B8-53B0-21B6-070E-5C99DD308A69}"/>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8" name="Pladsholder til sidefod 7">
            <a:extLst>
              <a:ext uri="{FF2B5EF4-FFF2-40B4-BE49-F238E27FC236}">
                <a16:creationId xmlns:a16="http://schemas.microsoft.com/office/drawing/2014/main" id="{210F1AFA-F581-A18E-DAA0-B64E4961138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F3C67D5-A808-579D-0AC7-C60FCE4DBE4F}"/>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37498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377F-9989-56C8-E280-0C67ADECCF6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6A9BCEB-91FF-68AB-947D-894BEF08C6AF}"/>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4" name="Pladsholder til sidefod 3">
            <a:extLst>
              <a:ext uri="{FF2B5EF4-FFF2-40B4-BE49-F238E27FC236}">
                <a16:creationId xmlns:a16="http://schemas.microsoft.com/office/drawing/2014/main" id="{4EC9FDB9-8309-9159-800F-92730176178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95E53A-1A37-F90E-CCC6-C99E10DFFAC1}"/>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03381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27115F5-DF6A-8F98-19F4-813CE67C5C3E}"/>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3" name="Pladsholder til sidefod 2">
            <a:extLst>
              <a:ext uri="{FF2B5EF4-FFF2-40B4-BE49-F238E27FC236}">
                <a16:creationId xmlns:a16="http://schemas.microsoft.com/office/drawing/2014/main" id="{FF046F3F-AC36-BD14-5DCE-A4398560DD4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F5DA498-FFCB-0385-E650-94005D587971}"/>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1937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092E-4EAE-A866-FF2D-ADFC7FE5001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6C12E01-C19A-6A1A-381B-637D65782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021581B-D5A8-4CE7-7625-C75798C04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45A9588-6682-1ECA-639E-E5826115CFA7}"/>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9CC1550F-2089-6C5C-3E7A-795AA9C9B3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AA3D46-3911-A23B-B130-302A57D98675}"/>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74813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5743D-E854-DA17-D1DE-86BE3FE062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5F08996-18D6-EF18-0E1D-DF6939C0E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E26260-9EC6-069D-959C-08CA68A61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5D7BD1E-24A1-019A-A72D-3BB972C0972F}"/>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07625221-CE80-0DC4-2F49-303848C7BE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34ABC1-6BD1-452A-F6AB-77BC4E80B3C6}"/>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80954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765222E-B67F-65BD-87FC-AB4C6C685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E25D5C-E805-BCB0-2DD4-24DB3EEEE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A03A8B-5029-B948-1871-2CD030856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88F502FF-28BC-80AD-57EF-DED02761D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A52151A2-C409-B83A-61F7-630F20922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69040-55ED-46D5-8651-521FD3B3CCB9}" type="slidenum">
              <a:rPr lang="da-DK" smtClean="0"/>
              <a:t>‹nr.›</a:t>
            </a:fld>
            <a:endParaRPr lang="da-DK"/>
          </a:p>
        </p:txBody>
      </p:sp>
    </p:spTree>
    <p:extLst>
      <p:ext uri="{BB962C8B-B14F-4D97-AF65-F5344CB8AC3E}">
        <p14:creationId xmlns:p14="http://schemas.microsoft.com/office/powerpoint/2010/main" val="2676474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08FDE36-C435-D8DB-A86C-059414B5AFD4}"/>
              </a:ext>
            </a:extLst>
          </p:cNvPr>
          <p:cNvSpPr/>
          <p:nvPr/>
        </p:nvSpPr>
        <p:spPr>
          <a:xfrm>
            <a:off x="7354956" y="500062"/>
            <a:ext cx="4322693" cy="4489382"/>
          </a:xfrm>
          <a:prstGeom prst="ellipse">
            <a:avLst/>
          </a:prstGeom>
          <a:solidFill>
            <a:srgbClr val="44546A">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51DF8FB-49DD-DEEC-CC62-C419D6C276E2}"/>
              </a:ext>
            </a:extLst>
          </p:cNvPr>
          <p:cNvSpPr>
            <a:spLocks noGrp="1"/>
          </p:cNvSpPr>
          <p:nvPr>
            <p:ph type="ctrTitle"/>
          </p:nvPr>
        </p:nvSpPr>
        <p:spPr>
          <a:xfrm>
            <a:off x="1524000" y="1622595"/>
            <a:ext cx="9144000" cy="2387600"/>
          </a:xfrm>
        </p:spPr>
        <p:txBody>
          <a:bodyPr>
            <a:normAutofit fontScale="90000"/>
          </a:bodyPr>
          <a:lstStyle/>
          <a:p>
            <a:r>
              <a:rPr lang="da-DK" dirty="0" err="1"/>
              <a:t>Patologisering</a:t>
            </a:r>
            <a:r>
              <a:rPr lang="da-DK" dirty="0"/>
              <a:t> og det fælles faglige ståsteds modsvar hertil  </a:t>
            </a:r>
          </a:p>
        </p:txBody>
      </p:sp>
      <p:sp>
        <p:nvSpPr>
          <p:cNvPr id="3" name="Undertitel 2">
            <a:extLst>
              <a:ext uri="{FF2B5EF4-FFF2-40B4-BE49-F238E27FC236}">
                <a16:creationId xmlns:a16="http://schemas.microsoft.com/office/drawing/2014/main" id="{3D627276-D3F4-1598-E54E-587E5EC0E4FB}"/>
              </a:ext>
            </a:extLst>
          </p:cNvPr>
          <p:cNvSpPr>
            <a:spLocks noGrp="1"/>
          </p:cNvSpPr>
          <p:nvPr>
            <p:ph type="subTitle" idx="1"/>
          </p:nvPr>
        </p:nvSpPr>
        <p:spPr>
          <a:xfrm>
            <a:off x="6215268" y="5656985"/>
            <a:ext cx="4093029" cy="686933"/>
          </a:xfrm>
        </p:spPr>
        <p:txBody>
          <a:bodyPr/>
          <a:lstStyle/>
          <a:p>
            <a:r>
              <a:rPr lang="da-DK" dirty="0"/>
              <a:t>Viden om </a:t>
            </a:r>
          </a:p>
        </p:txBody>
      </p:sp>
      <p:pic>
        <p:nvPicPr>
          <p:cNvPr id="5" name="Grafik 4" descr="Person, der får en idé kontur">
            <a:extLst>
              <a:ext uri="{FF2B5EF4-FFF2-40B4-BE49-F238E27FC236}">
                <a16:creationId xmlns:a16="http://schemas.microsoft.com/office/drawing/2014/main" id="{284B317D-472B-2449-8A18-C3C2A6896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0440" y="5199785"/>
            <a:ext cx="914400" cy="914400"/>
          </a:xfrm>
          <a:prstGeom prst="rect">
            <a:avLst/>
          </a:prstGeom>
        </p:spPr>
      </p:pic>
      <p:pic>
        <p:nvPicPr>
          <p:cNvPr id="11" name="Billede 10">
            <a:extLst>
              <a:ext uri="{FF2B5EF4-FFF2-40B4-BE49-F238E27FC236}">
                <a16:creationId xmlns:a16="http://schemas.microsoft.com/office/drawing/2014/main" id="{B80909BB-024F-6184-EAB7-44A1BFFDB5F7}"/>
              </a:ext>
            </a:extLst>
          </p:cNvPr>
          <p:cNvPicPr>
            <a:picLocks noChangeAspect="1"/>
          </p:cNvPicPr>
          <p:nvPr/>
        </p:nvPicPr>
        <p:blipFill>
          <a:blip r:embed="rId5"/>
          <a:stretch>
            <a:fillRect/>
          </a:stretch>
        </p:blipFill>
        <p:spPr>
          <a:xfrm>
            <a:off x="273540" y="173761"/>
            <a:ext cx="1279448" cy="939169"/>
          </a:xfrm>
          <a:prstGeom prst="rect">
            <a:avLst/>
          </a:prstGeom>
        </p:spPr>
      </p:pic>
      <p:pic>
        <p:nvPicPr>
          <p:cNvPr id="13" name="Billede 12">
            <a:extLst>
              <a:ext uri="{FF2B5EF4-FFF2-40B4-BE49-F238E27FC236}">
                <a16:creationId xmlns:a16="http://schemas.microsoft.com/office/drawing/2014/main" id="{493EDBD3-70E9-D826-B61A-A89F5D01F989}"/>
              </a:ext>
            </a:extLst>
          </p:cNvPr>
          <p:cNvPicPr>
            <a:picLocks noChangeAspect="1"/>
          </p:cNvPicPr>
          <p:nvPr/>
        </p:nvPicPr>
        <p:blipFill>
          <a:blip r:embed="rId6"/>
          <a:stretch>
            <a:fillRect/>
          </a:stretch>
        </p:blipFill>
        <p:spPr>
          <a:xfrm>
            <a:off x="11006759" y="6357938"/>
            <a:ext cx="1143000" cy="390525"/>
          </a:xfrm>
          <a:prstGeom prst="rect">
            <a:avLst/>
          </a:prstGeom>
        </p:spPr>
      </p:pic>
    </p:spTree>
    <p:extLst>
      <p:ext uri="{BB962C8B-B14F-4D97-AF65-F5344CB8AC3E}">
        <p14:creationId xmlns:p14="http://schemas.microsoft.com/office/powerpoint/2010/main" val="172803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C520-165C-88DE-96B5-298A5AB9DF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B9BCE8-76D7-FF44-248E-019D68970488}"/>
              </a:ext>
            </a:extLst>
          </p:cNvPr>
          <p:cNvSpPr>
            <a:spLocks noGrp="1"/>
          </p:cNvSpPr>
          <p:nvPr>
            <p:ph type="title"/>
          </p:nvPr>
        </p:nvSpPr>
        <p:spPr>
          <a:xfrm>
            <a:off x="1387600" y="400579"/>
            <a:ext cx="10515600" cy="1325563"/>
          </a:xfrm>
        </p:spPr>
        <p:txBody>
          <a:bodyPr>
            <a:normAutofit/>
          </a:bodyPr>
          <a:lstStyle/>
          <a:p>
            <a:r>
              <a:rPr lang="da-DK" sz="4000" dirty="0"/>
              <a:t>Drøftelser (20 min.)</a:t>
            </a:r>
          </a:p>
        </p:txBody>
      </p:sp>
      <p:sp>
        <p:nvSpPr>
          <p:cNvPr id="3" name="Pladsholder til indhold 2">
            <a:extLst>
              <a:ext uri="{FF2B5EF4-FFF2-40B4-BE49-F238E27FC236}">
                <a16:creationId xmlns:a16="http://schemas.microsoft.com/office/drawing/2014/main" id="{E6351832-9C50-3933-E61A-F6EF0173E3A1}"/>
              </a:ext>
            </a:extLst>
          </p:cNvPr>
          <p:cNvSpPr>
            <a:spLocks noGrp="1"/>
          </p:cNvSpPr>
          <p:nvPr>
            <p:ph idx="1"/>
          </p:nvPr>
        </p:nvSpPr>
        <p:spPr>
          <a:xfrm>
            <a:off x="838200" y="1524001"/>
            <a:ext cx="5638800" cy="4673600"/>
          </a:xfrm>
        </p:spPr>
        <p:txBody>
          <a:bodyPr>
            <a:normAutofit lnSpcReduction="10000"/>
          </a:bodyPr>
          <a:lstStyle/>
          <a:p>
            <a:endParaRPr lang="da-DK" sz="2400" dirty="0"/>
          </a:p>
          <a:p>
            <a:r>
              <a:rPr lang="da-DK" dirty="0"/>
              <a:t>Hvordan kan</a:t>
            </a:r>
            <a:r>
              <a:rPr lang="da-DK" dirty="0">
                <a:effectLst/>
                <a:ea typeface="Calibri" panose="020F0502020204030204" pitchFamily="34" charset="0"/>
                <a:cs typeface="Calibri Light" panose="020F0302020204030204" pitchFamily="34" charset="0"/>
              </a:rPr>
              <a:t> et fokus på at tøjle </a:t>
            </a:r>
            <a:r>
              <a:rPr lang="da-DK" dirty="0" err="1">
                <a:effectLst/>
                <a:ea typeface="Calibri" panose="020F0502020204030204" pitchFamily="34" charset="0"/>
                <a:cs typeface="Calibri Light" panose="020F0302020204030204" pitchFamily="34" charset="0"/>
              </a:rPr>
              <a:t>handlepres</a:t>
            </a:r>
            <a:r>
              <a:rPr lang="da-DK" dirty="0">
                <a:effectLst/>
                <a:ea typeface="Calibri" panose="020F0502020204030204" pitchFamily="34" charset="0"/>
                <a:cs typeface="Calibri Light" panose="020F0302020204030204" pitchFamily="34" charset="0"/>
              </a:rPr>
              <a:t> og træne ubehagstolerance </a:t>
            </a:r>
            <a:r>
              <a:rPr lang="da-DK" dirty="0">
                <a:ea typeface="Calibri" panose="020F0502020204030204" pitchFamily="34" charset="0"/>
                <a:cs typeface="Calibri Light" panose="020F0302020204030204" pitchFamily="34" charset="0"/>
              </a:rPr>
              <a:t>udvikle</a:t>
            </a:r>
            <a:r>
              <a:rPr lang="da-DK" dirty="0">
                <a:effectLst/>
                <a:ea typeface="Calibri" panose="020F0502020204030204" pitchFamily="34" charset="0"/>
                <a:cs typeface="Calibri Light" panose="020F0302020204030204" pitchFamily="34" charset="0"/>
              </a:rPr>
              <a:t> vores praksis omkring børn og unge?</a:t>
            </a:r>
          </a:p>
          <a:p>
            <a:r>
              <a:rPr lang="da-DK" dirty="0"/>
              <a:t>Hvilke mulige blinde pletter skal vi huske at have øje for? </a:t>
            </a:r>
          </a:p>
          <a:p>
            <a:r>
              <a:rPr lang="da-DK" dirty="0"/>
              <a:t>Hvad har vi eventuelt brug for at tale mere om? </a:t>
            </a:r>
          </a:p>
          <a:p>
            <a:r>
              <a:rPr lang="da-DK" i="1" dirty="0"/>
              <a:t>OBS! Notér på planchen undervejs i jeres drøftelser</a:t>
            </a:r>
            <a:endParaRPr lang="da-DK" dirty="0"/>
          </a:p>
        </p:txBody>
      </p:sp>
      <p:pic>
        <p:nvPicPr>
          <p:cNvPr id="8" name="Picture 2" descr="woman in white sweater holding black round frame">
            <a:extLst>
              <a:ext uri="{FF2B5EF4-FFF2-40B4-BE49-F238E27FC236}">
                <a16:creationId xmlns:a16="http://schemas.microsoft.com/office/drawing/2014/main" id="{55703F54-5CC1-9A04-6BF4-91DF997E286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765073"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D8315050-8D95-B58E-DA71-CCBA4778C869}"/>
              </a:ext>
            </a:extLst>
          </p:cNvPr>
          <p:cNvPicPr>
            <a:picLocks noChangeAspect="1"/>
          </p:cNvPicPr>
          <p:nvPr/>
        </p:nvPicPr>
        <p:blipFill>
          <a:blip r:embed="rId4"/>
          <a:stretch>
            <a:fillRect/>
          </a:stretch>
        </p:blipFill>
        <p:spPr>
          <a:xfrm>
            <a:off x="196737" y="0"/>
            <a:ext cx="1091434" cy="801159"/>
          </a:xfrm>
          <a:prstGeom prst="rect">
            <a:avLst/>
          </a:prstGeom>
        </p:spPr>
      </p:pic>
      <p:sp>
        <p:nvSpPr>
          <p:cNvPr id="5" name="Rektangel 4">
            <a:extLst>
              <a:ext uri="{FF2B5EF4-FFF2-40B4-BE49-F238E27FC236}">
                <a16:creationId xmlns:a16="http://schemas.microsoft.com/office/drawing/2014/main" id="{49C96651-ABB0-ABC7-D68F-EA154320A0EB}"/>
              </a:ext>
            </a:extLst>
          </p:cNvPr>
          <p:cNvSpPr/>
          <p:nvPr/>
        </p:nvSpPr>
        <p:spPr>
          <a:xfrm flipV="1">
            <a:off x="1" y="1417982"/>
            <a:ext cx="6096000" cy="60721"/>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6511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A37D-2D45-B523-E16B-B1A1182524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8DE1B4-3708-8FAB-A049-420BBF810816}"/>
              </a:ext>
            </a:extLst>
          </p:cNvPr>
          <p:cNvSpPr>
            <a:spLocks noGrp="1"/>
          </p:cNvSpPr>
          <p:nvPr>
            <p:ph type="title"/>
          </p:nvPr>
        </p:nvSpPr>
        <p:spPr>
          <a:xfrm>
            <a:off x="855151" y="708818"/>
            <a:ext cx="10515600" cy="1325563"/>
          </a:xfrm>
        </p:spPr>
        <p:txBody>
          <a:bodyPr/>
          <a:lstStyle/>
          <a:p>
            <a:r>
              <a:rPr lang="da-DK" sz="4000" dirty="0"/>
              <a:t>Opsamling (15 min.)</a:t>
            </a:r>
            <a:r>
              <a:rPr lang="da-DK" dirty="0"/>
              <a:t>   </a:t>
            </a:r>
          </a:p>
        </p:txBody>
      </p:sp>
      <p:graphicFrame>
        <p:nvGraphicFramePr>
          <p:cNvPr id="11" name="Pladsholder til indhold 2">
            <a:extLst>
              <a:ext uri="{FF2B5EF4-FFF2-40B4-BE49-F238E27FC236}">
                <a16:creationId xmlns:a16="http://schemas.microsoft.com/office/drawing/2014/main" id="{E155E947-5C5F-5819-10A8-5BE288940C8C}"/>
              </a:ext>
            </a:extLst>
          </p:cNvPr>
          <p:cNvGraphicFramePr>
            <a:graphicFrameLocks noGrp="1"/>
          </p:cNvGraphicFramePr>
          <p:nvPr>
            <p:ph idx="1"/>
            <p:extLst>
              <p:ext uri="{D42A27DB-BD31-4B8C-83A1-F6EECF244321}">
                <p14:modId xmlns:p14="http://schemas.microsoft.com/office/powerpoint/2010/main" val="2426091167"/>
              </p:ext>
            </p:extLst>
          </p:nvPr>
        </p:nvGraphicFramePr>
        <p:xfrm>
          <a:off x="855151" y="1579736"/>
          <a:ext cx="57380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adsholder til indhold 2">
            <a:extLst>
              <a:ext uri="{FF2B5EF4-FFF2-40B4-BE49-F238E27FC236}">
                <a16:creationId xmlns:a16="http://schemas.microsoft.com/office/drawing/2014/main" id="{EE9F082F-58C3-FE9C-E9FC-82CABD18B31D}"/>
              </a:ext>
            </a:extLst>
          </p:cNvPr>
          <p:cNvSpPr txBox="1">
            <a:spLocks/>
          </p:cNvSpPr>
          <p:nvPr/>
        </p:nvSpPr>
        <p:spPr>
          <a:xfrm>
            <a:off x="6964132" y="4172474"/>
            <a:ext cx="4901752" cy="1313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Billede 8" descr="Et billede, der indeholder kontorartikler, skriveredskab, Børnekunst, maleri&#10;&#10;Indhold genereret af kunstig intelligens kan være forkert.">
            <a:extLst>
              <a:ext uri="{FF2B5EF4-FFF2-40B4-BE49-F238E27FC236}">
                <a16:creationId xmlns:a16="http://schemas.microsoft.com/office/drawing/2014/main" id="{840B8DA1-2A0F-C4BB-4864-EF985E478535}"/>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7659820" y="0"/>
            <a:ext cx="4576970" cy="6858000"/>
          </a:xfrm>
          <a:prstGeom prst="rect">
            <a:avLst/>
          </a:prstGeom>
        </p:spPr>
      </p:pic>
      <p:pic>
        <p:nvPicPr>
          <p:cNvPr id="6" name="Billede 5">
            <a:extLst>
              <a:ext uri="{FF2B5EF4-FFF2-40B4-BE49-F238E27FC236}">
                <a16:creationId xmlns:a16="http://schemas.microsoft.com/office/drawing/2014/main" id="{F65DA7C1-2FF5-3F46-585E-769D856CCDCC}"/>
              </a:ext>
            </a:extLst>
          </p:cNvPr>
          <p:cNvPicPr>
            <a:picLocks noChangeAspect="1"/>
          </p:cNvPicPr>
          <p:nvPr/>
        </p:nvPicPr>
        <p:blipFill>
          <a:blip r:embed="rId9"/>
          <a:stretch>
            <a:fillRect/>
          </a:stretch>
        </p:blipFill>
        <p:spPr>
          <a:xfrm>
            <a:off x="196737" y="0"/>
            <a:ext cx="1091434" cy="801159"/>
          </a:xfrm>
          <a:prstGeom prst="rect">
            <a:avLst/>
          </a:prstGeom>
        </p:spPr>
      </p:pic>
      <p:sp>
        <p:nvSpPr>
          <p:cNvPr id="8" name="Rektangel 7">
            <a:extLst>
              <a:ext uri="{FF2B5EF4-FFF2-40B4-BE49-F238E27FC236}">
                <a16:creationId xmlns:a16="http://schemas.microsoft.com/office/drawing/2014/main" id="{921E44E3-785B-BB7F-BE20-C1D29E0B8FBA}"/>
              </a:ext>
            </a:extLst>
          </p:cNvPr>
          <p:cNvSpPr/>
          <p:nvPr/>
        </p:nvSpPr>
        <p:spPr>
          <a:xfrm flipV="1">
            <a:off x="16951" y="1672077"/>
            <a:ext cx="6096000" cy="60721"/>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3905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6EB6-26E2-AEE7-9FE7-8F3B28A7890C}"/>
              </a:ext>
            </a:extLst>
          </p:cNvPr>
          <p:cNvSpPr>
            <a:spLocks noGrp="1"/>
          </p:cNvSpPr>
          <p:nvPr>
            <p:ph type="title"/>
          </p:nvPr>
        </p:nvSpPr>
        <p:spPr>
          <a:xfrm>
            <a:off x="753491" y="510947"/>
            <a:ext cx="10515600" cy="1325563"/>
          </a:xfrm>
        </p:spPr>
        <p:txBody>
          <a:bodyPr>
            <a:normAutofit/>
          </a:bodyPr>
          <a:lstStyle/>
          <a:p>
            <a:r>
              <a:rPr lang="da-DK" dirty="0"/>
              <a:t>Program </a:t>
            </a:r>
          </a:p>
        </p:txBody>
      </p:sp>
      <p:graphicFrame>
        <p:nvGraphicFramePr>
          <p:cNvPr id="4" name="Pladsholder til indhold 3">
            <a:extLst>
              <a:ext uri="{FF2B5EF4-FFF2-40B4-BE49-F238E27FC236}">
                <a16:creationId xmlns:a16="http://schemas.microsoft.com/office/drawing/2014/main" id="{88F97C18-83B4-4239-67F7-F4D00A973488}"/>
              </a:ext>
            </a:extLst>
          </p:cNvPr>
          <p:cNvGraphicFramePr>
            <a:graphicFrameLocks noGrp="1"/>
          </p:cNvGraphicFramePr>
          <p:nvPr>
            <p:ph idx="1"/>
            <p:extLst>
              <p:ext uri="{D42A27DB-BD31-4B8C-83A1-F6EECF244321}">
                <p14:modId xmlns:p14="http://schemas.microsoft.com/office/powerpoint/2010/main" val="3027448065"/>
              </p:ext>
            </p:extLst>
          </p:nvPr>
        </p:nvGraphicFramePr>
        <p:xfrm>
          <a:off x="795845" y="1597025"/>
          <a:ext cx="10600309" cy="4846320"/>
        </p:xfrm>
        <a:graphic>
          <a:graphicData uri="http://schemas.openxmlformats.org/drawingml/2006/table">
            <a:tbl>
              <a:tblPr firstRow="1" bandRow="1">
                <a:tableStyleId>{BC89EF96-8CEA-46FF-86C4-4CE0E7609802}</a:tableStyleId>
              </a:tblPr>
              <a:tblGrid>
                <a:gridCol w="1729641">
                  <a:extLst>
                    <a:ext uri="{9D8B030D-6E8A-4147-A177-3AD203B41FA5}">
                      <a16:colId xmlns:a16="http://schemas.microsoft.com/office/drawing/2014/main" val="2904150261"/>
                    </a:ext>
                  </a:extLst>
                </a:gridCol>
                <a:gridCol w="8870668">
                  <a:extLst>
                    <a:ext uri="{9D8B030D-6E8A-4147-A177-3AD203B41FA5}">
                      <a16:colId xmlns:a16="http://schemas.microsoft.com/office/drawing/2014/main" val="294964487"/>
                    </a:ext>
                  </a:extLst>
                </a:gridCol>
              </a:tblGrid>
              <a:tr h="370840">
                <a:tc>
                  <a:txBody>
                    <a:bodyPr/>
                    <a:lstStyle/>
                    <a:p>
                      <a:r>
                        <a:rPr lang="da-DK" sz="2400" dirty="0"/>
                        <a:t>Tid </a:t>
                      </a:r>
                    </a:p>
                  </a:txBody>
                  <a:tcPr/>
                </a:tc>
                <a:tc>
                  <a:txBody>
                    <a:bodyPr/>
                    <a:lstStyle/>
                    <a:p>
                      <a:r>
                        <a:rPr lang="da-DK" sz="2400" dirty="0"/>
                        <a:t>Indhold </a:t>
                      </a:r>
                    </a:p>
                  </a:txBody>
                  <a:tcPr/>
                </a:tc>
                <a:extLst>
                  <a:ext uri="{0D108BD9-81ED-4DB2-BD59-A6C34878D82A}">
                    <a16:rowId xmlns:a16="http://schemas.microsoft.com/office/drawing/2014/main" val="941847870"/>
                  </a:ext>
                </a:extLst>
              </a:tr>
              <a:tr h="370840">
                <a:tc>
                  <a:txBody>
                    <a:bodyPr/>
                    <a:lstStyle/>
                    <a:p>
                      <a:r>
                        <a:rPr lang="da-DK" sz="2400" dirty="0"/>
                        <a:t>15 min. </a:t>
                      </a:r>
                    </a:p>
                  </a:txBody>
                  <a:tcPr/>
                </a:tc>
                <a:tc>
                  <a:txBody>
                    <a:bodyPr/>
                    <a:lstStyle/>
                    <a:p>
                      <a:r>
                        <a:rPr lang="da-DK" sz="2400" b="1" dirty="0"/>
                        <a:t>Indflyvning</a:t>
                      </a:r>
                    </a:p>
                    <a:p>
                      <a:pPr marL="285750" indent="-285750">
                        <a:buFont typeface="Arial" panose="020B0604020202020204" pitchFamily="34" charset="0"/>
                        <a:buChar char="•"/>
                      </a:pPr>
                      <a:r>
                        <a:rPr lang="da-DK" sz="2400" dirty="0"/>
                        <a:t>Velkomst og rammesætning v. ledelsen </a:t>
                      </a:r>
                    </a:p>
                    <a:p>
                      <a:pPr marL="285750" indent="-285750">
                        <a:buFont typeface="Arial" panose="020B0604020202020204" pitchFamily="34" charset="0"/>
                        <a:buChar char="•"/>
                      </a:pPr>
                      <a:endParaRPr lang="da-DK" sz="2400" dirty="0"/>
                    </a:p>
                  </a:txBody>
                  <a:tcPr/>
                </a:tc>
                <a:extLst>
                  <a:ext uri="{0D108BD9-81ED-4DB2-BD59-A6C34878D82A}">
                    <a16:rowId xmlns:a16="http://schemas.microsoft.com/office/drawing/2014/main" val="2626523406"/>
                  </a:ext>
                </a:extLst>
              </a:tr>
              <a:tr h="370840">
                <a:tc>
                  <a:txBody>
                    <a:bodyPr/>
                    <a:lstStyle/>
                    <a:p>
                      <a:r>
                        <a:rPr lang="da-DK" sz="2400" dirty="0"/>
                        <a:t>1 time og 50 min. </a:t>
                      </a:r>
                    </a:p>
                  </a:txBody>
                  <a:tcPr/>
                </a:tc>
                <a:tc>
                  <a:txBody>
                    <a:bodyPr/>
                    <a:lstStyle/>
                    <a:p>
                      <a:r>
                        <a:rPr lang="da-DK" sz="2400" b="1" dirty="0" err="1"/>
                        <a:t>Patologisering</a:t>
                      </a:r>
                      <a:r>
                        <a:rPr lang="da-DK" sz="2400" b="1" dirty="0"/>
                        <a:t> som samfundstendens – og det fælles faglige ståsteds modsvar hertil </a:t>
                      </a:r>
                    </a:p>
                    <a:p>
                      <a:pPr marL="285750" indent="-285750">
                        <a:buFont typeface="Arial" panose="020B0604020202020204" pitchFamily="34" charset="0"/>
                        <a:buChar char="•"/>
                      </a:pPr>
                      <a:r>
                        <a:rPr lang="da-DK" sz="2400" dirty="0"/>
                        <a:t>Video, individuel refleksion, gruppedrøftelser og fælles opsamling </a:t>
                      </a:r>
                    </a:p>
                    <a:p>
                      <a:pPr marL="0" indent="0">
                        <a:buFont typeface="Arial" panose="020B0604020202020204" pitchFamily="34" charset="0"/>
                        <a:buNone/>
                      </a:pPr>
                      <a:endParaRPr lang="da-DK" sz="2400" dirty="0"/>
                    </a:p>
                  </a:txBody>
                  <a:tcPr/>
                </a:tc>
                <a:extLst>
                  <a:ext uri="{0D108BD9-81ED-4DB2-BD59-A6C34878D82A}">
                    <a16:rowId xmlns:a16="http://schemas.microsoft.com/office/drawing/2014/main" val="2768477721"/>
                  </a:ext>
                </a:extLst>
              </a:tr>
              <a:tr h="370840">
                <a:tc>
                  <a:txBody>
                    <a:bodyPr/>
                    <a:lstStyle/>
                    <a:p>
                      <a:r>
                        <a:rPr lang="da-DK" sz="2400" dirty="0"/>
                        <a:t>15 min. </a:t>
                      </a:r>
                    </a:p>
                  </a:txBody>
                  <a:tcPr/>
                </a:tc>
                <a:tc>
                  <a:txBody>
                    <a:bodyPr/>
                    <a:lstStyle/>
                    <a:p>
                      <a:r>
                        <a:rPr lang="da-DK" sz="2400" b="1" dirty="0"/>
                        <a:t>Afrunding</a:t>
                      </a:r>
                      <a:r>
                        <a:rPr lang="da-DK" sz="2400" dirty="0"/>
                        <a:t> </a:t>
                      </a:r>
                    </a:p>
                    <a:p>
                      <a:pPr marL="285750" indent="-285750">
                        <a:buFont typeface="Arial" panose="020B0604020202020204" pitchFamily="34" charset="0"/>
                        <a:buChar char="•"/>
                      </a:pPr>
                      <a:r>
                        <a:rPr lang="da-DK" sz="2400" dirty="0"/>
                        <a:t>Hvad er de næste skridt herfra? </a:t>
                      </a:r>
                    </a:p>
                  </a:txBody>
                  <a:tcPr/>
                </a:tc>
                <a:extLst>
                  <a:ext uri="{0D108BD9-81ED-4DB2-BD59-A6C34878D82A}">
                    <a16:rowId xmlns:a16="http://schemas.microsoft.com/office/drawing/2014/main" val="4113972423"/>
                  </a:ext>
                </a:extLst>
              </a:tr>
              <a:tr h="370840">
                <a:tc gridSpan="2">
                  <a:txBody>
                    <a:bodyPr/>
                    <a:lstStyle/>
                    <a:p>
                      <a:r>
                        <a:rPr lang="da-DK" sz="2400" b="1" dirty="0"/>
                        <a:t>Samlet tid: 2 timer og 20 min. </a:t>
                      </a:r>
                    </a:p>
                  </a:txBody>
                  <a:tcPr/>
                </a:tc>
                <a:tc hMerge="1">
                  <a:txBody>
                    <a:bodyPr/>
                    <a:lstStyle/>
                    <a:p>
                      <a:pPr marL="285750" indent="-285750">
                        <a:buFont typeface="Arial" panose="020B0604020202020204" pitchFamily="34" charset="0"/>
                        <a:buChar char="•"/>
                      </a:pPr>
                      <a:endParaRPr lang="da-DK" sz="1600" dirty="0"/>
                    </a:p>
                  </a:txBody>
                  <a:tcPr/>
                </a:tc>
                <a:extLst>
                  <a:ext uri="{0D108BD9-81ED-4DB2-BD59-A6C34878D82A}">
                    <a16:rowId xmlns:a16="http://schemas.microsoft.com/office/drawing/2014/main" val="3909909409"/>
                  </a:ext>
                </a:extLst>
              </a:tr>
            </a:tbl>
          </a:graphicData>
        </a:graphic>
      </p:graphicFrame>
      <p:pic>
        <p:nvPicPr>
          <p:cNvPr id="7" name="Billede 6">
            <a:extLst>
              <a:ext uri="{FF2B5EF4-FFF2-40B4-BE49-F238E27FC236}">
                <a16:creationId xmlns:a16="http://schemas.microsoft.com/office/drawing/2014/main" id="{FBBE564C-3C9F-F5B4-5D75-45BD713F77CF}"/>
              </a:ext>
            </a:extLst>
          </p:cNvPr>
          <p:cNvPicPr>
            <a:picLocks noChangeAspect="1"/>
          </p:cNvPicPr>
          <p:nvPr/>
        </p:nvPicPr>
        <p:blipFill>
          <a:blip r:embed="rId3"/>
          <a:stretch>
            <a:fillRect/>
          </a:stretch>
        </p:blipFill>
        <p:spPr>
          <a:xfrm>
            <a:off x="11049000" y="6467475"/>
            <a:ext cx="1143000" cy="390525"/>
          </a:xfrm>
          <a:prstGeom prst="rect">
            <a:avLst/>
          </a:prstGeom>
        </p:spPr>
      </p:pic>
      <p:pic>
        <p:nvPicPr>
          <p:cNvPr id="8" name="Billede 7">
            <a:extLst>
              <a:ext uri="{FF2B5EF4-FFF2-40B4-BE49-F238E27FC236}">
                <a16:creationId xmlns:a16="http://schemas.microsoft.com/office/drawing/2014/main" id="{9132E486-B528-569C-ADC0-D1F56E70A320}"/>
              </a:ext>
            </a:extLst>
          </p:cNvPr>
          <p:cNvPicPr>
            <a:picLocks noChangeAspect="1"/>
          </p:cNvPicPr>
          <p:nvPr/>
        </p:nvPicPr>
        <p:blipFill>
          <a:blip r:embed="rId4"/>
          <a:stretch>
            <a:fillRect/>
          </a:stretch>
        </p:blipFill>
        <p:spPr>
          <a:xfrm>
            <a:off x="273540" y="173761"/>
            <a:ext cx="972880" cy="714135"/>
          </a:xfrm>
          <a:prstGeom prst="rect">
            <a:avLst/>
          </a:prstGeom>
        </p:spPr>
      </p:pic>
    </p:spTree>
    <p:extLst>
      <p:ext uri="{BB962C8B-B14F-4D97-AF65-F5344CB8AC3E}">
        <p14:creationId xmlns:p14="http://schemas.microsoft.com/office/powerpoint/2010/main" val="125287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39A6B-0072-A1B2-0EA8-1ADE8A04D792}"/>
              </a:ext>
            </a:extLst>
          </p:cNvPr>
          <p:cNvSpPr>
            <a:spLocks noGrp="1"/>
          </p:cNvSpPr>
          <p:nvPr>
            <p:ph type="title"/>
          </p:nvPr>
        </p:nvSpPr>
        <p:spPr>
          <a:xfrm>
            <a:off x="1762357" y="146570"/>
            <a:ext cx="10515600" cy="1325563"/>
          </a:xfrm>
        </p:spPr>
        <p:txBody>
          <a:bodyPr/>
          <a:lstStyle/>
          <a:p>
            <a:r>
              <a:rPr lang="da-DK" dirty="0"/>
              <a:t>Proces </a:t>
            </a:r>
          </a:p>
        </p:txBody>
      </p:sp>
      <p:pic>
        <p:nvPicPr>
          <p:cNvPr id="5" name="Pladsholder til indhold 4" descr="Klasseværelse kontur">
            <a:extLst>
              <a:ext uri="{FF2B5EF4-FFF2-40B4-BE49-F238E27FC236}">
                <a16:creationId xmlns:a16="http://schemas.microsoft.com/office/drawing/2014/main" id="{3BC15F43-ECCC-32A0-0634-CBFDEA68FF8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9095432" y="2243207"/>
            <a:ext cx="2023237" cy="2023237"/>
          </a:xfrm>
        </p:spPr>
      </p:pic>
      <p:pic>
        <p:nvPicPr>
          <p:cNvPr id="11" name="Grafik 10" descr="Præsentation med medier kontur">
            <a:extLst>
              <a:ext uri="{FF2B5EF4-FFF2-40B4-BE49-F238E27FC236}">
                <a16:creationId xmlns:a16="http://schemas.microsoft.com/office/drawing/2014/main" id="{CB2B8697-8874-AF91-BFDB-AEE330E6C3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9412" y="2417379"/>
            <a:ext cx="2023237" cy="2023237"/>
          </a:xfrm>
          <a:prstGeom prst="rect">
            <a:avLst/>
          </a:prstGeom>
        </p:spPr>
      </p:pic>
      <p:pic>
        <p:nvPicPr>
          <p:cNvPr id="12" name="Grafik 11" descr="Gruppe af mænd kontur">
            <a:extLst>
              <a:ext uri="{FF2B5EF4-FFF2-40B4-BE49-F238E27FC236}">
                <a16:creationId xmlns:a16="http://schemas.microsoft.com/office/drawing/2014/main" id="{BA625837-D1F8-C403-3661-B55AED7EB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8539" y="3742416"/>
            <a:ext cx="2023237" cy="2023237"/>
          </a:xfrm>
          <a:prstGeom prst="rect">
            <a:avLst/>
          </a:prstGeom>
        </p:spPr>
      </p:pic>
      <p:pic>
        <p:nvPicPr>
          <p:cNvPr id="13" name="Grafik 12" descr="Gruppe af kvinder kontur">
            <a:extLst>
              <a:ext uri="{FF2B5EF4-FFF2-40B4-BE49-F238E27FC236}">
                <a16:creationId xmlns:a16="http://schemas.microsoft.com/office/drawing/2014/main" id="{DA416786-A140-B72A-EA75-C12249BC32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3725" y="1985487"/>
            <a:ext cx="2023237" cy="2023237"/>
          </a:xfrm>
          <a:prstGeom prst="rect">
            <a:avLst/>
          </a:prstGeom>
        </p:spPr>
      </p:pic>
      <p:sp>
        <p:nvSpPr>
          <p:cNvPr id="23" name="Ellipse 22">
            <a:extLst>
              <a:ext uri="{FF2B5EF4-FFF2-40B4-BE49-F238E27FC236}">
                <a16:creationId xmlns:a16="http://schemas.microsoft.com/office/drawing/2014/main" id="{48CB0AD2-60F6-057A-EE28-FAFACECE5A2B}"/>
              </a:ext>
            </a:extLst>
          </p:cNvPr>
          <p:cNvSpPr/>
          <p:nvPr/>
        </p:nvSpPr>
        <p:spPr>
          <a:xfrm>
            <a:off x="5747031" y="1472133"/>
            <a:ext cx="2546252" cy="4901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Grafik 2" descr="Tanke kontur">
            <a:extLst>
              <a:ext uri="{FF2B5EF4-FFF2-40B4-BE49-F238E27FC236}">
                <a16:creationId xmlns:a16="http://schemas.microsoft.com/office/drawing/2014/main" id="{B8B10323-2EB1-B97C-A52C-1551C23A707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068221" y="2243207"/>
            <a:ext cx="2023237" cy="2023237"/>
          </a:xfrm>
          <a:prstGeom prst="rect">
            <a:avLst/>
          </a:prstGeom>
        </p:spPr>
      </p:pic>
      <p:pic>
        <p:nvPicPr>
          <p:cNvPr id="6" name="Billede 5">
            <a:extLst>
              <a:ext uri="{FF2B5EF4-FFF2-40B4-BE49-F238E27FC236}">
                <a16:creationId xmlns:a16="http://schemas.microsoft.com/office/drawing/2014/main" id="{5084611F-D23D-150C-39C6-A30A893F6479}"/>
              </a:ext>
            </a:extLst>
          </p:cNvPr>
          <p:cNvPicPr>
            <a:picLocks noChangeAspect="1"/>
          </p:cNvPicPr>
          <p:nvPr/>
        </p:nvPicPr>
        <p:blipFill>
          <a:blip r:embed="rId13"/>
          <a:stretch>
            <a:fillRect/>
          </a:stretch>
        </p:blipFill>
        <p:spPr>
          <a:xfrm>
            <a:off x="11049000" y="6467475"/>
            <a:ext cx="1143000" cy="390525"/>
          </a:xfrm>
          <a:prstGeom prst="rect">
            <a:avLst/>
          </a:prstGeom>
        </p:spPr>
      </p:pic>
      <p:sp>
        <p:nvSpPr>
          <p:cNvPr id="7" name="Rektangel 6">
            <a:extLst>
              <a:ext uri="{FF2B5EF4-FFF2-40B4-BE49-F238E27FC236}">
                <a16:creationId xmlns:a16="http://schemas.microsoft.com/office/drawing/2014/main" id="{161F345D-D6FE-56C1-DF39-CBF187FB5455}"/>
              </a:ext>
            </a:extLst>
          </p:cNvPr>
          <p:cNvSpPr/>
          <p:nvPr/>
        </p:nvSpPr>
        <p:spPr>
          <a:xfrm>
            <a:off x="0" y="1086678"/>
            <a:ext cx="12192000" cy="159026"/>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418A6750-E32A-1E3C-37A2-8999C65C369F}"/>
              </a:ext>
            </a:extLst>
          </p:cNvPr>
          <p:cNvPicPr>
            <a:picLocks noChangeAspect="1"/>
          </p:cNvPicPr>
          <p:nvPr/>
        </p:nvPicPr>
        <p:blipFill>
          <a:blip r:embed="rId14"/>
          <a:stretch>
            <a:fillRect/>
          </a:stretch>
        </p:blipFill>
        <p:spPr>
          <a:xfrm>
            <a:off x="309596" y="100261"/>
            <a:ext cx="1091434" cy="801159"/>
          </a:xfrm>
          <a:prstGeom prst="rect">
            <a:avLst/>
          </a:prstGeom>
        </p:spPr>
      </p:pic>
    </p:spTree>
    <p:extLst>
      <p:ext uri="{BB962C8B-B14F-4D97-AF65-F5344CB8AC3E}">
        <p14:creationId xmlns:p14="http://schemas.microsoft.com/office/powerpoint/2010/main" val="25794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9A450-F902-E7AC-BB39-EF0EB5CD0420}"/>
              </a:ext>
            </a:extLst>
          </p:cNvPr>
          <p:cNvSpPr>
            <a:spLocks noGrp="1"/>
          </p:cNvSpPr>
          <p:nvPr>
            <p:ph type="title"/>
          </p:nvPr>
        </p:nvSpPr>
        <p:spPr>
          <a:xfrm>
            <a:off x="1402860" y="198610"/>
            <a:ext cx="10515600" cy="1325563"/>
          </a:xfrm>
        </p:spPr>
        <p:txBody>
          <a:bodyPr>
            <a:normAutofit/>
          </a:bodyPr>
          <a:lstStyle/>
          <a:p>
            <a:r>
              <a:rPr lang="da-DK" dirty="0"/>
              <a:t>Se video: </a:t>
            </a:r>
            <a:r>
              <a:rPr lang="da-DK" sz="3500" dirty="0" err="1"/>
              <a:t>Patologisering</a:t>
            </a:r>
            <a:r>
              <a:rPr lang="da-DK" sz="3500" dirty="0"/>
              <a:t> og det fælles faglige ståsteds modsvar hertil  </a:t>
            </a:r>
          </a:p>
        </p:txBody>
      </p:sp>
      <p:pic>
        <p:nvPicPr>
          <p:cNvPr id="5" name="Pladsholder til indhold 4" descr="Præsentation med medier kontur">
            <a:extLst>
              <a:ext uri="{FF2B5EF4-FFF2-40B4-BE49-F238E27FC236}">
                <a16:creationId xmlns:a16="http://schemas.microsoft.com/office/drawing/2014/main" id="{48197B63-1AB1-F7E8-C94B-2D209073DC7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895344" y="2154514"/>
            <a:ext cx="4169664" cy="4169664"/>
          </a:xfrm>
        </p:spPr>
      </p:pic>
      <p:pic>
        <p:nvPicPr>
          <p:cNvPr id="4" name="Billede 3">
            <a:extLst>
              <a:ext uri="{FF2B5EF4-FFF2-40B4-BE49-F238E27FC236}">
                <a16:creationId xmlns:a16="http://schemas.microsoft.com/office/drawing/2014/main" id="{074EB0B4-B174-D921-9756-DD20E6930CB9}"/>
              </a:ext>
            </a:extLst>
          </p:cNvPr>
          <p:cNvPicPr>
            <a:picLocks noChangeAspect="1"/>
          </p:cNvPicPr>
          <p:nvPr/>
        </p:nvPicPr>
        <p:blipFill>
          <a:blip r:embed="rId5"/>
          <a:stretch>
            <a:fillRect/>
          </a:stretch>
        </p:blipFill>
        <p:spPr>
          <a:xfrm>
            <a:off x="11049000" y="6467475"/>
            <a:ext cx="1143000" cy="390525"/>
          </a:xfrm>
          <a:prstGeom prst="rect">
            <a:avLst/>
          </a:prstGeom>
        </p:spPr>
      </p:pic>
      <p:pic>
        <p:nvPicPr>
          <p:cNvPr id="6" name="Billede 5">
            <a:extLst>
              <a:ext uri="{FF2B5EF4-FFF2-40B4-BE49-F238E27FC236}">
                <a16:creationId xmlns:a16="http://schemas.microsoft.com/office/drawing/2014/main" id="{C9FCC7B3-BA17-D352-8BA5-0F5D04AD8EAF}"/>
              </a:ext>
            </a:extLst>
          </p:cNvPr>
          <p:cNvPicPr>
            <a:picLocks noChangeAspect="1"/>
          </p:cNvPicPr>
          <p:nvPr/>
        </p:nvPicPr>
        <p:blipFill>
          <a:blip r:embed="rId6"/>
          <a:stretch>
            <a:fillRect/>
          </a:stretch>
        </p:blipFill>
        <p:spPr>
          <a:xfrm>
            <a:off x="273540" y="173762"/>
            <a:ext cx="936772" cy="687630"/>
          </a:xfrm>
          <a:prstGeom prst="rect">
            <a:avLst/>
          </a:prstGeom>
        </p:spPr>
      </p:pic>
      <p:sp>
        <p:nvSpPr>
          <p:cNvPr id="7" name="Rektangel 6">
            <a:extLst>
              <a:ext uri="{FF2B5EF4-FFF2-40B4-BE49-F238E27FC236}">
                <a16:creationId xmlns:a16="http://schemas.microsoft.com/office/drawing/2014/main" id="{F8E70FA0-E3C3-345F-8CB5-8BEFFB3DAE27}"/>
              </a:ext>
            </a:extLst>
          </p:cNvPr>
          <p:cNvSpPr/>
          <p:nvPr/>
        </p:nvSpPr>
        <p:spPr>
          <a:xfrm>
            <a:off x="0" y="1444660"/>
            <a:ext cx="12192000" cy="159026"/>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4794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979AF-5349-97D7-C606-2B5E7F6F059B}"/>
              </a:ext>
            </a:extLst>
          </p:cNvPr>
          <p:cNvSpPr>
            <a:spLocks noGrp="1"/>
          </p:cNvSpPr>
          <p:nvPr>
            <p:ph type="title"/>
          </p:nvPr>
        </p:nvSpPr>
        <p:spPr>
          <a:xfrm>
            <a:off x="482600" y="340247"/>
            <a:ext cx="10515600" cy="1325563"/>
          </a:xfrm>
        </p:spPr>
        <p:txBody>
          <a:bodyPr>
            <a:normAutofit/>
          </a:bodyPr>
          <a:lstStyle/>
          <a:p>
            <a:r>
              <a:rPr lang="da-DK" sz="4000" dirty="0"/>
              <a:t>Individuel refleksion (5 min.) </a:t>
            </a:r>
          </a:p>
        </p:txBody>
      </p:sp>
      <p:sp>
        <p:nvSpPr>
          <p:cNvPr id="3" name="Pladsholder til indhold 2">
            <a:extLst>
              <a:ext uri="{FF2B5EF4-FFF2-40B4-BE49-F238E27FC236}">
                <a16:creationId xmlns:a16="http://schemas.microsoft.com/office/drawing/2014/main" id="{028256A4-F28A-E0F4-EC37-EE277E94D5CB}"/>
              </a:ext>
            </a:extLst>
          </p:cNvPr>
          <p:cNvSpPr>
            <a:spLocks noGrp="1"/>
          </p:cNvSpPr>
          <p:nvPr>
            <p:ph idx="1"/>
          </p:nvPr>
        </p:nvSpPr>
        <p:spPr>
          <a:xfrm>
            <a:off x="838200" y="1754980"/>
            <a:ext cx="5638800" cy="3947320"/>
          </a:xfrm>
        </p:spPr>
        <p:txBody>
          <a:bodyPr>
            <a:normAutofit/>
          </a:bodyPr>
          <a:lstStyle/>
          <a:p>
            <a:r>
              <a:rPr lang="da-DK" sz="2400" dirty="0"/>
              <a:t>Hvad tænker du, når der i videoen betones, at vi nogle gange skal se børn og unges udfordringer som en helt naturlig del af livet? </a:t>
            </a:r>
          </a:p>
          <a:p>
            <a:r>
              <a:rPr lang="da-DK" sz="2400" dirty="0"/>
              <a:t>Hvordan kan et fokus på </a:t>
            </a:r>
            <a:r>
              <a:rPr lang="da-DK" sz="2400" dirty="0" err="1"/>
              <a:t>almengørelse</a:t>
            </a:r>
            <a:r>
              <a:rPr lang="da-DK" sz="2400" dirty="0"/>
              <a:t> af børn og unges udfordringer udvikle min praksis? </a:t>
            </a:r>
          </a:p>
          <a:p>
            <a:r>
              <a:rPr lang="da-DK" sz="2400" dirty="0"/>
              <a:t>Hvilke mulige blinde pletter i </a:t>
            </a:r>
            <a:r>
              <a:rPr lang="da-DK" sz="2400" dirty="0" err="1"/>
              <a:t>almengørelse</a:t>
            </a:r>
            <a:r>
              <a:rPr lang="da-DK" sz="2400" dirty="0"/>
              <a:t> af børn og unges udfordringer får jeg øje på? </a:t>
            </a:r>
          </a:p>
          <a:p>
            <a:endParaRPr lang="da-DK" sz="2600" dirty="0">
              <a:highlight>
                <a:srgbClr val="FFFF00"/>
              </a:highlight>
            </a:endParaRPr>
          </a:p>
          <a:p>
            <a:endParaRPr lang="da-DK" dirty="0"/>
          </a:p>
        </p:txBody>
      </p:sp>
      <p:sp>
        <p:nvSpPr>
          <p:cNvPr id="7" name="Pladsholder til indhold 2">
            <a:extLst>
              <a:ext uri="{FF2B5EF4-FFF2-40B4-BE49-F238E27FC236}">
                <a16:creationId xmlns:a16="http://schemas.microsoft.com/office/drawing/2014/main" id="{0CE30D3C-4A49-0FC1-48B8-45C784ACCACD}"/>
              </a:ext>
            </a:extLst>
          </p:cNvPr>
          <p:cNvSpPr txBox="1">
            <a:spLocks/>
          </p:cNvSpPr>
          <p:nvPr/>
        </p:nvSpPr>
        <p:spPr>
          <a:xfrm>
            <a:off x="7096119" y="2006057"/>
            <a:ext cx="4901752" cy="319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Rektangel: afrundede hjørner 4">
            <a:extLst>
              <a:ext uri="{FF2B5EF4-FFF2-40B4-BE49-F238E27FC236}">
                <a16:creationId xmlns:a16="http://schemas.microsoft.com/office/drawing/2014/main" id="{D11CCD03-6D48-A6ED-EEBC-FBDB81CE75B7}"/>
              </a:ext>
            </a:extLst>
          </p:cNvPr>
          <p:cNvSpPr/>
          <p:nvPr/>
        </p:nvSpPr>
        <p:spPr>
          <a:xfrm>
            <a:off x="7096119" y="1249613"/>
            <a:ext cx="4740281" cy="39473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da-DK" sz="2000" b="1" dirty="0"/>
              <a:t>Udsnit fra videoen</a:t>
            </a:r>
          </a:p>
          <a:p>
            <a:pPr marL="0" indent="0" algn="ctr">
              <a:buNone/>
            </a:pPr>
            <a:r>
              <a:rPr lang="da-DK" sz="1800" i="1" dirty="0"/>
              <a:t>”</a:t>
            </a:r>
            <a:r>
              <a:rPr lang="da-DK" sz="1800" i="1" dirty="0" err="1"/>
              <a:t>Sygeliggørelse</a:t>
            </a:r>
            <a:r>
              <a:rPr lang="da-DK" sz="1800" i="1" dirty="0"/>
              <a:t> (</a:t>
            </a:r>
            <a:r>
              <a:rPr lang="da-DK" sz="1800" i="1" dirty="0" err="1"/>
              <a:t>patologisering</a:t>
            </a:r>
            <a:r>
              <a:rPr lang="da-DK" sz="1800" i="1" dirty="0"/>
              <a:t>) kan føre til </a:t>
            </a:r>
            <a:r>
              <a:rPr lang="da-DK" sz="1800" b="1" i="1" dirty="0" err="1"/>
              <a:t>særliggørelse</a:t>
            </a:r>
            <a:r>
              <a:rPr lang="da-DK" sz="1800" i="1" dirty="0"/>
              <a:t>. Når vi bruger diagnostiske udtryk om en ubehagelig tilstand kan vi komme til at særliggøre udfordringer, der ofte er almindelige for de fleste børn og unge. Vi glemmer at der er ubehag og udfordringer i livet, som er helt </a:t>
            </a:r>
            <a:r>
              <a:rPr lang="da-DK" sz="1800" b="1" i="1" dirty="0"/>
              <a:t>normale</a:t>
            </a:r>
            <a:r>
              <a:rPr lang="da-DK" sz="1800" i="1" dirty="0"/>
              <a:t>. Og endnu værre kommer vi til at lære børn og unge, at deres problemer er særlige og unormale”</a:t>
            </a:r>
            <a:endParaRPr lang="da-DK" sz="1800" dirty="0"/>
          </a:p>
        </p:txBody>
      </p:sp>
      <p:pic>
        <p:nvPicPr>
          <p:cNvPr id="6" name="Billede 5">
            <a:extLst>
              <a:ext uri="{FF2B5EF4-FFF2-40B4-BE49-F238E27FC236}">
                <a16:creationId xmlns:a16="http://schemas.microsoft.com/office/drawing/2014/main" id="{05E95DBF-3C10-5F26-2A83-CEDC10D5AC3C}"/>
              </a:ext>
            </a:extLst>
          </p:cNvPr>
          <p:cNvPicPr>
            <a:picLocks noChangeAspect="1"/>
          </p:cNvPicPr>
          <p:nvPr/>
        </p:nvPicPr>
        <p:blipFill>
          <a:blip r:embed="rId3"/>
          <a:stretch>
            <a:fillRect/>
          </a:stretch>
        </p:blipFill>
        <p:spPr>
          <a:xfrm>
            <a:off x="11049000" y="6467475"/>
            <a:ext cx="1143000" cy="390525"/>
          </a:xfrm>
          <a:prstGeom prst="rect">
            <a:avLst/>
          </a:prstGeom>
        </p:spPr>
      </p:pic>
      <p:sp>
        <p:nvSpPr>
          <p:cNvPr id="8" name="Rektangel 7">
            <a:extLst>
              <a:ext uri="{FF2B5EF4-FFF2-40B4-BE49-F238E27FC236}">
                <a16:creationId xmlns:a16="http://schemas.microsoft.com/office/drawing/2014/main" id="{038AB7DA-CB51-DECB-C82F-4640C5C8BA5D}"/>
              </a:ext>
            </a:extLst>
          </p:cNvPr>
          <p:cNvSpPr/>
          <p:nvPr/>
        </p:nvSpPr>
        <p:spPr>
          <a:xfrm flipV="1">
            <a:off x="0" y="1245704"/>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2E2E52E5-0DE1-D0EC-724B-1B2777BDF1C5}"/>
              </a:ext>
            </a:extLst>
          </p:cNvPr>
          <p:cNvPicPr>
            <a:picLocks noChangeAspect="1"/>
          </p:cNvPicPr>
          <p:nvPr/>
        </p:nvPicPr>
        <p:blipFill>
          <a:blip r:embed="rId4"/>
          <a:stretch>
            <a:fillRect/>
          </a:stretch>
        </p:blipFill>
        <p:spPr>
          <a:xfrm>
            <a:off x="154270" y="21837"/>
            <a:ext cx="867551" cy="636819"/>
          </a:xfrm>
          <a:prstGeom prst="rect">
            <a:avLst/>
          </a:prstGeom>
        </p:spPr>
      </p:pic>
    </p:spTree>
    <p:extLst>
      <p:ext uri="{BB962C8B-B14F-4D97-AF65-F5344CB8AC3E}">
        <p14:creationId xmlns:p14="http://schemas.microsoft.com/office/powerpoint/2010/main" val="9783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A97CF-DEAA-3CFF-64FA-5D27C43894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287F08-23AA-F582-18FB-31C654441912}"/>
              </a:ext>
            </a:extLst>
          </p:cNvPr>
          <p:cNvSpPr>
            <a:spLocks noGrp="1"/>
          </p:cNvSpPr>
          <p:nvPr>
            <p:ph type="title"/>
          </p:nvPr>
        </p:nvSpPr>
        <p:spPr>
          <a:xfrm>
            <a:off x="561561" y="660399"/>
            <a:ext cx="10515600" cy="1035879"/>
          </a:xfrm>
        </p:spPr>
        <p:txBody>
          <a:bodyPr>
            <a:normAutofit/>
          </a:bodyPr>
          <a:lstStyle/>
          <a:p>
            <a:r>
              <a:rPr lang="da-DK" sz="4000" dirty="0"/>
              <a:t>Drøftelser i grupper (20 min.)</a:t>
            </a:r>
          </a:p>
        </p:txBody>
      </p:sp>
      <p:sp>
        <p:nvSpPr>
          <p:cNvPr id="3" name="Pladsholder til indhold 2">
            <a:extLst>
              <a:ext uri="{FF2B5EF4-FFF2-40B4-BE49-F238E27FC236}">
                <a16:creationId xmlns:a16="http://schemas.microsoft.com/office/drawing/2014/main" id="{909F16ED-3CB9-429F-9B86-C759E413B8F8}"/>
              </a:ext>
            </a:extLst>
          </p:cNvPr>
          <p:cNvSpPr>
            <a:spLocks noGrp="1"/>
          </p:cNvSpPr>
          <p:nvPr>
            <p:ph idx="1"/>
          </p:nvPr>
        </p:nvSpPr>
        <p:spPr>
          <a:xfrm>
            <a:off x="838200" y="1524001"/>
            <a:ext cx="5638800" cy="4673600"/>
          </a:xfrm>
        </p:spPr>
        <p:txBody>
          <a:bodyPr>
            <a:normAutofit fontScale="92500" lnSpcReduction="10000"/>
          </a:bodyPr>
          <a:lstStyle/>
          <a:p>
            <a:endParaRPr lang="da-DK" sz="2400" dirty="0"/>
          </a:p>
          <a:p>
            <a:r>
              <a:rPr lang="da-DK" dirty="0"/>
              <a:t>Hvordan kan et fokus på </a:t>
            </a:r>
            <a:r>
              <a:rPr lang="da-DK" dirty="0" err="1"/>
              <a:t>almengørelse</a:t>
            </a:r>
            <a:r>
              <a:rPr lang="da-DK" dirty="0"/>
              <a:t> af børn og unges udfordringer udvikle vores praksis? </a:t>
            </a:r>
          </a:p>
          <a:p>
            <a:r>
              <a:rPr lang="da-DK" dirty="0"/>
              <a:t>Hvilke mulige blinde pletter i det </a:t>
            </a:r>
            <a:r>
              <a:rPr lang="da-DK" dirty="0" err="1"/>
              <a:t>almengørelse</a:t>
            </a:r>
            <a:r>
              <a:rPr lang="da-DK" dirty="0"/>
              <a:t> af børn og unges udfordringer skal vi huske at have øje for? </a:t>
            </a:r>
          </a:p>
          <a:p>
            <a:r>
              <a:rPr lang="da-DK" dirty="0"/>
              <a:t>Hvad har vi eventuelt brug for at tale mere om? </a:t>
            </a:r>
          </a:p>
          <a:p>
            <a:pPr marL="0" indent="0">
              <a:buNone/>
            </a:pPr>
            <a:r>
              <a:rPr lang="da-DK" i="1" dirty="0"/>
              <a:t>OBS! Notér på planchen undervejs i jeres drøftelser</a:t>
            </a:r>
          </a:p>
          <a:p>
            <a:endParaRPr lang="da-DK" dirty="0"/>
          </a:p>
        </p:txBody>
      </p:sp>
      <p:sp>
        <p:nvSpPr>
          <p:cNvPr id="7" name="Pladsholder til indhold 2">
            <a:extLst>
              <a:ext uri="{FF2B5EF4-FFF2-40B4-BE49-F238E27FC236}">
                <a16:creationId xmlns:a16="http://schemas.microsoft.com/office/drawing/2014/main" id="{A8233C8F-9EE8-1BE6-CCF8-DB59BAC6C25B}"/>
              </a:ext>
            </a:extLst>
          </p:cNvPr>
          <p:cNvSpPr txBox="1">
            <a:spLocks/>
          </p:cNvSpPr>
          <p:nvPr/>
        </p:nvSpPr>
        <p:spPr>
          <a:xfrm>
            <a:off x="6964132" y="2945666"/>
            <a:ext cx="4901752" cy="1313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a-DK" sz="2400" dirty="0"/>
          </a:p>
        </p:txBody>
      </p:sp>
      <p:pic>
        <p:nvPicPr>
          <p:cNvPr id="8" name="Picture 2" descr="person sitting in a chair in front of a man">
            <a:extLst>
              <a:ext uri="{FF2B5EF4-FFF2-40B4-BE49-F238E27FC236}">
                <a16:creationId xmlns:a16="http://schemas.microsoft.com/office/drawing/2014/main" id="{E7C35ADB-81EC-6564-866B-966712BCCCD2}"/>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010CE785-CA0C-0530-8F43-0917780C2F75}"/>
              </a:ext>
            </a:extLst>
          </p:cNvPr>
          <p:cNvSpPr/>
          <p:nvPr/>
        </p:nvSpPr>
        <p:spPr>
          <a:xfrm flipV="1">
            <a:off x="-1" y="1464366"/>
            <a:ext cx="6758609" cy="59635"/>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42A085-7FC7-DC88-9D92-9419B0519308}"/>
              </a:ext>
            </a:extLst>
          </p:cNvPr>
          <p:cNvPicPr>
            <a:picLocks noChangeAspect="1"/>
          </p:cNvPicPr>
          <p:nvPr/>
        </p:nvPicPr>
        <p:blipFill>
          <a:blip r:embed="rId4"/>
          <a:stretch>
            <a:fillRect/>
          </a:stretch>
        </p:blipFill>
        <p:spPr>
          <a:xfrm>
            <a:off x="154270" y="21837"/>
            <a:ext cx="867551" cy="636819"/>
          </a:xfrm>
          <a:prstGeom prst="rect">
            <a:avLst/>
          </a:prstGeom>
        </p:spPr>
      </p:pic>
    </p:spTree>
    <p:extLst>
      <p:ext uri="{BB962C8B-B14F-4D97-AF65-F5344CB8AC3E}">
        <p14:creationId xmlns:p14="http://schemas.microsoft.com/office/powerpoint/2010/main" val="240000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AEAD-4D30-48B9-52DF-BF45686772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47828D-7DFE-045B-54C7-3C7E0F4D5214}"/>
              </a:ext>
            </a:extLst>
          </p:cNvPr>
          <p:cNvSpPr>
            <a:spLocks noGrp="1"/>
          </p:cNvSpPr>
          <p:nvPr>
            <p:ph type="title"/>
          </p:nvPr>
        </p:nvSpPr>
        <p:spPr>
          <a:xfrm>
            <a:off x="590274" y="708818"/>
            <a:ext cx="10515600" cy="1325563"/>
          </a:xfrm>
        </p:spPr>
        <p:txBody>
          <a:bodyPr/>
          <a:lstStyle/>
          <a:p>
            <a:r>
              <a:rPr lang="da-DK" sz="4000" dirty="0"/>
              <a:t>Opsamling (20 min.)</a:t>
            </a:r>
            <a:r>
              <a:rPr lang="da-DK" dirty="0"/>
              <a:t>   </a:t>
            </a:r>
          </a:p>
        </p:txBody>
      </p:sp>
      <p:sp>
        <p:nvSpPr>
          <p:cNvPr id="7" name="Pladsholder til indhold 2">
            <a:extLst>
              <a:ext uri="{FF2B5EF4-FFF2-40B4-BE49-F238E27FC236}">
                <a16:creationId xmlns:a16="http://schemas.microsoft.com/office/drawing/2014/main" id="{15612220-8DF1-A56E-F300-5DCDC5D884FE}"/>
              </a:ext>
            </a:extLst>
          </p:cNvPr>
          <p:cNvSpPr txBox="1">
            <a:spLocks/>
          </p:cNvSpPr>
          <p:nvPr/>
        </p:nvSpPr>
        <p:spPr>
          <a:xfrm>
            <a:off x="6964132" y="4172474"/>
            <a:ext cx="4901752" cy="1313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Billede 8" descr="Et billede, der indeholder indendørs, bord, kurv&#10;&#10;Indhold genereret af kunstig intelligens kan være forkert.">
            <a:extLst>
              <a:ext uri="{FF2B5EF4-FFF2-40B4-BE49-F238E27FC236}">
                <a16:creationId xmlns:a16="http://schemas.microsoft.com/office/drawing/2014/main" id="{857CD090-A253-6418-E405-3DE6645CA59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784123" y="0"/>
            <a:ext cx="4572000" cy="6858000"/>
          </a:xfrm>
          <a:prstGeom prst="rect">
            <a:avLst/>
          </a:prstGeom>
        </p:spPr>
      </p:pic>
      <p:graphicFrame>
        <p:nvGraphicFramePr>
          <p:cNvPr id="14" name="Pladsholder til indhold 2">
            <a:extLst>
              <a:ext uri="{FF2B5EF4-FFF2-40B4-BE49-F238E27FC236}">
                <a16:creationId xmlns:a16="http://schemas.microsoft.com/office/drawing/2014/main" id="{18EA645F-001C-02FB-DC11-60CC4E65A622}"/>
              </a:ext>
            </a:extLst>
          </p:cNvPr>
          <p:cNvGraphicFramePr>
            <a:graphicFrameLocks/>
          </p:cNvGraphicFramePr>
          <p:nvPr>
            <p:extLst>
              <p:ext uri="{D42A27DB-BD31-4B8C-83A1-F6EECF244321}">
                <p14:modId xmlns:p14="http://schemas.microsoft.com/office/powerpoint/2010/main" val="2690386636"/>
              </p:ext>
            </p:extLst>
          </p:nvPr>
        </p:nvGraphicFramePr>
        <p:xfrm>
          <a:off x="855151" y="1579736"/>
          <a:ext cx="5738075"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Billede 2">
            <a:extLst>
              <a:ext uri="{FF2B5EF4-FFF2-40B4-BE49-F238E27FC236}">
                <a16:creationId xmlns:a16="http://schemas.microsoft.com/office/drawing/2014/main" id="{2865BFA3-1EF3-2952-DD95-4118A9A8E877}"/>
              </a:ext>
            </a:extLst>
          </p:cNvPr>
          <p:cNvPicPr>
            <a:picLocks noChangeAspect="1"/>
          </p:cNvPicPr>
          <p:nvPr/>
        </p:nvPicPr>
        <p:blipFill>
          <a:blip r:embed="rId9"/>
          <a:stretch>
            <a:fillRect/>
          </a:stretch>
        </p:blipFill>
        <p:spPr>
          <a:xfrm>
            <a:off x="154270" y="21837"/>
            <a:ext cx="867551" cy="636819"/>
          </a:xfrm>
          <a:prstGeom prst="rect">
            <a:avLst/>
          </a:prstGeom>
        </p:spPr>
      </p:pic>
      <p:sp>
        <p:nvSpPr>
          <p:cNvPr id="5" name="Rektangel 4">
            <a:extLst>
              <a:ext uri="{FF2B5EF4-FFF2-40B4-BE49-F238E27FC236}">
                <a16:creationId xmlns:a16="http://schemas.microsoft.com/office/drawing/2014/main" id="{6B3ECD9F-91A5-3CB7-8CAC-9D61BA6F2F00}"/>
              </a:ext>
            </a:extLst>
          </p:cNvPr>
          <p:cNvSpPr/>
          <p:nvPr/>
        </p:nvSpPr>
        <p:spPr>
          <a:xfrm flipV="1">
            <a:off x="0" y="1697885"/>
            <a:ext cx="6758609" cy="59635"/>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5889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EF15-E293-B95B-0FED-C5D750308A40}"/>
            </a:ext>
          </a:extLst>
        </p:cNvPr>
        <p:cNvGrpSpPr/>
        <p:nvPr/>
      </p:nvGrpSpPr>
      <p:grpSpPr>
        <a:xfrm>
          <a:off x="0" y="0"/>
          <a:ext cx="0" cy="0"/>
          <a:chOff x="0" y="0"/>
          <a:chExt cx="0" cy="0"/>
        </a:xfrm>
      </p:grpSpPr>
      <p:pic>
        <p:nvPicPr>
          <p:cNvPr id="5" name="Pladsholder til indhold 4" descr="Klasseværelse kontur">
            <a:extLst>
              <a:ext uri="{FF2B5EF4-FFF2-40B4-BE49-F238E27FC236}">
                <a16:creationId xmlns:a16="http://schemas.microsoft.com/office/drawing/2014/main" id="{624EBFE0-D084-0C64-AD9C-CF0EB57D73A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8496717" y="2243206"/>
            <a:ext cx="2023237" cy="2023237"/>
          </a:xfrm>
        </p:spPr>
      </p:pic>
      <p:pic>
        <p:nvPicPr>
          <p:cNvPr id="12" name="Grafik 11" descr="Gruppe af mænd kontur">
            <a:extLst>
              <a:ext uri="{FF2B5EF4-FFF2-40B4-BE49-F238E27FC236}">
                <a16:creationId xmlns:a16="http://schemas.microsoft.com/office/drawing/2014/main" id="{6F59B140-90CF-61B8-E416-13809E98F6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082" y="3568245"/>
            <a:ext cx="2023237" cy="2023237"/>
          </a:xfrm>
          <a:prstGeom prst="rect">
            <a:avLst/>
          </a:prstGeom>
        </p:spPr>
      </p:pic>
      <p:pic>
        <p:nvPicPr>
          <p:cNvPr id="13" name="Grafik 12" descr="Gruppe af kvinder kontur">
            <a:extLst>
              <a:ext uri="{FF2B5EF4-FFF2-40B4-BE49-F238E27FC236}">
                <a16:creationId xmlns:a16="http://schemas.microsoft.com/office/drawing/2014/main" id="{3D1CC966-40B9-8E53-91FD-7949D81A94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4268" y="1811316"/>
            <a:ext cx="2023237" cy="2023237"/>
          </a:xfrm>
          <a:prstGeom prst="rect">
            <a:avLst/>
          </a:prstGeom>
        </p:spPr>
      </p:pic>
      <p:sp>
        <p:nvSpPr>
          <p:cNvPr id="23" name="Ellipse 22">
            <a:extLst>
              <a:ext uri="{FF2B5EF4-FFF2-40B4-BE49-F238E27FC236}">
                <a16:creationId xmlns:a16="http://schemas.microsoft.com/office/drawing/2014/main" id="{2B29F137-71D4-B24E-87A5-6DCA4F19E7BE}"/>
              </a:ext>
            </a:extLst>
          </p:cNvPr>
          <p:cNvSpPr/>
          <p:nvPr/>
        </p:nvSpPr>
        <p:spPr>
          <a:xfrm>
            <a:off x="4647574" y="1297962"/>
            <a:ext cx="2546252" cy="4901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Grafik 2" descr="Skovscene kontur">
            <a:extLst>
              <a:ext uri="{FF2B5EF4-FFF2-40B4-BE49-F238E27FC236}">
                <a16:creationId xmlns:a16="http://schemas.microsoft.com/office/drawing/2014/main" id="{D3A3C83F-2028-4653-5B53-C43F5D0A01F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68863" y="2243206"/>
            <a:ext cx="2023237" cy="2023237"/>
          </a:xfrm>
          <a:prstGeom prst="rect">
            <a:avLst/>
          </a:prstGeom>
        </p:spPr>
      </p:pic>
      <p:pic>
        <p:nvPicPr>
          <p:cNvPr id="6" name="Billede 5">
            <a:extLst>
              <a:ext uri="{FF2B5EF4-FFF2-40B4-BE49-F238E27FC236}">
                <a16:creationId xmlns:a16="http://schemas.microsoft.com/office/drawing/2014/main" id="{2343F799-7400-3D57-D04A-362D0798A364}"/>
              </a:ext>
            </a:extLst>
          </p:cNvPr>
          <p:cNvPicPr>
            <a:picLocks noChangeAspect="1"/>
          </p:cNvPicPr>
          <p:nvPr/>
        </p:nvPicPr>
        <p:blipFill>
          <a:blip r:embed="rId11"/>
          <a:stretch>
            <a:fillRect/>
          </a:stretch>
        </p:blipFill>
        <p:spPr>
          <a:xfrm>
            <a:off x="11049000" y="6467475"/>
            <a:ext cx="1143000" cy="390525"/>
          </a:xfrm>
          <a:prstGeom prst="rect">
            <a:avLst/>
          </a:prstGeom>
        </p:spPr>
      </p:pic>
      <p:sp>
        <p:nvSpPr>
          <p:cNvPr id="7" name="Titel 1">
            <a:extLst>
              <a:ext uri="{FF2B5EF4-FFF2-40B4-BE49-F238E27FC236}">
                <a16:creationId xmlns:a16="http://schemas.microsoft.com/office/drawing/2014/main" id="{5BCD8799-5902-5FF9-1AC5-DD9A1A61E162}"/>
              </a:ext>
            </a:extLst>
          </p:cNvPr>
          <p:cNvSpPr txBox="1">
            <a:spLocks/>
          </p:cNvSpPr>
          <p:nvPr/>
        </p:nvSpPr>
        <p:spPr>
          <a:xfrm>
            <a:off x="1762357" y="146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Proces </a:t>
            </a:r>
            <a:endParaRPr lang="da-DK" dirty="0"/>
          </a:p>
        </p:txBody>
      </p:sp>
      <p:sp>
        <p:nvSpPr>
          <p:cNvPr id="8" name="Rektangel 7">
            <a:extLst>
              <a:ext uri="{FF2B5EF4-FFF2-40B4-BE49-F238E27FC236}">
                <a16:creationId xmlns:a16="http://schemas.microsoft.com/office/drawing/2014/main" id="{3263BCD6-FFEF-0C23-0CFB-DB32A84EFAA0}"/>
              </a:ext>
            </a:extLst>
          </p:cNvPr>
          <p:cNvSpPr/>
          <p:nvPr/>
        </p:nvSpPr>
        <p:spPr>
          <a:xfrm>
            <a:off x="0" y="1086678"/>
            <a:ext cx="12192000" cy="159026"/>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1CCCF2DA-87A0-49F2-D0A9-924DC7F191D3}"/>
              </a:ext>
            </a:extLst>
          </p:cNvPr>
          <p:cNvPicPr>
            <a:picLocks noChangeAspect="1"/>
          </p:cNvPicPr>
          <p:nvPr/>
        </p:nvPicPr>
        <p:blipFill>
          <a:blip r:embed="rId12"/>
          <a:stretch>
            <a:fillRect/>
          </a:stretch>
        </p:blipFill>
        <p:spPr>
          <a:xfrm>
            <a:off x="309596" y="100261"/>
            <a:ext cx="1091434" cy="801159"/>
          </a:xfrm>
          <a:prstGeom prst="rect">
            <a:avLst/>
          </a:prstGeom>
        </p:spPr>
      </p:pic>
    </p:spTree>
    <p:extLst>
      <p:ext uri="{BB962C8B-B14F-4D97-AF65-F5344CB8AC3E}">
        <p14:creationId xmlns:p14="http://schemas.microsoft.com/office/powerpoint/2010/main" val="5891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6A48-6418-929B-0BBF-8033698197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EF2D29-D7B0-77E6-D1C2-4FDF91EE9D33}"/>
              </a:ext>
            </a:extLst>
          </p:cNvPr>
          <p:cNvSpPr>
            <a:spLocks noGrp="1"/>
          </p:cNvSpPr>
          <p:nvPr>
            <p:ph type="title"/>
          </p:nvPr>
        </p:nvSpPr>
        <p:spPr>
          <a:xfrm>
            <a:off x="624379" y="492918"/>
            <a:ext cx="10515600" cy="1325563"/>
          </a:xfrm>
        </p:spPr>
        <p:txBody>
          <a:bodyPr>
            <a:normAutofit/>
          </a:bodyPr>
          <a:lstStyle/>
          <a:p>
            <a:r>
              <a:rPr lang="da-DK" sz="4000" dirty="0" err="1"/>
              <a:t>Walk</a:t>
            </a:r>
            <a:r>
              <a:rPr lang="da-DK" sz="4000" dirty="0"/>
              <a:t> and talk (20 min.) </a:t>
            </a:r>
          </a:p>
        </p:txBody>
      </p:sp>
      <p:sp>
        <p:nvSpPr>
          <p:cNvPr id="3" name="Pladsholder til indhold 2">
            <a:extLst>
              <a:ext uri="{FF2B5EF4-FFF2-40B4-BE49-F238E27FC236}">
                <a16:creationId xmlns:a16="http://schemas.microsoft.com/office/drawing/2014/main" id="{89A941FB-81C7-2F2B-FEAA-4DFD69B9620F}"/>
              </a:ext>
            </a:extLst>
          </p:cNvPr>
          <p:cNvSpPr>
            <a:spLocks noGrp="1"/>
          </p:cNvSpPr>
          <p:nvPr>
            <p:ph idx="1"/>
          </p:nvPr>
        </p:nvSpPr>
        <p:spPr>
          <a:xfrm>
            <a:off x="838200" y="1754980"/>
            <a:ext cx="5638800" cy="3947320"/>
          </a:xfrm>
        </p:spPr>
        <p:txBody>
          <a:bodyPr>
            <a:normAutofit fontScale="92500" lnSpcReduction="10000"/>
          </a:bodyPr>
          <a:lstStyle/>
          <a:p>
            <a:r>
              <a:rPr lang="da-DK" sz="2600" dirty="0"/>
              <a:t>Hvad tænker du/I, når der i videoen betones, at I sammen skal kunne tøjle handlepresset, træne jeres ubehagstolerance og skabe plads til refleksion? </a:t>
            </a:r>
          </a:p>
          <a:p>
            <a:r>
              <a:rPr lang="da-DK" sz="2600" dirty="0"/>
              <a:t>Hvor har du/I erfaringer med at det allerede sker i din hverdag? </a:t>
            </a:r>
          </a:p>
          <a:p>
            <a:r>
              <a:rPr lang="da-DK" sz="2600" dirty="0"/>
              <a:t>Hvad skal I evt. have en opmærksomhed på i arbejdet med at tøjle </a:t>
            </a:r>
            <a:r>
              <a:rPr lang="da-DK" sz="2600" dirty="0" err="1"/>
              <a:t>handlepres</a:t>
            </a:r>
            <a:r>
              <a:rPr lang="da-DK" sz="2600" dirty="0"/>
              <a:t> og træne ubehagstolerance? Hvilke blinde pletter kan der potentielt være heri? </a:t>
            </a:r>
          </a:p>
          <a:p>
            <a:endParaRPr lang="da-DK" dirty="0"/>
          </a:p>
        </p:txBody>
      </p:sp>
      <p:sp>
        <p:nvSpPr>
          <p:cNvPr id="5" name="Rektangel: afrundede hjørner 4">
            <a:extLst>
              <a:ext uri="{FF2B5EF4-FFF2-40B4-BE49-F238E27FC236}">
                <a16:creationId xmlns:a16="http://schemas.microsoft.com/office/drawing/2014/main" id="{594EA048-D0E2-30D1-5153-518E74381D14}"/>
              </a:ext>
            </a:extLst>
          </p:cNvPr>
          <p:cNvSpPr/>
          <p:nvPr/>
        </p:nvSpPr>
        <p:spPr>
          <a:xfrm>
            <a:off x="6827340" y="876110"/>
            <a:ext cx="4740281" cy="48261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da-DK" sz="2000" b="1" dirty="0"/>
              <a:t>Udsnit fra videoen</a:t>
            </a:r>
          </a:p>
          <a:p>
            <a:pPr marL="0" indent="0" algn="ctr">
              <a:buNone/>
            </a:pPr>
            <a:r>
              <a:rPr lang="da-DK" sz="1800" i="1" dirty="0">
                <a:solidFill>
                  <a:schemeClr val="bg1"/>
                </a:solidFill>
              </a:rPr>
              <a:t>”Det kræver vilje og mod </a:t>
            </a:r>
            <a:r>
              <a:rPr lang="da-DK" sz="1800" i="1" kern="100" dirty="0">
                <a:solidFill>
                  <a:schemeClr val="bg1"/>
                </a:solidFill>
                <a:effectLst/>
                <a:ea typeface="Calibri" panose="020F0502020204030204" pitchFamily="34" charset="0"/>
                <a:cs typeface="Times New Roman" panose="02020603050405020304" pitchFamily="18" charset="0"/>
              </a:rPr>
              <a:t>at tøjle </a:t>
            </a:r>
            <a:r>
              <a:rPr lang="da-DK" sz="1800" b="1" i="1" kern="100" dirty="0">
                <a:effectLst/>
                <a:ea typeface="Calibri" panose="020F0502020204030204" pitchFamily="34" charset="0"/>
                <a:cs typeface="Times New Roman" panose="02020603050405020304" pitchFamily="18" charset="0"/>
              </a:rPr>
              <a:t>handlepresset</a:t>
            </a:r>
            <a:r>
              <a:rPr lang="da-DK" sz="1800" i="1" kern="100" dirty="0">
                <a:effectLst/>
                <a:ea typeface="Calibri" panose="020F0502020204030204" pitchFamily="34" charset="0"/>
                <a:cs typeface="Times New Roman" panose="02020603050405020304" pitchFamily="18" charset="0"/>
              </a:rPr>
              <a:t> og skabe plads til refleksion i en tid præget af social acceleration, og hvor der mange steder er et pres for at handle hurtigt (…) og så kræver det at man er i stand til at tolerere ubehag som en naturlig del af livet. Det gælder både børn og unge, men i særdeleshed også deres forældre og fagpersonale omkring dem. For uden en vis grad af </a:t>
            </a:r>
            <a:r>
              <a:rPr lang="da-DK" sz="1800" b="1" i="1" kern="100" dirty="0">
                <a:effectLst/>
                <a:ea typeface="Calibri" panose="020F0502020204030204" pitchFamily="34" charset="0"/>
                <a:cs typeface="Times New Roman" panose="02020603050405020304" pitchFamily="18" charset="0"/>
              </a:rPr>
              <a:t>ubehagstolerance</a:t>
            </a:r>
            <a:r>
              <a:rPr lang="da-DK" sz="1800" i="1" kern="100" dirty="0">
                <a:effectLst/>
                <a:ea typeface="Calibri" panose="020F0502020204030204" pitchFamily="34" charset="0"/>
                <a:cs typeface="Times New Roman" panose="02020603050405020304" pitchFamily="18" charset="0"/>
              </a:rPr>
              <a:t> risikerer vi alt for hurtigt at ville fikse og løse problemer, inden vi har forstået dem”</a:t>
            </a:r>
          </a:p>
        </p:txBody>
      </p:sp>
      <p:pic>
        <p:nvPicPr>
          <p:cNvPr id="6" name="Billede 5">
            <a:extLst>
              <a:ext uri="{FF2B5EF4-FFF2-40B4-BE49-F238E27FC236}">
                <a16:creationId xmlns:a16="http://schemas.microsoft.com/office/drawing/2014/main" id="{983F2682-2E97-A045-8850-0EECF0E42ACC}"/>
              </a:ext>
            </a:extLst>
          </p:cNvPr>
          <p:cNvPicPr>
            <a:picLocks noChangeAspect="1"/>
          </p:cNvPicPr>
          <p:nvPr/>
        </p:nvPicPr>
        <p:blipFill>
          <a:blip r:embed="rId3"/>
          <a:stretch>
            <a:fillRect/>
          </a:stretch>
        </p:blipFill>
        <p:spPr>
          <a:xfrm>
            <a:off x="11049000" y="6467475"/>
            <a:ext cx="1143000" cy="390525"/>
          </a:xfrm>
          <a:prstGeom prst="rect">
            <a:avLst/>
          </a:prstGeom>
        </p:spPr>
      </p:pic>
      <p:pic>
        <p:nvPicPr>
          <p:cNvPr id="7" name="Billede 6">
            <a:extLst>
              <a:ext uri="{FF2B5EF4-FFF2-40B4-BE49-F238E27FC236}">
                <a16:creationId xmlns:a16="http://schemas.microsoft.com/office/drawing/2014/main" id="{E17468E4-A3C5-44E1-60BD-A548C73A0EB2}"/>
              </a:ext>
            </a:extLst>
          </p:cNvPr>
          <p:cNvPicPr>
            <a:picLocks noChangeAspect="1"/>
          </p:cNvPicPr>
          <p:nvPr/>
        </p:nvPicPr>
        <p:blipFill>
          <a:blip r:embed="rId4"/>
          <a:stretch>
            <a:fillRect/>
          </a:stretch>
        </p:blipFill>
        <p:spPr>
          <a:xfrm>
            <a:off x="196737" y="0"/>
            <a:ext cx="1091434" cy="801159"/>
          </a:xfrm>
          <a:prstGeom prst="rect">
            <a:avLst/>
          </a:prstGeom>
        </p:spPr>
      </p:pic>
      <p:sp>
        <p:nvSpPr>
          <p:cNvPr id="8" name="Rektangel 7">
            <a:extLst>
              <a:ext uri="{FF2B5EF4-FFF2-40B4-BE49-F238E27FC236}">
                <a16:creationId xmlns:a16="http://schemas.microsoft.com/office/drawing/2014/main" id="{898CB5D0-12D6-B8F7-7FF3-2DED550C876C}"/>
              </a:ext>
            </a:extLst>
          </p:cNvPr>
          <p:cNvSpPr/>
          <p:nvPr/>
        </p:nvSpPr>
        <p:spPr>
          <a:xfrm flipV="1">
            <a:off x="1" y="1417982"/>
            <a:ext cx="6096000" cy="60721"/>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269275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55aa51-d5e6-4ecc-9754-feb1fd5dbd01" xsi:nil="true"/>
    <lcf76f155ced4ddcb4097134ff3c332f xmlns="315558ec-0ceb-4906-946f-80ee6bb385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224DE9D4A39B542B2DD0499E9E5A9A5" ma:contentTypeVersion="15" ma:contentTypeDescription="Opret et nyt dokument." ma:contentTypeScope="" ma:versionID="fc4531b16ed2f1ae21a1c586608be1fd">
  <xsd:schema xmlns:xsd="http://www.w3.org/2001/XMLSchema" xmlns:xs="http://www.w3.org/2001/XMLSchema" xmlns:p="http://schemas.microsoft.com/office/2006/metadata/properties" xmlns:ns2="315558ec-0ceb-4906-946f-80ee6bb38534" xmlns:ns3="bd55aa51-d5e6-4ecc-9754-feb1fd5dbd01" targetNamespace="http://schemas.microsoft.com/office/2006/metadata/properties" ma:root="true" ma:fieldsID="17977a1e083cdeab865491dd922ef9e8" ns2:_="" ns3:_="">
    <xsd:import namespace="315558ec-0ceb-4906-946f-80ee6bb38534"/>
    <xsd:import namespace="bd55aa51-d5e6-4ecc-9754-feb1fd5dbd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558ec-0ceb-4906-946f-80ee6bb38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b0e36559-aca0-485e-aa4c-3e5da8e22e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55aa51-d5e6-4ecc-9754-feb1fd5dbd0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3d068b-821d-4465-8002-62afed7b6346}" ma:internalName="TaxCatchAll" ma:showField="CatchAllData" ma:web="bd55aa51-d5e6-4ecc-9754-feb1fd5dbd0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D88946-0EAD-4AEC-9797-789E2AF6CF39}">
  <ds:schemaRefs>
    <ds:schemaRef ds:uri="http://schemas.microsoft.com/office/2006/metadata/properties"/>
    <ds:schemaRef ds:uri="http://schemas.microsoft.com/office/infopath/2007/PartnerControls"/>
    <ds:schemaRef ds:uri="bd55aa51-d5e6-4ecc-9754-feb1fd5dbd01"/>
    <ds:schemaRef ds:uri="315558ec-0ceb-4906-946f-80ee6bb38534"/>
  </ds:schemaRefs>
</ds:datastoreItem>
</file>

<file path=customXml/itemProps2.xml><?xml version="1.0" encoding="utf-8"?>
<ds:datastoreItem xmlns:ds="http://schemas.openxmlformats.org/officeDocument/2006/customXml" ds:itemID="{CF2C6866-9C5E-44AF-B8E0-5CA041A17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558ec-0ceb-4906-946f-80ee6bb38534"/>
    <ds:schemaRef ds:uri="bd55aa51-d5e6-4ecc-9754-feb1fd5db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3B7C8C-40B0-4905-9CFE-FEA7E943C9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TotalTime>
  <Words>1184</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Aptos</vt:lpstr>
      <vt:lpstr>Aptos Display</vt:lpstr>
      <vt:lpstr>Arial</vt:lpstr>
      <vt:lpstr>Calibri</vt:lpstr>
      <vt:lpstr>Calibri Light</vt:lpstr>
      <vt:lpstr>Office-tema</vt:lpstr>
      <vt:lpstr>Patologisering og det fælles faglige ståsteds modsvar hertil  </vt:lpstr>
      <vt:lpstr>Program </vt:lpstr>
      <vt:lpstr>Proces </vt:lpstr>
      <vt:lpstr>Se video: Patologisering og det fælles faglige ståsteds modsvar hertil  </vt:lpstr>
      <vt:lpstr>Individuel refleksion (5 min.) </vt:lpstr>
      <vt:lpstr>Drøftelser i grupper (20 min.)</vt:lpstr>
      <vt:lpstr>Opsamling (20 min.)   </vt:lpstr>
      <vt:lpstr>PowerPoint-præsentation</vt:lpstr>
      <vt:lpstr>Walk and talk (20 min.) </vt:lpstr>
      <vt:lpstr>Drøftelser (20 min.)</vt:lpstr>
      <vt:lpstr>Opsamling (15 min.)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Lene Ravn</dc:creator>
  <cp:lastModifiedBy>Signe Skou (18514)</cp:lastModifiedBy>
  <cp:revision>1</cp:revision>
  <dcterms:created xsi:type="dcterms:W3CDTF">2025-03-04T06:43:40Z</dcterms:created>
  <dcterms:modified xsi:type="dcterms:W3CDTF">2025-03-31T11:22:08Z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0x010100D224DE9D4A39B542B2DD0499E9E5A9A5</vt:lpwstr>
  </property>
  <property fmtid="{D5CDD505-2E9C-101B-9397-08002B2CF9AE}" pid="3" name="MediaServiceImageTags">
    <vt:lpwstr/>
  </property>
  <property fmtid="{D5CDD505-2E9C-101B-9397-08002B2CF9AE}" pid="4" name="AcadreDocumentId">
    <vt:i4>5849639</vt:i4>
  </property>
  <property fmtid="{D5CDD505-2E9C-101B-9397-08002B2CF9AE}" pid="5" name="AcadreCaseId">
    <vt:i4>438410</vt:i4>
  </property>
</Properties>
</file>