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1" r:id="rId6"/>
    <p:sldId id="264" r:id="rId7"/>
    <p:sldId id="258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950" autoAdjust="0"/>
  </p:normalViewPr>
  <p:slideViewPr>
    <p:cSldViewPr snapToGrid="0">
      <p:cViewPr varScale="1">
        <p:scale>
          <a:sx n="41" d="100"/>
          <a:sy n="41" d="100"/>
        </p:scale>
        <p:origin x="16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729E2-DF6C-436B-922A-F76BA4C8CEC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EDEDF-0782-4E5B-8DB0-7E7D57ADC95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Hver seksmandsgruppe præsenterer kort deres drøftelser med afsæt i deres planche</a:t>
          </a:r>
          <a:endParaRPr lang="en-US"/>
        </a:p>
      </dgm:t>
    </dgm:pt>
    <dgm:pt modelId="{CE43CD7D-F129-4C63-BF0B-7E1E3B5B1060}" type="parTrans" cxnId="{BCEDA423-0646-473B-8D6F-ACAFD5B53F60}">
      <dgm:prSet/>
      <dgm:spPr/>
      <dgm:t>
        <a:bodyPr/>
        <a:lstStyle/>
        <a:p>
          <a:endParaRPr lang="en-US"/>
        </a:p>
      </dgm:t>
    </dgm:pt>
    <dgm:pt modelId="{F9CB1A60-C473-4F84-B5C2-7A4417D37EC1}" type="sibTrans" cxnId="{BCEDA423-0646-473B-8D6F-ACAFD5B53F60}">
      <dgm:prSet/>
      <dgm:spPr/>
      <dgm:t>
        <a:bodyPr/>
        <a:lstStyle/>
        <a:p>
          <a:endParaRPr lang="en-US"/>
        </a:p>
      </dgm:t>
    </dgm:pt>
    <dgm:pt modelId="{343F7CA6-8088-43A0-8988-D56DB39D7F4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Herefter mulighed for spørgsmål eller refleksioner fra de øvrige grupper</a:t>
          </a:r>
          <a:endParaRPr lang="en-US"/>
        </a:p>
      </dgm:t>
    </dgm:pt>
    <dgm:pt modelId="{CAF8054F-C56B-44A0-8EC1-BCF88369DCD2}" type="parTrans" cxnId="{9AE2555C-D3F4-45D7-B5B3-E18F738310B7}">
      <dgm:prSet/>
      <dgm:spPr/>
      <dgm:t>
        <a:bodyPr/>
        <a:lstStyle/>
        <a:p>
          <a:endParaRPr lang="en-US"/>
        </a:p>
      </dgm:t>
    </dgm:pt>
    <dgm:pt modelId="{DF9E6590-D466-4220-99C2-E336E0696203}" type="sibTrans" cxnId="{9AE2555C-D3F4-45D7-B5B3-E18F738310B7}">
      <dgm:prSet/>
      <dgm:spPr/>
      <dgm:t>
        <a:bodyPr/>
        <a:lstStyle/>
        <a:p>
          <a:endParaRPr lang="en-US"/>
        </a:p>
      </dgm:t>
    </dgm:pt>
    <dgm:pt modelId="{027BF1B3-FA34-41B4-8D87-5677B32ED371}" type="pres">
      <dgm:prSet presAssocID="{BAF729E2-DF6C-436B-922A-F76BA4C8CEC7}" presName="root" presStyleCnt="0">
        <dgm:presLayoutVars>
          <dgm:dir/>
          <dgm:resizeHandles val="exact"/>
        </dgm:presLayoutVars>
      </dgm:prSet>
      <dgm:spPr/>
    </dgm:pt>
    <dgm:pt modelId="{624555F0-AEC2-4238-96CA-7AEEF87C74F7}" type="pres">
      <dgm:prSet presAssocID="{C2FEDEDF-0782-4E5B-8DB0-7E7D57ADC956}" presName="compNode" presStyleCnt="0"/>
      <dgm:spPr/>
    </dgm:pt>
    <dgm:pt modelId="{11116386-1F62-44E3-93F5-5098D92472DC}" type="pres">
      <dgm:prSet presAssocID="{C2FEDEDF-0782-4E5B-8DB0-7E7D57ADC9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1E3EF2C-A0F0-4B33-B1C8-A0AFB35C4A81}" type="pres">
      <dgm:prSet presAssocID="{C2FEDEDF-0782-4E5B-8DB0-7E7D57ADC956}" presName="spaceRect" presStyleCnt="0"/>
      <dgm:spPr/>
    </dgm:pt>
    <dgm:pt modelId="{6C477359-A92E-4DEE-AD30-F4C09DB1F8E5}" type="pres">
      <dgm:prSet presAssocID="{C2FEDEDF-0782-4E5B-8DB0-7E7D57ADC956}" presName="textRect" presStyleLbl="revTx" presStyleIdx="0" presStyleCnt="2">
        <dgm:presLayoutVars>
          <dgm:chMax val="1"/>
          <dgm:chPref val="1"/>
        </dgm:presLayoutVars>
      </dgm:prSet>
      <dgm:spPr/>
    </dgm:pt>
    <dgm:pt modelId="{5439F8D9-4ADB-4974-A221-B305E5523EA7}" type="pres">
      <dgm:prSet presAssocID="{F9CB1A60-C473-4F84-B5C2-7A4417D37EC1}" presName="sibTrans" presStyleCnt="0"/>
      <dgm:spPr/>
    </dgm:pt>
    <dgm:pt modelId="{82A70FF9-E3C5-492D-8954-84CDDCEB0B4A}" type="pres">
      <dgm:prSet presAssocID="{343F7CA6-8088-43A0-8988-D56DB39D7F4A}" presName="compNode" presStyleCnt="0"/>
      <dgm:spPr/>
    </dgm:pt>
    <dgm:pt modelId="{3A5A556B-33CA-4A4E-B424-EAC212A15796}" type="pres">
      <dgm:prSet presAssocID="{343F7CA6-8088-43A0-8988-D56DB39D7F4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9E383D9-639D-4ADE-845B-97E62602531B}" type="pres">
      <dgm:prSet presAssocID="{343F7CA6-8088-43A0-8988-D56DB39D7F4A}" presName="spaceRect" presStyleCnt="0"/>
      <dgm:spPr/>
    </dgm:pt>
    <dgm:pt modelId="{5D202E85-8C22-46F6-9AD5-E3D0654BEE3C}" type="pres">
      <dgm:prSet presAssocID="{343F7CA6-8088-43A0-8988-D56DB39D7F4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B934120-B04E-4CC5-BA63-DAD34134204B}" type="presOf" srcId="{BAF729E2-DF6C-436B-922A-F76BA4C8CEC7}" destId="{027BF1B3-FA34-41B4-8D87-5677B32ED371}" srcOrd="0" destOrd="0" presId="urn:microsoft.com/office/officeart/2018/2/layout/IconLabelList"/>
    <dgm:cxn modelId="{BCEDA423-0646-473B-8D6F-ACAFD5B53F60}" srcId="{BAF729E2-DF6C-436B-922A-F76BA4C8CEC7}" destId="{C2FEDEDF-0782-4E5B-8DB0-7E7D57ADC956}" srcOrd="0" destOrd="0" parTransId="{CE43CD7D-F129-4C63-BF0B-7E1E3B5B1060}" sibTransId="{F9CB1A60-C473-4F84-B5C2-7A4417D37EC1}"/>
    <dgm:cxn modelId="{9AE2555C-D3F4-45D7-B5B3-E18F738310B7}" srcId="{BAF729E2-DF6C-436B-922A-F76BA4C8CEC7}" destId="{343F7CA6-8088-43A0-8988-D56DB39D7F4A}" srcOrd="1" destOrd="0" parTransId="{CAF8054F-C56B-44A0-8EC1-BCF88369DCD2}" sibTransId="{DF9E6590-D466-4220-99C2-E336E0696203}"/>
    <dgm:cxn modelId="{C8DD4CEC-0940-4850-B11D-27D6F4E752F2}" type="presOf" srcId="{343F7CA6-8088-43A0-8988-D56DB39D7F4A}" destId="{5D202E85-8C22-46F6-9AD5-E3D0654BEE3C}" srcOrd="0" destOrd="0" presId="urn:microsoft.com/office/officeart/2018/2/layout/IconLabelList"/>
    <dgm:cxn modelId="{E03A97ED-962E-4274-B486-2C5DDEC87D29}" type="presOf" srcId="{C2FEDEDF-0782-4E5B-8DB0-7E7D57ADC956}" destId="{6C477359-A92E-4DEE-AD30-F4C09DB1F8E5}" srcOrd="0" destOrd="0" presId="urn:microsoft.com/office/officeart/2018/2/layout/IconLabelList"/>
    <dgm:cxn modelId="{0E080A11-F29E-497B-A06D-B4945DD52034}" type="presParOf" srcId="{027BF1B3-FA34-41B4-8D87-5677B32ED371}" destId="{624555F0-AEC2-4238-96CA-7AEEF87C74F7}" srcOrd="0" destOrd="0" presId="urn:microsoft.com/office/officeart/2018/2/layout/IconLabelList"/>
    <dgm:cxn modelId="{14782647-90B5-4709-B6CF-848BC5A2C6CE}" type="presParOf" srcId="{624555F0-AEC2-4238-96CA-7AEEF87C74F7}" destId="{11116386-1F62-44E3-93F5-5098D92472DC}" srcOrd="0" destOrd="0" presId="urn:microsoft.com/office/officeart/2018/2/layout/IconLabelList"/>
    <dgm:cxn modelId="{E71BA939-BEC0-4499-84E6-832D9B122CFC}" type="presParOf" srcId="{624555F0-AEC2-4238-96CA-7AEEF87C74F7}" destId="{61E3EF2C-A0F0-4B33-B1C8-A0AFB35C4A81}" srcOrd="1" destOrd="0" presId="urn:microsoft.com/office/officeart/2018/2/layout/IconLabelList"/>
    <dgm:cxn modelId="{68D61E8C-19BC-42BA-93AF-C770CAB16E2D}" type="presParOf" srcId="{624555F0-AEC2-4238-96CA-7AEEF87C74F7}" destId="{6C477359-A92E-4DEE-AD30-F4C09DB1F8E5}" srcOrd="2" destOrd="0" presId="urn:microsoft.com/office/officeart/2018/2/layout/IconLabelList"/>
    <dgm:cxn modelId="{B4B7FD0A-5D85-4F88-A47E-87C0F8951C3A}" type="presParOf" srcId="{027BF1B3-FA34-41B4-8D87-5677B32ED371}" destId="{5439F8D9-4ADB-4974-A221-B305E5523EA7}" srcOrd="1" destOrd="0" presId="urn:microsoft.com/office/officeart/2018/2/layout/IconLabelList"/>
    <dgm:cxn modelId="{EC7139F8-EE27-4B00-82E1-DA5871D4C2CE}" type="presParOf" srcId="{027BF1B3-FA34-41B4-8D87-5677B32ED371}" destId="{82A70FF9-E3C5-492D-8954-84CDDCEB0B4A}" srcOrd="2" destOrd="0" presId="urn:microsoft.com/office/officeart/2018/2/layout/IconLabelList"/>
    <dgm:cxn modelId="{60257135-D77E-459E-8B5D-A5DE190ACC16}" type="presParOf" srcId="{82A70FF9-E3C5-492D-8954-84CDDCEB0B4A}" destId="{3A5A556B-33CA-4A4E-B424-EAC212A15796}" srcOrd="0" destOrd="0" presId="urn:microsoft.com/office/officeart/2018/2/layout/IconLabelList"/>
    <dgm:cxn modelId="{82466371-359C-4C19-BD2A-B9AEF9FAF513}" type="presParOf" srcId="{82A70FF9-E3C5-492D-8954-84CDDCEB0B4A}" destId="{69E383D9-639D-4ADE-845B-97E62602531B}" srcOrd="1" destOrd="0" presId="urn:microsoft.com/office/officeart/2018/2/layout/IconLabelList"/>
    <dgm:cxn modelId="{DB1089CE-203A-44E2-AEAC-26B8219F6EF1}" type="presParOf" srcId="{82A70FF9-E3C5-492D-8954-84CDDCEB0B4A}" destId="{5D202E85-8C22-46F6-9AD5-E3D0654BEE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16386-1F62-44E3-93F5-5098D92472DC}">
      <dsp:nvSpPr>
        <dsp:cNvPr id="0" name=""/>
        <dsp:cNvSpPr/>
      </dsp:nvSpPr>
      <dsp:spPr>
        <a:xfrm>
          <a:off x="864323" y="828972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77359-A92E-4DEE-AD30-F4C09DB1F8E5}">
      <dsp:nvSpPr>
        <dsp:cNvPr id="0" name=""/>
        <dsp:cNvSpPr/>
      </dsp:nvSpPr>
      <dsp:spPr>
        <a:xfrm>
          <a:off x="44480" y="2534455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Hver seksmandsgruppe præsenterer kort deres drøftelser med afsæt i deres planche</a:t>
          </a:r>
          <a:endParaRPr lang="en-US" sz="1500" kern="1200"/>
        </a:p>
      </dsp:txBody>
      <dsp:txXfrm>
        <a:off x="44480" y="2534455"/>
        <a:ext cx="2981250" cy="720000"/>
      </dsp:txXfrm>
    </dsp:sp>
    <dsp:sp modelId="{3A5A556B-33CA-4A4E-B424-EAC212A15796}">
      <dsp:nvSpPr>
        <dsp:cNvPr id="0" name=""/>
        <dsp:cNvSpPr/>
      </dsp:nvSpPr>
      <dsp:spPr>
        <a:xfrm>
          <a:off x="4367292" y="828972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2E85-8C22-46F6-9AD5-E3D0654BEE3C}">
      <dsp:nvSpPr>
        <dsp:cNvPr id="0" name=""/>
        <dsp:cNvSpPr/>
      </dsp:nvSpPr>
      <dsp:spPr>
        <a:xfrm>
          <a:off x="3547448" y="2534455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Herefter mulighed for spørgsmål eller refleksioner fra de øvrige grupper</a:t>
          </a:r>
          <a:endParaRPr lang="en-US" sz="1500" kern="1200"/>
        </a:p>
      </dsp:txBody>
      <dsp:txXfrm>
        <a:off x="3547448" y="2534455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2FE6-38AC-4180-A4CD-46336CA84A5E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421D-2BA0-4ABD-B57B-E3C381E304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64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Forberedelse </a:t>
            </a:r>
            <a:r>
              <a:rPr lang="da-DK" b="0" dirty="0"/>
              <a:t>inden processen går i gang: 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Lav grupper. Undervejs i denne proces skal de være 3&amp;3 og efterfølgende går 2 grupper sammen, så de bliver 6 personer i hver. Dette skal naturligvis matche jeres virkelighed, så derfor kan det være at grupperne i stedet skal være 2&amp;2 og efterfølgende 4 personer i en gruppe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Print det fælles faglige ståsted ud og læg det ud i grupperne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Print arbejdsark og læg dem ud til 3-mandsgrupperne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Læg post </a:t>
            </a:r>
            <a:r>
              <a:rPr lang="da-DK" b="0" dirty="0" err="1"/>
              <a:t>its</a:t>
            </a:r>
            <a:r>
              <a:rPr lang="da-DK" b="0" dirty="0"/>
              <a:t> ud i grupperne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421D-2BA0-4ABD-B57B-E3C381E3048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71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Indsæt pauser undervejs ved behov.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421D-2BA0-4ABD-B57B-E3C381E3048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25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Trin i processen: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Se video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Grupper 3&amp;3 drøfter spørgsmål på slide/arbejdsark og skriver post </a:t>
            </a:r>
            <a:r>
              <a:rPr lang="da-DK" dirty="0" err="1"/>
              <a:t>its</a:t>
            </a:r>
            <a:r>
              <a:rPr lang="da-DK" dirty="0"/>
              <a:t> med svar, som placeres på de to plancher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Tremandsgrupperne går sammen med en anden tremandsgruppe, så de bliver 6 personer i gruppen. Denne store gruppe skal nu præsentere deres respektive plancher for hinanden og lave to nye fælles plancher, der efterfølgende skal præsenteres i plenum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Fælles præsentation af drøftelser og opsamling i plenum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421D-2BA0-4ABD-B57B-E3C381E3048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12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Ca. 15 min.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421D-2BA0-4ABD-B57B-E3C381E3048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643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AA36-D9E2-2865-811D-36F9CF34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E9039F8-5E09-1DC0-01B7-7F6CC93A0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1552015-F30E-2143-4105-6F7612068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BD19C9-3A57-8F68-DF15-A1FC4F22D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421D-2BA0-4ABD-B57B-E3C381E3048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45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F3D80-F05E-410A-4357-4F0F21D60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6C48F23-1BBA-2A5D-1AF4-FCCE67DB7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B6AB3CD-9F90-2D00-048A-A5EAEE5B0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955313-FF9A-7E02-B32E-2E5806B74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5421D-2BA0-4ABD-B57B-E3C381E3048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2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2759C-680D-A6C0-1960-2E2A8CC12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2271BE0-565D-F9CB-52E6-2B369935F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411F914-AF63-5835-C345-CBF84B6B4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Forslag til opsamling på drøftelser i mindre personalegrupper: </a:t>
            </a:r>
          </a:p>
          <a:p>
            <a:r>
              <a:rPr lang="da-DK" dirty="0"/>
              <a:t>Hvis I er en mindre personalegruppe (under 20 personer) kan I lave opsamlingen fælles. Det kan være en fordel at lave opsamlingen stående, hvor grupperne på skift fortæller om deres drøftelser med afsæt i deres planche – og de andre grupper kan stille spørgsmål eller bidrage med deres refleksioner. </a:t>
            </a:r>
          </a:p>
          <a:p>
            <a:r>
              <a:rPr lang="da-DK" dirty="0"/>
              <a:t>I skal have et særligt øre for, om medarbejderne nævner behovet for at tale mere om bestemte elementer og rammesætte det på kommende møder. </a:t>
            </a:r>
          </a:p>
          <a:p>
            <a:endParaRPr lang="da-DK" dirty="0"/>
          </a:p>
          <a:p>
            <a:r>
              <a:rPr lang="da-DK" b="1" dirty="0"/>
              <a:t>Forslag til opsamling på drøftelser i større personalegrupper: </a:t>
            </a:r>
          </a:p>
          <a:p>
            <a:r>
              <a:rPr lang="da-DK" dirty="0"/>
              <a:t>Hvis I er en større personalegruppe (over 20 personer) kan I opdele medarbejderne mindre grupper (så der bliver ca. 20 medarbejdere i hver) og fordele jer som ledelsesteam på hver sin gruppe. I disse mindre grupper laver I opsamlingen på samme måde som beskrevet ovenfor. </a:t>
            </a:r>
          </a:p>
          <a:p>
            <a:r>
              <a:rPr lang="da-DK" dirty="0"/>
              <a:t>I skal have et særligt øre for, om medarbejderne nævner behovet for at tale mere om bestemte elementer og rammesætte det på kommende møder. </a:t>
            </a:r>
          </a:p>
          <a:p>
            <a:r>
              <a:rPr lang="da-DK" dirty="0"/>
              <a:t>Som afslutning på opsamlingen kan I samle hele personalegruppen igen, og I kan som ledere lave en kort opsummering af dét I har hørt, så der også kommer en fælles videndeling herom i den samlede personalegruppe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71C0BCE-2817-22F8-671A-92FC07E0A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5421D-2BA0-4ABD-B57B-E3C381E3048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48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B3FF4-89FC-E081-3E2B-7D64F369F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4D266D6-A55C-FEC3-2F97-16FAD7B57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ABBED-F7E6-AC13-B4D2-E73EE45B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E702F8-881C-D142-1F0F-BFB453B4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DEB972-85AA-FB00-95CD-A4D16FBB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E5A98-5704-DCA6-F49B-D71F9E8E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B7315A-DF37-C5AC-1F4E-F3BC481E4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4BA07B-14B9-40BF-47E5-C2E3FB33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4B3AF0-BB2C-C8F4-8C16-794DD431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4E9F34-A923-EA4C-1C1D-6F2701A8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38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AFBA939-96A0-B93C-1AED-B6FA2B5C8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15D1E46-592A-E083-272D-3DA9E2BD4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A6A551-A20D-E660-D660-3BF22236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22E648-733B-B879-FFE5-53011012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AE2CDF-0557-759A-93AC-5A0B1F90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34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D90D5-CA2D-A148-4354-930CD410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A7761C-7EF4-E7F8-B4AE-29E6025D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143847-7CA5-E8E8-0E92-C89BAC35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76C9B7-029D-61B3-9422-0BC8524C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A3B1FC-05C7-B879-FEBF-39C8507D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84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8C00C-F245-9086-9C84-DF5A995A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89B324-0E4D-4E72-312F-9AEE0C57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935500-958B-6AC5-2E0C-0DABE4E6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C3ABFC-88FE-3CC9-B783-2ACBA35F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77E6A6-128A-0FDB-10A2-144DD782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36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35867-E47A-CEEB-DEFE-E9E702CD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70130C-41B1-5835-642C-89FED9A92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3646B39-62D8-414E-9181-E67747A00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367AFB-C89F-EA35-D606-16280C43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2A7D31-4693-1A61-3092-52EB73F6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D23CBF-265A-DB79-B2E9-CA09447E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07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99D5D-9463-16F2-01C6-ADE1F687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093E8E-37CA-8F8F-EE48-F5742662E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B1094B-8847-A7CE-D22E-5BC10DDF1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8DCFF0-68FE-9900-13C0-6995F5BBA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67437B3-1B57-7F7F-56BC-7393957AA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FD064B8-53B0-21B6-070E-5C99DD30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10F1AFA-F581-A18E-DAA0-B64E4961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F3C67D5-A808-579D-0AC7-C60FCE4D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98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1377F-9989-56C8-E280-0C67ADEC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A9BCEB-91FF-68AB-947D-894BEF08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C9FDB9-8309-9159-800F-92730176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95E53A-1A37-F90E-CCC6-C99E10DF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381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27115F5-DF6A-8F98-19F4-813CE67C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F046F3F-AC36-BD14-5DCE-A4398560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5DA498-FFCB-0385-E650-94005D58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7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5092E-4EAE-A866-FF2D-ADFC7FE5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C12E01-C19A-6A1A-381B-637D6578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21581B-D5A8-4CE7-7625-C75798C04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45A9588-6682-1ECA-639E-E5826115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C1550F-2089-6C5C-3E7A-795AA9C9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AA3D46-3911-A23B-B130-302A57D9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13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5743D-E854-DA17-D1DE-86BE3FE0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5F08996-18D6-EF18-0E1D-DF6939C0E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E26260-9EC6-069D-959C-08CA68A61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7BD1E-24A1-019A-A72D-3BB972C0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625221-CE80-0DC4-2F49-303848C7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34ABC1-6BD1-452A-F6AB-77BC4E80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5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765222E-B67F-65BD-87FC-AB4C6C68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E25D5C-E805-BCB0-2DD4-24DB3EEEE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A03A8B-5029-B948-1871-2CD030856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96F56-5570-4A45-855B-5C87A03ABA92}" type="datetimeFigureOut">
              <a:rPr lang="da-DK" smtClean="0"/>
              <a:t>31-03-2025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F502FF-28BC-80AD-57EF-DED02761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2151A2-C409-B83A-61F7-630F20922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69040-55ED-46D5-8651-521FD3B3CC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64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5021757-8D1F-F6B7-3FCB-766EA5D9CEE1}"/>
              </a:ext>
            </a:extLst>
          </p:cNvPr>
          <p:cNvSpPr/>
          <p:nvPr/>
        </p:nvSpPr>
        <p:spPr>
          <a:xfrm>
            <a:off x="7354956" y="500062"/>
            <a:ext cx="4322693" cy="4489382"/>
          </a:xfrm>
          <a:prstGeom prst="ellips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1DF8FB-49DD-DEEC-CC62-C419D6C27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27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dirty="0"/>
              <a:t>Individualisering og det fælles faglige ståsteds modsvar hertil 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627276-D3F4-1598-E54E-587E5EC0E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384" y="5671005"/>
            <a:ext cx="4093029" cy="686933"/>
          </a:xfrm>
        </p:spPr>
        <p:txBody>
          <a:bodyPr/>
          <a:lstStyle/>
          <a:p>
            <a:r>
              <a:rPr lang="da-DK" dirty="0"/>
              <a:t>Viden om </a:t>
            </a:r>
          </a:p>
        </p:txBody>
      </p:sp>
      <p:pic>
        <p:nvPicPr>
          <p:cNvPr id="5" name="Grafik 4" descr="Person, der får en idé kontur">
            <a:extLst>
              <a:ext uri="{FF2B5EF4-FFF2-40B4-BE49-F238E27FC236}">
                <a16:creationId xmlns:a16="http://schemas.microsoft.com/office/drawing/2014/main" id="{284B317D-472B-2449-8A18-C3C2A6896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0556" y="5213805"/>
            <a:ext cx="914400" cy="9144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C450185-FA8A-B09B-A2E6-C00B49318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40" y="173761"/>
            <a:ext cx="1279448" cy="93916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C026DC3-BA57-31A2-F272-84E08A3A5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6759" y="6357938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16EB6-26E2-AEE7-9FE7-8F3B28A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91" y="510947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Program 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88F97C18-83B4-4239-67F7-F4D00A973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71206"/>
              </p:ext>
            </p:extLst>
          </p:nvPr>
        </p:nvGraphicFramePr>
        <p:xfrm>
          <a:off x="795845" y="1836510"/>
          <a:ext cx="10600309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36672">
                  <a:extLst>
                    <a:ext uri="{9D8B030D-6E8A-4147-A177-3AD203B41FA5}">
                      <a16:colId xmlns:a16="http://schemas.microsoft.com/office/drawing/2014/main" val="2904150261"/>
                    </a:ext>
                  </a:extLst>
                </a:gridCol>
                <a:gridCol w="7963637">
                  <a:extLst>
                    <a:ext uri="{9D8B030D-6E8A-4147-A177-3AD203B41FA5}">
                      <a16:colId xmlns:a16="http://schemas.microsoft.com/office/drawing/2014/main" val="294964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Indhold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4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15 min.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Indflyvning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400" dirty="0"/>
                        <a:t>Velkomst og rammesætning v. ledelsen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52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1 time og 45 min.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Individualisering som samfundstendens – og det fælles faglige ståsteds modsvar hertil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400" dirty="0"/>
                        <a:t>Video, drøftelser og opsamling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7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15 min.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Afrunding</a:t>
                      </a:r>
                      <a:r>
                        <a:rPr lang="da-DK" sz="24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400" dirty="0"/>
                        <a:t>Hvad er de næste skridt herfra?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724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a-DK" sz="2400" b="1" dirty="0"/>
                        <a:t>Samlet tid: 2 timer og 15 min.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09409"/>
                  </a:ext>
                </a:extLst>
              </a:tr>
            </a:tbl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85EDBAF5-DF56-FC92-65E4-1ADF1104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59" y="6357938"/>
            <a:ext cx="1143000" cy="3905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0E92356-9487-3A4A-536C-AF0F017CA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40" y="173761"/>
            <a:ext cx="882907" cy="6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9A6B-0072-A1B2-0EA8-1ADE8A04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60" y="209658"/>
            <a:ext cx="10515600" cy="1325563"/>
          </a:xfrm>
        </p:spPr>
        <p:txBody>
          <a:bodyPr/>
          <a:lstStyle/>
          <a:p>
            <a:r>
              <a:rPr lang="da-DK" dirty="0"/>
              <a:t>Proces </a:t>
            </a:r>
          </a:p>
        </p:txBody>
      </p:sp>
      <p:pic>
        <p:nvPicPr>
          <p:cNvPr id="5" name="Pladsholder til indhold 4" descr="Klasseværelse kontur">
            <a:extLst>
              <a:ext uri="{FF2B5EF4-FFF2-40B4-BE49-F238E27FC236}">
                <a16:creationId xmlns:a16="http://schemas.microsoft.com/office/drawing/2014/main" id="{3BC15F43-ECCC-32A0-0634-CBFDEA68F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51567" y="2568039"/>
            <a:ext cx="2023237" cy="2023237"/>
          </a:xfrm>
        </p:spPr>
      </p:pic>
      <p:pic>
        <p:nvPicPr>
          <p:cNvPr id="9" name="Grafik 8" descr="Gruppe af kvinder kontur">
            <a:extLst>
              <a:ext uri="{FF2B5EF4-FFF2-40B4-BE49-F238E27FC236}">
                <a16:creationId xmlns:a16="http://schemas.microsoft.com/office/drawing/2014/main" id="{F9AFD31D-95BE-7A86-16D2-7221DB6B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4589" y="1766370"/>
            <a:ext cx="1738310" cy="1738310"/>
          </a:xfrm>
          <a:prstGeom prst="rect">
            <a:avLst/>
          </a:prstGeom>
        </p:spPr>
      </p:pic>
      <p:pic>
        <p:nvPicPr>
          <p:cNvPr id="11" name="Grafik 10" descr="Præsentation med medier kontur">
            <a:extLst>
              <a:ext uri="{FF2B5EF4-FFF2-40B4-BE49-F238E27FC236}">
                <a16:creationId xmlns:a16="http://schemas.microsoft.com/office/drawing/2014/main" id="{CB2B8697-8874-AF91-BFDB-AEE330E6C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911" y="2949664"/>
            <a:ext cx="2023237" cy="2023237"/>
          </a:xfrm>
          <a:prstGeom prst="rect">
            <a:avLst/>
          </a:prstGeom>
        </p:spPr>
      </p:pic>
      <p:pic>
        <p:nvPicPr>
          <p:cNvPr id="12" name="Grafik 11" descr="Gruppe af mænd kontur">
            <a:extLst>
              <a:ext uri="{FF2B5EF4-FFF2-40B4-BE49-F238E27FC236}">
                <a16:creationId xmlns:a16="http://schemas.microsoft.com/office/drawing/2014/main" id="{BA625837-D1F8-C403-3661-B55AED7EB8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5276" y="3961282"/>
            <a:ext cx="2023237" cy="2023237"/>
          </a:xfrm>
          <a:prstGeom prst="rect">
            <a:avLst/>
          </a:prstGeom>
        </p:spPr>
      </p:pic>
      <p:pic>
        <p:nvPicPr>
          <p:cNvPr id="13" name="Grafik 12" descr="Gruppe af kvinder kontur">
            <a:extLst>
              <a:ext uri="{FF2B5EF4-FFF2-40B4-BE49-F238E27FC236}">
                <a16:creationId xmlns:a16="http://schemas.microsoft.com/office/drawing/2014/main" id="{DA416786-A140-B72A-EA75-C12249BC3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5276" y="2006671"/>
            <a:ext cx="2023237" cy="2023237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9001306A-C27A-A3B6-0DB8-16ABFBF9D07C}"/>
              </a:ext>
            </a:extLst>
          </p:cNvPr>
          <p:cNvSpPr/>
          <p:nvPr/>
        </p:nvSpPr>
        <p:spPr>
          <a:xfrm>
            <a:off x="3111495" y="1452425"/>
            <a:ext cx="2023238" cy="23371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8CB0AD2-60F6-057A-EE28-FAFACECE5A2B}"/>
              </a:ext>
            </a:extLst>
          </p:cNvPr>
          <p:cNvSpPr/>
          <p:nvPr/>
        </p:nvSpPr>
        <p:spPr>
          <a:xfrm>
            <a:off x="6018582" y="1493317"/>
            <a:ext cx="2546252" cy="4901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92C02FE-1A61-0598-20EA-3A8BD174D4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06759" y="6357938"/>
            <a:ext cx="1143000" cy="390525"/>
          </a:xfrm>
          <a:prstGeom prst="rect">
            <a:avLst/>
          </a:prstGeom>
        </p:spPr>
      </p:pic>
      <p:pic>
        <p:nvPicPr>
          <p:cNvPr id="6" name="Grafik 5" descr="Gruppe af kvinder kontur">
            <a:extLst>
              <a:ext uri="{FF2B5EF4-FFF2-40B4-BE49-F238E27FC236}">
                <a16:creationId xmlns:a16="http://schemas.microsoft.com/office/drawing/2014/main" id="{EEB6D19E-283C-5A2E-170F-12F572064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4589" y="4334701"/>
            <a:ext cx="1738310" cy="173831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3F762BF-0D93-E249-E846-4A956FED540D}"/>
              </a:ext>
            </a:extLst>
          </p:cNvPr>
          <p:cNvSpPr/>
          <p:nvPr/>
        </p:nvSpPr>
        <p:spPr>
          <a:xfrm>
            <a:off x="3111495" y="4020756"/>
            <a:ext cx="2023238" cy="23371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1F243EF-F56A-1C42-A602-8A91208FF5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40" y="173761"/>
            <a:ext cx="882907" cy="64809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2352C63C-81F1-2BDF-06AD-8B6932A9D48E}"/>
              </a:ext>
            </a:extLst>
          </p:cNvPr>
          <p:cNvSpPr/>
          <p:nvPr/>
        </p:nvSpPr>
        <p:spPr>
          <a:xfrm>
            <a:off x="-1" y="1203295"/>
            <a:ext cx="12149759" cy="45719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94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9A450-F902-E7AC-BB39-EF0EB5CD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60" y="280177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Se video: </a:t>
            </a:r>
            <a:r>
              <a:rPr lang="da-DK" sz="3500" dirty="0"/>
              <a:t>Individualisering og det fælles faglige ståsteds modsvar hertil  </a:t>
            </a:r>
          </a:p>
        </p:txBody>
      </p:sp>
      <p:pic>
        <p:nvPicPr>
          <p:cNvPr id="5" name="Pladsholder til indhold 4" descr="Præsentation med medier kontur">
            <a:extLst>
              <a:ext uri="{FF2B5EF4-FFF2-40B4-BE49-F238E27FC236}">
                <a16:creationId xmlns:a16="http://schemas.microsoft.com/office/drawing/2014/main" id="{48197B63-1AB1-F7E8-C94B-2D209073D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1168" y="2094611"/>
            <a:ext cx="4169664" cy="4169664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C09E1A9-438F-0310-B4CF-9EFDEB73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759" y="6357938"/>
            <a:ext cx="1143000" cy="3905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0070B50-0196-BEA5-5AF9-FA3224D29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40" y="173762"/>
            <a:ext cx="936772" cy="68763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D1DB24E-D8EA-50B3-EC03-25994453B328}"/>
              </a:ext>
            </a:extLst>
          </p:cNvPr>
          <p:cNvSpPr/>
          <p:nvPr/>
        </p:nvSpPr>
        <p:spPr>
          <a:xfrm>
            <a:off x="0" y="1571224"/>
            <a:ext cx="12192000" cy="159026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94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6DD6-2D1B-F451-BF17-466683CD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9C741-6581-79B2-7FE2-67C8C54D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59" y="470039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Drøftelser 3&amp;3 (30 min.)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481396-6C77-8D78-1D85-23E26CAB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34" y="1836821"/>
            <a:ext cx="4985825" cy="47163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Hvad hæfter vi os særligt ved, når der i videoen præsenteres betydningen af forforståelse og privilegerede positioner?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Hvordan kan en bevidsthed om egne forforståelse have betydning for udvikling af vores praksis?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Hvordan kan fokus på privilegerede positioner have betydning for udvikling af vores praksis? </a:t>
            </a:r>
            <a:endParaRPr lang="da-DK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Hvilke dele af </a:t>
            </a:r>
            <a:r>
              <a:rPr lang="da-DK" sz="2400" dirty="0">
                <a:ea typeface="Calibri" panose="020F0502020204030204" pitchFamily="34" charset="0"/>
                <a:cs typeface="Calibri Light" panose="020F0302020204030204" pitchFamily="34" charset="0"/>
              </a:rPr>
              <a:t>forståelsen omkring forforståelse og privilegerede positioner </a:t>
            </a:r>
            <a:r>
              <a:rPr lang="da-DK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har brug for at tale mere om? Hvorfor? </a:t>
            </a:r>
          </a:p>
          <a:p>
            <a:endParaRPr lang="da-DK" sz="24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a-DK" sz="2400" i="1" dirty="0">
                <a:ea typeface="Calibri" panose="020F0502020204030204" pitchFamily="34" charset="0"/>
                <a:cs typeface="Calibri Light" panose="020F0302020204030204" pitchFamily="34" charset="0"/>
              </a:rPr>
              <a:t>Skriv svarene på spørgsmål 2 og 3 på post </a:t>
            </a:r>
            <a:r>
              <a:rPr lang="da-DK" sz="2400" i="1" dirty="0" err="1">
                <a:ea typeface="Calibri" panose="020F0502020204030204" pitchFamily="34" charset="0"/>
                <a:cs typeface="Calibri Light" panose="020F0302020204030204" pitchFamily="34" charset="0"/>
              </a:rPr>
              <a:t>its</a:t>
            </a:r>
            <a:r>
              <a:rPr lang="da-DK" sz="2400" i="1" dirty="0">
                <a:ea typeface="Calibri" panose="020F0502020204030204" pitchFamily="34" charset="0"/>
                <a:cs typeface="Calibri Light" panose="020F0302020204030204" pitchFamily="34" charset="0"/>
              </a:rPr>
              <a:t> og placer dem jeres to plancher</a:t>
            </a:r>
          </a:p>
          <a:p>
            <a:endParaRPr lang="da-DK" sz="2400" dirty="0"/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2DDD744B-20B2-1AA5-9C46-075E972242F0}"/>
              </a:ext>
            </a:extLst>
          </p:cNvPr>
          <p:cNvSpPr/>
          <p:nvPr/>
        </p:nvSpPr>
        <p:spPr>
          <a:xfrm>
            <a:off x="6662225" y="1063996"/>
            <a:ext cx="5174175" cy="49710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Uddrag fra video </a:t>
            </a:r>
          </a:p>
          <a:p>
            <a:pPr algn="ctr"/>
            <a:r>
              <a:rPr lang="da-DK" sz="1800" i="1" dirty="0"/>
              <a:t>”</a:t>
            </a:r>
            <a:r>
              <a:rPr lang="da-DK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har alle sammen </a:t>
            </a:r>
            <a:r>
              <a:rPr lang="da-DK" sz="1800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forforståelser</a:t>
            </a:r>
            <a:r>
              <a:rPr lang="da-DK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om, hvordan fx læring </a:t>
            </a:r>
            <a:r>
              <a:rPr lang="da-DK" sz="18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ser ud. </a:t>
            </a:r>
            <a:r>
              <a:rPr lang="da-DK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da-DK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forforståelserne</a:t>
            </a:r>
            <a:r>
              <a:rPr lang="da-DK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spiller ind på måden vi tilrettelægger læringsmiljøer på 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(…) Mette </a:t>
            </a:r>
            <a:r>
              <a:rPr lang="da-DK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Molbæk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peger på, at man som fagprofessionel konstruerer ideen om ”</a:t>
            </a:r>
            <a:r>
              <a:rPr lang="da-DK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ideale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barn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”, som alle børn måles op mod og som vores læringsmiljøer i høj grad tilrettelægges ud fra. D</a:t>
            </a:r>
            <a:r>
              <a:rPr lang="da-DK" i="1" dirty="0">
                <a:ea typeface="Calibri" panose="020F0502020204030204" pitchFamily="34" charset="0"/>
              </a:rPr>
              <a:t>erfor kommer vi ofte til at give de </a:t>
            </a:r>
            <a:r>
              <a:rPr lang="da-DK" b="1" i="1" dirty="0">
                <a:ea typeface="Calibri" panose="020F0502020204030204" pitchFamily="34" charset="0"/>
              </a:rPr>
              <a:t>privilegerede positioner </a:t>
            </a:r>
            <a:r>
              <a:rPr lang="da-DK" i="1" dirty="0">
                <a:ea typeface="Calibri" panose="020F0502020204030204" pitchFamily="34" charset="0"/>
              </a:rPr>
              <a:t>til de samme børn – de, der kan leve op til idealet. 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Og dermed er de også ofte de samme børn, der har de udsatte positioner (…) så de privilegerede positioner skal gå lidt </a:t>
            </a:r>
            <a:r>
              <a:rPr lang="da-DK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mere på tur</a:t>
            </a:r>
            <a:r>
              <a:rPr lang="da-DK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da-DK" dirty="0"/>
          </a:p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26CC90E-9A02-3E96-85B1-1F6AFA11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59" y="6357938"/>
            <a:ext cx="1143000" cy="3905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002B15D-C1CA-8B4D-8555-F507AEE3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40" y="173761"/>
            <a:ext cx="882907" cy="64809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1598DD4-832D-4FE2-4AB2-F7D475DF9CAB}"/>
              </a:ext>
            </a:extLst>
          </p:cNvPr>
          <p:cNvSpPr/>
          <p:nvPr/>
        </p:nvSpPr>
        <p:spPr>
          <a:xfrm flipV="1">
            <a:off x="17546" y="1447409"/>
            <a:ext cx="6477000" cy="11927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2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5B5A-DC5B-3186-B3B4-E2F4023C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E43EA-A7C7-5E4B-9E01-085B7486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97" y="795658"/>
            <a:ext cx="59055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To tremandsgrupper går sammen (30 min.)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C2BAD4-5533-203E-CF24-1C095B0C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60" y="1763487"/>
            <a:ext cx="5638800" cy="4673600"/>
          </a:xfrm>
        </p:spPr>
        <p:txBody>
          <a:bodyPr>
            <a:normAutofit/>
          </a:bodyPr>
          <a:lstStyle/>
          <a:p>
            <a:endParaRPr lang="da-DK" sz="2400" dirty="0"/>
          </a:p>
          <a:p>
            <a:r>
              <a:rPr lang="da-DK" sz="28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Del jeres to plancher med hinanden. </a:t>
            </a:r>
            <a:r>
              <a:rPr lang="da-DK" dirty="0">
                <a:ea typeface="Calibri" panose="020F0502020204030204" pitchFamily="34" charset="0"/>
                <a:cs typeface="Calibri Light" panose="020F0302020204030204" pitchFamily="34" charset="0"/>
              </a:rPr>
              <a:t>B</a:t>
            </a:r>
            <a:r>
              <a:rPr lang="da-DK" sz="28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egrund dét I har skrevet på post </a:t>
            </a:r>
            <a:r>
              <a:rPr lang="da-DK" sz="2800" dirty="0" err="1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its</a:t>
            </a:r>
            <a:r>
              <a:rPr lang="da-DK" sz="28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kern="100" dirty="0">
                <a:ea typeface="Calibri" panose="020F0502020204030204" pitchFamily="34" charset="0"/>
                <a:cs typeface="Calibri Light" panose="020F0302020204030204" pitchFamily="34" charset="0"/>
              </a:rPr>
              <a:t>Drøft jeres perspektiver med hinanden– og udfordre hinanden respektfuldt   </a:t>
            </a:r>
            <a:r>
              <a:rPr lang="da-DK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da-DK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dirty="0">
                <a:ea typeface="Calibri" panose="020F0502020204030204" pitchFamily="34" charset="0"/>
                <a:cs typeface="Calibri Light" panose="020F0302020204030204" pitchFamily="34" charset="0"/>
              </a:rPr>
              <a:t>Lav to fælles plancher, der efterfølgende skal præsenteres i plenum  </a:t>
            </a:r>
            <a:endParaRPr lang="da-DK" sz="2800" dirty="0"/>
          </a:p>
          <a:p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F78C9BC-E604-6D4F-6D6E-FCCDBFDBF75C}"/>
              </a:ext>
            </a:extLst>
          </p:cNvPr>
          <p:cNvSpPr txBox="1">
            <a:spLocks/>
          </p:cNvSpPr>
          <p:nvPr/>
        </p:nvSpPr>
        <p:spPr>
          <a:xfrm>
            <a:off x="6964132" y="1661184"/>
            <a:ext cx="4901752" cy="382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F4BA3D84-4939-FD02-8C90-9105566CB6A2}"/>
              </a:ext>
            </a:extLst>
          </p:cNvPr>
          <p:cNvSpPr/>
          <p:nvPr/>
        </p:nvSpPr>
        <p:spPr>
          <a:xfrm>
            <a:off x="6780204" y="797782"/>
            <a:ext cx="4901752" cy="52624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Produkt fra denne del: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skal lave to fælles plancher med post </a:t>
            </a:r>
            <a:r>
              <a:rPr kumimoji="0" lang="da-DK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its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på: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planche, der svarer på: </a:t>
            </a:r>
            <a:r>
              <a:rPr kumimoji="0" lang="da-DK" sz="22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Hvilke dele af perspektiverne på </a:t>
            </a:r>
            <a:r>
              <a:rPr kumimoji="0" lang="da-DK" sz="2200" b="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forforståelser</a:t>
            </a:r>
            <a:r>
              <a:rPr kumimoji="0" lang="da-DK" sz="22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 og privilegerede positioner </a:t>
            </a:r>
            <a:r>
              <a:rPr kumimoji="0" lang="da-DK" sz="22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begejstrer os?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sz="22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En planche, der svarer på: Hvilke dele af perspektiverne på </a:t>
            </a:r>
            <a:r>
              <a:rPr kumimoji="0" lang="da-DK" sz="2200" b="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forforståelser</a:t>
            </a:r>
            <a:r>
              <a:rPr kumimoji="0" lang="da-DK" sz="22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 og privilegerede positioner </a:t>
            </a:r>
            <a:r>
              <a:rPr kumimoji="0" lang="da-DK" sz="22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 Light" panose="020F0302020204030204" pitchFamily="34" charset="0"/>
              </a:rPr>
              <a:t>udfordrer os?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CD4A64-6D5E-DF08-467B-1C243396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59" y="6357938"/>
            <a:ext cx="1143000" cy="39052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4CFFB59-8A0C-B29D-7282-17B3E1B46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40" y="173761"/>
            <a:ext cx="882907" cy="64809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5FE72A9-D27E-08E6-19B2-BD68F53C6160}"/>
              </a:ext>
            </a:extLst>
          </p:cNvPr>
          <p:cNvSpPr/>
          <p:nvPr/>
        </p:nvSpPr>
        <p:spPr>
          <a:xfrm flipV="1">
            <a:off x="0" y="2061586"/>
            <a:ext cx="6477000" cy="11927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33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6AEAD-4D30-48B9-52DF-BF456867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7828D-7DFE-045B-54C7-3C7E0F4D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58251"/>
            <a:ext cx="10515600" cy="1325563"/>
          </a:xfrm>
        </p:spPr>
        <p:txBody>
          <a:bodyPr/>
          <a:lstStyle/>
          <a:p>
            <a:r>
              <a:rPr lang="da-DK" sz="4000" dirty="0"/>
              <a:t>Opsamling (30 min.)</a:t>
            </a:r>
            <a:r>
              <a:rPr lang="da-DK" dirty="0"/>
              <a:t>   </a:t>
            </a:r>
          </a:p>
        </p:txBody>
      </p:sp>
      <p:graphicFrame>
        <p:nvGraphicFramePr>
          <p:cNvPr id="9" name="Pladsholder til indhold 2">
            <a:extLst>
              <a:ext uri="{FF2B5EF4-FFF2-40B4-BE49-F238E27FC236}">
                <a16:creationId xmlns:a16="http://schemas.microsoft.com/office/drawing/2014/main" id="{158C1D83-79AA-489D-DCD0-02CEE97C5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984536"/>
              </p:ext>
            </p:extLst>
          </p:nvPr>
        </p:nvGraphicFramePr>
        <p:xfrm>
          <a:off x="715735" y="1937544"/>
          <a:ext cx="6573179" cy="408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15612220-8DF1-A56E-F300-5DCDC5D884FE}"/>
              </a:ext>
            </a:extLst>
          </p:cNvPr>
          <p:cNvSpPr txBox="1">
            <a:spLocks/>
          </p:cNvSpPr>
          <p:nvPr/>
        </p:nvSpPr>
        <p:spPr>
          <a:xfrm>
            <a:off x="6964132" y="4172474"/>
            <a:ext cx="4901752" cy="131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Billede 4" descr="Et billede, der indeholder kontorartikler, skriveredskab, Børnekunst, maleri&#10;&#10;Indhold genereret af kunstig intelligens kan være forkert.">
            <a:extLst>
              <a:ext uri="{FF2B5EF4-FFF2-40B4-BE49-F238E27FC236}">
                <a16:creationId xmlns:a16="http://schemas.microsoft.com/office/drawing/2014/main" id="{94894B8B-DCEC-6B7D-715C-6C797622564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20" y="0"/>
            <a:ext cx="457697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7102AA5-5623-2A65-2CD1-1198B9BB2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40" y="173761"/>
            <a:ext cx="882907" cy="64809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6CFB3EC-5D8B-1BF0-01A1-489902772238}"/>
              </a:ext>
            </a:extLst>
          </p:cNvPr>
          <p:cNvSpPr/>
          <p:nvPr/>
        </p:nvSpPr>
        <p:spPr>
          <a:xfrm flipV="1">
            <a:off x="17546" y="1447409"/>
            <a:ext cx="6477000" cy="11927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89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55aa51-d5e6-4ecc-9754-feb1fd5dbd01" xsi:nil="true"/>
    <lcf76f155ced4ddcb4097134ff3c332f xmlns="315558ec-0ceb-4906-946f-80ee6bb3853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24DE9D4A39B542B2DD0499E9E5A9A5" ma:contentTypeVersion="15" ma:contentTypeDescription="Opret et nyt dokument." ma:contentTypeScope="" ma:versionID="fc4531b16ed2f1ae21a1c586608be1fd">
  <xsd:schema xmlns:xsd="http://www.w3.org/2001/XMLSchema" xmlns:xs="http://www.w3.org/2001/XMLSchema" xmlns:p="http://schemas.microsoft.com/office/2006/metadata/properties" xmlns:ns2="315558ec-0ceb-4906-946f-80ee6bb38534" xmlns:ns3="bd55aa51-d5e6-4ecc-9754-feb1fd5dbd01" targetNamespace="http://schemas.microsoft.com/office/2006/metadata/properties" ma:root="true" ma:fieldsID="17977a1e083cdeab865491dd922ef9e8" ns2:_="" ns3:_="">
    <xsd:import namespace="315558ec-0ceb-4906-946f-80ee6bb38534"/>
    <xsd:import namespace="bd55aa51-d5e6-4ecc-9754-feb1fd5db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558ec-0ceb-4906-946f-80ee6bb38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b0e36559-aca0-485e-aa4c-3e5da8e22e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5aa51-d5e6-4ecc-9754-feb1fd5dbd0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93d068b-821d-4465-8002-62afed7b6346}" ma:internalName="TaxCatchAll" ma:showField="CatchAllData" ma:web="bd55aa51-d5e6-4ecc-9754-feb1fd5db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88946-0EAD-4AEC-9797-789E2AF6CF39}">
  <ds:schemaRefs>
    <ds:schemaRef ds:uri="http://schemas.microsoft.com/office/2006/metadata/properties"/>
    <ds:schemaRef ds:uri="http://schemas.microsoft.com/office/infopath/2007/PartnerControls"/>
    <ds:schemaRef ds:uri="bd55aa51-d5e6-4ecc-9754-feb1fd5dbd01"/>
    <ds:schemaRef ds:uri="315558ec-0ceb-4906-946f-80ee6bb38534"/>
  </ds:schemaRefs>
</ds:datastoreItem>
</file>

<file path=customXml/itemProps2.xml><?xml version="1.0" encoding="utf-8"?>
<ds:datastoreItem xmlns:ds="http://schemas.openxmlformats.org/officeDocument/2006/customXml" ds:itemID="{CF2C6866-9C5E-44AF-B8E0-5CA041A17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558ec-0ceb-4906-946f-80ee6bb38534"/>
    <ds:schemaRef ds:uri="bd55aa51-d5e6-4ecc-9754-feb1fd5db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3B7C8C-40B0-4905-9CFE-FEA7E943C9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795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Office-tema</vt:lpstr>
      <vt:lpstr>Individualisering og det fælles faglige ståsteds modsvar hertil  </vt:lpstr>
      <vt:lpstr>Program </vt:lpstr>
      <vt:lpstr>Proces </vt:lpstr>
      <vt:lpstr>Se video: Individualisering og det fælles faglige ståsteds modsvar hertil  </vt:lpstr>
      <vt:lpstr>Drøftelser 3&amp;3 (30 min.) </vt:lpstr>
      <vt:lpstr>To tremandsgrupper går sammen (30 min.)  </vt:lpstr>
      <vt:lpstr>Opsamling (30 min.)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Lene Ravn</dc:creator>
  <cp:lastModifiedBy>Signe Skou (18514)</cp:lastModifiedBy>
  <cp:revision>1</cp:revision>
  <dcterms:created xsi:type="dcterms:W3CDTF">2025-03-04T06:43:40Z</dcterms:created>
  <dcterms:modified xsi:type="dcterms:W3CDTF">2025-03-31T11:20:36Z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0x010100D224DE9D4A39B542B2DD0499E9E5A9A5</vt:lpwstr>
  </property>
  <property fmtid="{D5CDD505-2E9C-101B-9397-08002B2CF9AE}" pid="3" name="MediaServiceImageTags">
    <vt:lpwstr/>
  </property>
  <property fmtid="{D5CDD505-2E9C-101B-9397-08002B2CF9AE}" pid="4" name="AcadreDocumentId">
    <vt:i4>5849636</vt:i4>
  </property>
  <property fmtid="{D5CDD505-2E9C-101B-9397-08002B2CF9AE}" pid="5" name="AcadreCaseId">
    <vt:i4>438410</vt:i4>
  </property>
</Properties>
</file>