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261" r:id="rId6"/>
    <p:sldId id="272" r:id="rId7"/>
    <p:sldId id="273" r:id="rId8"/>
    <p:sldId id="274" r:id="rId9"/>
    <p:sldId id="264" r:id="rId10"/>
    <p:sldId id="275" r:id="rId11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yst layout 1 - Markering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55939" autoAdjust="0"/>
  </p:normalViewPr>
  <p:slideViewPr>
    <p:cSldViewPr snapToGrid="0">
      <p:cViewPr varScale="1">
        <p:scale>
          <a:sx n="36" d="100"/>
          <a:sy n="36" d="100"/>
        </p:scale>
        <p:origin x="1844" y="3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B2FE6-38AC-4180-A4CD-46336CA84A5E}" type="datetimeFigureOut">
              <a:rPr lang="da-DK" smtClean="0"/>
              <a:t>31-03-2025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F5421D-2BA0-4ABD-B57B-E3C381E3048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85647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b="1" dirty="0"/>
              <a:t>Forberedelse </a:t>
            </a:r>
            <a:r>
              <a:rPr lang="da-DK" b="0" dirty="0"/>
              <a:t>inden processen går i gang: </a:t>
            </a:r>
          </a:p>
          <a:p>
            <a:pPr marL="171450" indent="-171450">
              <a:buFontTx/>
              <a:buChar char="-"/>
            </a:pPr>
            <a:r>
              <a:rPr lang="da-DK" b="0" dirty="0"/>
              <a:t>Lav grupper, hvor medarbejderne er sammen med dem, de arbejder tættest med i deres hverdag. </a:t>
            </a:r>
          </a:p>
          <a:p>
            <a:pPr marL="171450" indent="-171450">
              <a:buFontTx/>
              <a:buChar char="-"/>
            </a:pPr>
            <a:r>
              <a:rPr lang="da-DK" b="0" dirty="0"/>
              <a:t>Lav grupper, hvor ovenstående grupper parres med en anden gruppe</a:t>
            </a:r>
          </a:p>
          <a:p>
            <a:pPr marL="171450" indent="-171450">
              <a:buFontTx/>
              <a:buChar char="-"/>
            </a:pPr>
            <a:r>
              <a:rPr lang="da-DK" b="0" dirty="0"/>
              <a:t>Beslut om de forskellige grupper har frit valg ift. hvilket syn eller konkret sætning i det fælles faglige ståsted, som de vil arbejde med – eller om I ledelsesmæssigt udvælger et syn eller en konkret sætning i et af de fire syn</a:t>
            </a:r>
          </a:p>
          <a:p>
            <a:pPr marL="171450" indent="-171450">
              <a:buFontTx/>
              <a:buChar char="-"/>
            </a:pPr>
            <a:r>
              <a:rPr lang="da-DK" b="0" dirty="0"/>
              <a:t>Print de fire syn ud og læg dem ud i grupperne </a:t>
            </a:r>
          </a:p>
          <a:p>
            <a:pPr marL="171450" indent="-171450">
              <a:buFontTx/>
              <a:buChar char="-"/>
            </a:pPr>
            <a:r>
              <a:rPr lang="da-DK" b="0" dirty="0"/>
              <a:t>Print arbejdsark ud og læg det i grupperne eller læg det med digital adgang 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F5421D-2BA0-4ABD-B57B-E3C381E30489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207164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Indsæt pauser undervejs ved behov. 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F5421D-2BA0-4ABD-B57B-E3C381E30489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262560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dirty="0"/>
              <a:t>Hvis I som ledelse har besluttet et bestemt syn eller element i de fire syn, som alle medarbejdere skal arbejde med, så skal I præsentere dette forud for næste skridt i processen </a:t>
            </a: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F5421D-2BA0-4ABD-B57B-E3C381E30489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75495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Prøvehandlingerne bygges op omkring et aktionslæringsprincip.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F5421D-2BA0-4ABD-B57B-E3C381E30489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903564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I har nu formuleret første udkast til en prøvehandling i egen gruppe. Næste skridt er at gå sammen 2 grupper og give hinanden sparring herpå. </a:t>
            </a:r>
          </a:p>
          <a:p>
            <a:endParaRPr lang="da-DK" dirty="0"/>
          </a:p>
          <a:p>
            <a:r>
              <a:rPr lang="da-DK" dirty="0"/>
              <a:t>Trin i processen: </a:t>
            </a:r>
          </a:p>
          <a:p>
            <a:pPr marL="228600" indent="-228600">
              <a:buFont typeface="+mj-lt"/>
              <a:buAutoNum type="arabicPeriod"/>
            </a:pPr>
            <a:r>
              <a:rPr lang="da-DK" dirty="0"/>
              <a:t>Hver gruppe formulerer en prøvehandling </a:t>
            </a:r>
          </a:p>
          <a:p>
            <a:pPr marL="228600" indent="-228600">
              <a:buFont typeface="+mj-lt"/>
              <a:buAutoNum type="arabicPeriod"/>
            </a:pPr>
            <a:r>
              <a:rPr lang="da-DK" dirty="0"/>
              <a:t>To grupper mødes og giver sparring på hinandens øvebaner </a:t>
            </a:r>
          </a:p>
          <a:p>
            <a:pPr marL="0" indent="0">
              <a:buFont typeface="+mj-lt"/>
              <a:buNone/>
            </a:pPr>
            <a:endParaRPr lang="da-DK" dirty="0"/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F5421D-2BA0-4ABD-B57B-E3C381E30489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931283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To grupper går sammen 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F5421D-2BA0-4ABD-B57B-E3C381E30489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2875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2B3FF4-89FC-E081-3E2B-7D64F369F1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14D266D6-A55C-FEC3-2F97-16FAD7B57B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FEABBED-F7E6-AC13-B4D2-E73EE45B8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96F56-5570-4A45-855B-5C87A03ABA92}" type="datetimeFigureOut">
              <a:rPr lang="da-DK" smtClean="0"/>
              <a:t>31-03-2025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1E702F8-881C-D142-1F0F-BFB453B45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0DEB972-85AA-FB00-95CD-A4D16FBBE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9040-55ED-46D5-8651-521FD3B3CCB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0276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6E5A98-5704-DCA6-F49B-D71F9E8EE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8B7315A-DF37-C5AC-1F4E-F3BC481E47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94BA07B-14B9-40BF-47E5-C2E3FB33D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96F56-5570-4A45-855B-5C87A03ABA92}" type="datetimeFigureOut">
              <a:rPr lang="da-DK" smtClean="0"/>
              <a:t>31-03-2025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24B3AF0-BB2C-C8F4-8C16-794DD431D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F4E9F34-A923-EA4C-1C1D-6F2701A8F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9040-55ED-46D5-8651-521FD3B3CCB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29383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CAFBA939-96A0-B93C-1AED-B6FA2B5C8C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A15D1E46-592A-E083-272D-3DA9E2BD40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0A6A551-A20D-E660-D660-3BF222362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96F56-5570-4A45-855B-5C87A03ABA92}" type="datetimeFigureOut">
              <a:rPr lang="da-DK" smtClean="0"/>
              <a:t>31-03-2025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F22E648-733B-B879-FFE5-530110129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9AE2CDF-0557-759A-93AC-5A0B1F902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9040-55ED-46D5-8651-521FD3B3CCB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83416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2D90D5-CA2D-A148-4354-930CD4104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7A7761C-7EF4-E7F8-B4AE-29E6025D7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A143847-7CA5-E8E8-0E92-C89BAC35B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96F56-5570-4A45-855B-5C87A03ABA92}" type="datetimeFigureOut">
              <a:rPr lang="da-DK" smtClean="0"/>
              <a:t>31-03-2025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E76C9B7-029D-61B3-9422-0BC8524CC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DA3B1FC-05C7-B879-FEBF-39C8507D4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9040-55ED-46D5-8651-521FD3B3CCB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58472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38C00C-F245-9086-9C84-DF5A995A4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D89B324-0E4D-4E72-312F-9AEE0C577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C935500-958B-6AC5-2E0C-0DABE4E6C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96F56-5570-4A45-855B-5C87A03ABA92}" type="datetimeFigureOut">
              <a:rPr lang="da-DK" smtClean="0"/>
              <a:t>31-03-2025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CC3ABFC-88FE-3CC9-B783-2ACBA35F6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977E6A6-128A-0FDB-10A2-144DD7827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9040-55ED-46D5-8651-521FD3B3CCB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76360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C35867-E47A-CEEB-DEFE-E9E702CDC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670130C-41B1-5835-642C-89FED9A928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3646B39-62D8-414E-9181-E67747A002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A367AFB-C89F-EA35-D606-16280C432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96F56-5570-4A45-855B-5C87A03ABA92}" type="datetimeFigureOut">
              <a:rPr lang="da-DK" smtClean="0"/>
              <a:t>31-03-2025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F2A7D31-4693-1A61-3092-52EB73F6F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8D23CBF-265A-DB79-B2E9-CA09447ED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9040-55ED-46D5-8651-521FD3B3CCB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21079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F99D5D-9463-16F2-01C6-ADE1F6876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B093E8E-37CA-8F8F-EE48-F5742662E8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8B1094B-8847-A7CE-D22E-5BC10DDF1C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7C8DCFF0-68FE-9900-13C0-6995F5BBA9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967437B3-1B57-7F7F-56BC-7393957AA5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CFD064B8-53B0-21B6-070E-5C99DD308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96F56-5570-4A45-855B-5C87A03ABA92}" type="datetimeFigureOut">
              <a:rPr lang="da-DK" smtClean="0"/>
              <a:t>31-03-2025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10F1AFA-F581-A18E-DAA0-B64E49611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F3C67D5-A808-579D-0AC7-C60FCE4DB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9040-55ED-46D5-8651-521FD3B3CCB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74984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41377F-9989-56C8-E280-0C67ADECC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6A9BCEB-91FF-68AB-947D-894BEF08C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96F56-5570-4A45-855B-5C87A03ABA92}" type="datetimeFigureOut">
              <a:rPr lang="da-DK" smtClean="0"/>
              <a:t>31-03-2025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4EC9FDB9-8309-9159-800F-927301761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995E53A-1A37-F90E-CCC6-C99E10DFF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9040-55ED-46D5-8651-521FD3B3CCB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33810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327115F5-DF6A-8F98-19F4-813CE67C5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96F56-5570-4A45-855B-5C87A03ABA92}" type="datetimeFigureOut">
              <a:rPr lang="da-DK" smtClean="0"/>
              <a:t>31-03-2025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FF046F3F-AC36-BD14-5DCE-A4398560D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BF5DA498-FFCB-0385-E650-94005D587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9040-55ED-46D5-8651-521FD3B3CCB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9374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95092E-4EAE-A866-FF2D-ADFC7FE50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6C12E01-C19A-6A1A-381B-637D65782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021581B-D5A8-4CE7-7625-C75798C04A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45A9588-6682-1ECA-639E-E5826115C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96F56-5570-4A45-855B-5C87A03ABA92}" type="datetimeFigureOut">
              <a:rPr lang="da-DK" smtClean="0"/>
              <a:t>31-03-2025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CC1550F-2089-6C5C-3E7A-795AA9C9B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AAA3D46-3911-A23B-B130-302A57D98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9040-55ED-46D5-8651-521FD3B3CCB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48137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95743D-E854-DA17-D1DE-86BE3FE06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B5F08996-18D6-EF18-0E1D-DF6939C0EF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BE26260-9EC6-069D-959C-08CA68A61A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5D7BD1E-24A1-019A-A72D-3BB972C09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96F56-5570-4A45-855B-5C87A03ABA92}" type="datetimeFigureOut">
              <a:rPr lang="da-DK" smtClean="0"/>
              <a:t>31-03-2025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7625221-CE80-0DC4-2F49-303848C7B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D34ABC1-6BD1-452A-F6AB-77BC4E80B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9040-55ED-46D5-8651-521FD3B3CCB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09541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C765222E-B67F-65BD-87FC-AB4C6C685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2E25D5C-E805-BCB0-2DD4-24DB3EEEEE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FA03A8B-5029-B948-1871-2CD0308561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C96F56-5570-4A45-855B-5C87A03ABA92}" type="datetimeFigureOut">
              <a:rPr lang="da-DK" smtClean="0"/>
              <a:t>31-03-2025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8F502FF-28BC-80AD-57EF-DED02761D1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52151A2-C409-B83A-61F7-630F209228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669040-55ED-46D5-8651-521FD3B3CCB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76474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10" Type="http://schemas.openxmlformats.org/officeDocument/2006/relationships/image" Target="../media/image4.png"/><Relationship Id="rId4" Type="http://schemas.openxmlformats.org/officeDocument/2006/relationships/image" Target="../media/image7.svg"/><Relationship Id="rId9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7E3E5901-4023-8802-890E-F144152443E0}"/>
              </a:ext>
            </a:extLst>
          </p:cNvPr>
          <p:cNvSpPr/>
          <p:nvPr/>
        </p:nvSpPr>
        <p:spPr>
          <a:xfrm>
            <a:off x="6775824" y="538277"/>
            <a:ext cx="4322693" cy="4489382"/>
          </a:xfrm>
          <a:prstGeom prst="ellipse">
            <a:avLst/>
          </a:prstGeom>
          <a:solidFill>
            <a:srgbClr val="44546A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51DF8FB-49DD-DEEC-CC62-C419D6C276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95569"/>
            <a:ext cx="9144000" cy="2387600"/>
          </a:xfrm>
        </p:spPr>
        <p:txBody>
          <a:bodyPr>
            <a:normAutofit/>
          </a:bodyPr>
          <a:lstStyle/>
          <a:p>
            <a:r>
              <a:rPr lang="da-DK" dirty="0"/>
              <a:t>Forankring af de fire syn i praksis 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3D627276-D3F4-1598-E54E-587E5EC0E4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24799" y="5632790"/>
            <a:ext cx="4093029" cy="686933"/>
          </a:xfrm>
        </p:spPr>
        <p:txBody>
          <a:bodyPr/>
          <a:lstStyle/>
          <a:p>
            <a:r>
              <a:rPr lang="da-DK" dirty="0"/>
              <a:t>Aktionslæring </a:t>
            </a:r>
          </a:p>
        </p:txBody>
      </p:sp>
      <p:pic>
        <p:nvPicPr>
          <p:cNvPr id="5" name="Grafik 4" descr="Skoledreng kontur">
            <a:extLst>
              <a:ext uri="{FF2B5EF4-FFF2-40B4-BE49-F238E27FC236}">
                <a16:creationId xmlns:a16="http://schemas.microsoft.com/office/drawing/2014/main" id="{284B317D-472B-2449-8A18-C3C2A68966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8297091" y="5175590"/>
            <a:ext cx="914400" cy="914400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47DEDACE-8824-6F4F-CB67-FF98DF9888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3540" y="173761"/>
            <a:ext cx="1279448" cy="939169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7EB958CE-1F1F-4868-FCC7-D682E2BB6E8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006759" y="6357938"/>
            <a:ext cx="1143000" cy="39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035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216EB6-26E2-AEE7-9FE7-8F3B28A78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491" y="510947"/>
            <a:ext cx="10515600" cy="1325563"/>
          </a:xfrm>
        </p:spPr>
        <p:txBody>
          <a:bodyPr>
            <a:normAutofit/>
          </a:bodyPr>
          <a:lstStyle/>
          <a:p>
            <a:r>
              <a:rPr lang="da-DK" dirty="0"/>
              <a:t>Program </a:t>
            </a:r>
          </a:p>
        </p:txBody>
      </p:sp>
      <p:graphicFrame>
        <p:nvGraphicFramePr>
          <p:cNvPr id="6" name="Pladsholder til indhold 5">
            <a:extLst>
              <a:ext uri="{FF2B5EF4-FFF2-40B4-BE49-F238E27FC236}">
                <a16:creationId xmlns:a16="http://schemas.microsoft.com/office/drawing/2014/main" id="{E4E7B5AA-1857-18B7-0CC6-9F77087CF6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1727830"/>
              </p:ext>
            </p:extLst>
          </p:nvPr>
        </p:nvGraphicFramePr>
        <p:xfrm>
          <a:off x="838200" y="1825625"/>
          <a:ext cx="10515600" cy="4572000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1413681">
                  <a:extLst>
                    <a:ext uri="{9D8B030D-6E8A-4147-A177-3AD203B41FA5}">
                      <a16:colId xmlns:a16="http://schemas.microsoft.com/office/drawing/2014/main" val="3852229618"/>
                    </a:ext>
                  </a:extLst>
                </a:gridCol>
                <a:gridCol w="9101919">
                  <a:extLst>
                    <a:ext uri="{9D8B030D-6E8A-4147-A177-3AD203B41FA5}">
                      <a16:colId xmlns:a16="http://schemas.microsoft.com/office/drawing/2014/main" val="38318585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sz="2400" dirty="0"/>
                        <a:t>Tid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400" dirty="0"/>
                        <a:t>Indhold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15544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2400" dirty="0"/>
                        <a:t>15 min.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400" b="1" dirty="0"/>
                        <a:t>Indflyvning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2400" dirty="0"/>
                        <a:t>Velkomst og rammesætning v. ledelsen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713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2400" dirty="0"/>
                        <a:t>45 min.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400" b="1" dirty="0"/>
                        <a:t>Forankring af de fire syn i praksis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2400" dirty="0"/>
                        <a:t>Drøftelser og formulering af prøvehandling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754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2400" dirty="0"/>
                        <a:t>30 min.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400" b="1" dirty="0"/>
                        <a:t>Kvalificering af prøvehandlinger </a:t>
                      </a:r>
                      <a:endParaRPr lang="da-DK" sz="24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2400" dirty="0"/>
                        <a:t>Sparring og perspektiver fra et andet team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40501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2400" dirty="0"/>
                        <a:t>15 min.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400" b="1" dirty="0"/>
                        <a:t>Afrunding</a:t>
                      </a:r>
                      <a:r>
                        <a:rPr lang="da-DK" sz="2400" dirty="0"/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2400" dirty="0"/>
                        <a:t>Hvad er de næste skridt herfra? </a:t>
                      </a:r>
                    </a:p>
                    <a:p>
                      <a:endParaRPr lang="da-DK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22428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da-DK" sz="2400" dirty="0"/>
                        <a:t>Samlet tid: 1 time og 45 min.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3706415"/>
                  </a:ext>
                </a:extLst>
              </a:tr>
            </a:tbl>
          </a:graphicData>
        </a:graphic>
      </p:graphicFrame>
      <p:pic>
        <p:nvPicPr>
          <p:cNvPr id="4" name="Billede 3">
            <a:extLst>
              <a:ext uri="{FF2B5EF4-FFF2-40B4-BE49-F238E27FC236}">
                <a16:creationId xmlns:a16="http://schemas.microsoft.com/office/drawing/2014/main" id="{FEF9CF6E-4A4A-D8AB-3F35-E67A513973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540" y="173761"/>
            <a:ext cx="972880" cy="714135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90A28885-3DE0-EA5D-3482-545C18CB3B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06759" y="6357938"/>
            <a:ext cx="1143000" cy="39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875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978542-2778-E1D3-AAE3-3A613ADA7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9269" y="2766218"/>
            <a:ext cx="10515600" cy="1325563"/>
          </a:xfrm>
        </p:spPr>
        <p:txBody>
          <a:bodyPr/>
          <a:lstStyle/>
          <a:p>
            <a:pPr algn="ctr"/>
            <a:r>
              <a:rPr lang="da-DK" dirty="0"/>
              <a:t>Hvilken/hvilke dele af det fælles faglige ståsted skal vi arbejde med? 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D338C675-35C8-6F99-6620-3CAE01C4E2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540" y="173761"/>
            <a:ext cx="972880" cy="714135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FD0C510D-7385-EB3C-D608-7E88075D91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06759" y="6357938"/>
            <a:ext cx="1143000" cy="390525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D58F5699-2B9E-7B28-1814-7F4942850FBF}"/>
              </a:ext>
            </a:extLst>
          </p:cNvPr>
          <p:cNvSpPr/>
          <p:nvPr/>
        </p:nvSpPr>
        <p:spPr>
          <a:xfrm>
            <a:off x="0" y="4417017"/>
            <a:ext cx="12192000" cy="20147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57498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F37527-3966-A53B-37C4-9DBC38CF5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3882"/>
            <a:ext cx="10515600" cy="1325563"/>
          </a:xfrm>
        </p:spPr>
        <p:txBody>
          <a:bodyPr/>
          <a:lstStyle/>
          <a:p>
            <a:r>
              <a:rPr lang="da-DK" dirty="0"/>
              <a:t>Aktionslæring </a:t>
            </a: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8E2945B0-4F6C-BDC5-663C-929935F934C1}"/>
              </a:ext>
            </a:extLst>
          </p:cNvPr>
          <p:cNvSpPr txBox="1">
            <a:spLocks/>
          </p:cNvSpPr>
          <p:nvPr/>
        </p:nvSpPr>
        <p:spPr>
          <a:xfrm>
            <a:off x="1018396" y="5650423"/>
            <a:ext cx="8156601" cy="1805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a-DK" sz="1300" i="1" dirty="0"/>
              <a:t>Udviklet med inspiration fra: ”Sådan gennemfører I et aktionslæringsforløb”, EVA (2023) </a:t>
            </a:r>
            <a:r>
              <a:rPr lang="da-DK" sz="1300" i="1" kern="1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og Styrelsen for undervisning og kvalitet ”Aktionslæring – en vej til udvikling af pædagogisk</a:t>
            </a:r>
            <a:r>
              <a:rPr lang="da-DK" sz="1800" i="1" kern="1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a-DK" sz="1200" i="1" kern="1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praksis</a:t>
            </a:r>
            <a:r>
              <a:rPr lang="da-DK" sz="1800" i="1" kern="1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endParaRPr lang="da-DK" sz="1800" i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da-DK" sz="1600" dirty="0"/>
              <a:t>  </a:t>
            </a:r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565EA85A-94F2-5992-9500-5B54ECB784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540" y="173761"/>
            <a:ext cx="972880" cy="714135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B4D7FE8E-D082-D661-87DF-E7F91DA7D2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06759" y="6357938"/>
            <a:ext cx="1143000" cy="390525"/>
          </a:xfrm>
          <a:prstGeom prst="rect">
            <a:avLst/>
          </a:prstGeom>
        </p:spPr>
      </p:pic>
      <p:pic>
        <p:nvPicPr>
          <p:cNvPr id="15" name="Pladsholder til indhold 14">
            <a:extLst>
              <a:ext uri="{FF2B5EF4-FFF2-40B4-BE49-F238E27FC236}">
                <a16:creationId xmlns:a16="http://schemas.microsoft.com/office/drawing/2014/main" id="{CCDF72AA-80B6-5720-5308-F39114EC7C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/>
          <a:stretch>
            <a:fillRect/>
          </a:stretch>
        </p:blipFill>
        <p:spPr>
          <a:xfrm>
            <a:off x="1735810" y="1929445"/>
            <a:ext cx="7731689" cy="4099854"/>
          </a:xfrm>
        </p:spPr>
      </p:pic>
      <p:sp>
        <p:nvSpPr>
          <p:cNvPr id="16" name="Rektangel 15">
            <a:extLst>
              <a:ext uri="{FF2B5EF4-FFF2-40B4-BE49-F238E27FC236}">
                <a16:creationId xmlns:a16="http://schemas.microsoft.com/office/drawing/2014/main" id="{C15E2D70-6B51-564F-2E1F-5F949E96EF46}"/>
              </a:ext>
            </a:extLst>
          </p:cNvPr>
          <p:cNvSpPr/>
          <p:nvPr/>
        </p:nvSpPr>
        <p:spPr>
          <a:xfrm flipV="1">
            <a:off x="-1" y="1596325"/>
            <a:ext cx="4494509" cy="114590"/>
          </a:xfrm>
          <a:prstGeom prst="rect">
            <a:avLst/>
          </a:prstGeom>
          <a:solidFill>
            <a:srgbClr val="ADB9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29596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880010-8ECC-E3A3-254B-E6D6BFE10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7433"/>
            <a:ext cx="10515600" cy="1325563"/>
          </a:xfrm>
        </p:spPr>
        <p:txBody>
          <a:bodyPr/>
          <a:lstStyle/>
          <a:p>
            <a:r>
              <a:rPr lang="da-DK" dirty="0"/>
              <a:t>Formulering af prøvehandling </a:t>
            </a: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897BAACB-8C42-6C20-F256-4D968991F789}"/>
              </a:ext>
            </a:extLst>
          </p:cNvPr>
          <p:cNvSpPr txBox="1">
            <a:spLocks/>
          </p:cNvSpPr>
          <p:nvPr/>
        </p:nvSpPr>
        <p:spPr>
          <a:xfrm>
            <a:off x="6223379" y="3066469"/>
            <a:ext cx="530784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a-DK" sz="2800" dirty="0"/>
              <a:t>Grupperne skal arbejde med formulering af en prøvehandling i deres praksis – se arbejdsark </a:t>
            </a:r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A079BFCE-D5B7-0A6D-74E3-220986B1F2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540" y="173761"/>
            <a:ext cx="972880" cy="714135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EE13B258-80D1-BD39-DEB4-0A2BAD325D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6759" y="6357938"/>
            <a:ext cx="1143000" cy="390525"/>
          </a:xfrm>
          <a:prstGeom prst="rect">
            <a:avLst/>
          </a:prstGeom>
        </p:spPr>
      </p:pic>
      <p:pic>
        <p:nvPicPr>
          <p:cNvPr id="10" name="Pladsholder til indhold 14">
            <a:extLst>
              <a:ext uri="{FF2B5EF4-FFF2-40B4-BE49-F238E27FC236}">
                <a16:creationId xmlns:a16="http://schemas.microsoft.com/office/drawing/2014/main" id="{828AE5FD-2765-4DB0-51F7-82BFFF466A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rcRect l="18623" r="16720"/>
          <a:stretch/>
        </p:blipFill>
        <p:spPr>
          <a:xfrm>
            <a:off x="1148649" y="2052533"/>
            <a:ext cx="4819973" cy="4099854"/>
          </a:xfrm>
        </p:spPr>
      </p:pic>
      <p:sp>
        <p:nvSpPr>
          <p:cNvPr id="11" name="Rektangel 10">
            <a:extLst>
              <a:ext uri="{FF2B5EF4-FFF2-40B4-BE49-F238E27FC236}">
                <a16:creationId xmlns:a16="http://schemas.microsoft.com/office/drawing/2014/main" id="{0F578079-1460-35AD-FCAB-DE23A5A72D31}"/>
              </a:ext>
            </a:extLst>
          </p:cNvPr>
          <p:cNvSpPr/>
          <p:nvPr/>
        </p:nvSpPr>
        <p:spPr>
          <a:xfrm>
            <a:off x="0" y="1775650"/>
            <a:ext cx="8477573" cy="45719"/>
          </a:xfrm>
          <a:prstGeom prst="rect">
            <a:avLst/>
          </a:prstGeom>
          <a:solidFill>
            <a:srgbClr val="ADB9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08398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B39A6B-0072-A1B2-0EA8-1ADE8A04D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160"/>
            <a:ext cx="10515600" cy="1325563"/>
          </a:xfrm>
        </p:spPr>
        <p:txBody>
          <a:bodyPr/>
          <a:lstStyle/>
          <a:p>
            <a:r>
              <a:rPr lang="da-DK" dirty="0"/>
              <a:t>Proces </a:t>
            </a:r>
          </a:p>
        </p:txBody>
      </p:sp>
      <p:pic>
        <p:nvPicPr>
          <p:cNvPr id="9" name="Grafik 8" descr="Dokument kontur">
            <a:extLst>
              <a:ext uri="{FF2B5EF4-FFF2-40B4-BE49-F238E27FC236}">
                <a16:creationId xmlns:a16="http://schemas.microsoft.com/office/drawing/2014/main" id="{F9AFD31D-95BE-7A86-16D2-7221DB6B23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2909855" y="2097368"/>
            <a:ext cx="1631484" cy="1631484"/>
          </a:xfrm>
          <a:prstGeom prst="rect">
            <a:avLst/>
          </a:prstGeom>
        </p:spPr>
      </p:pic>
      <p:pic>
        <p:nvPicPr>
          <p:cNvPr id="12" name="Grafik 11" descr="Gruppe af mænd kontur">
            <a:extLst>
              <a:ext uri="{FF2B5EF4-FFF2-40B4-BE49-F238E27FC236}">
                <a16:creationId xmlns:a16="http://schemas.microsoft.com/office/drawing/2014/main" id="{BA625837-D1F8-C403-3661-B55AED7EB81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342886" y="4338221"/>
            <a:ext cx="2023237" cy="2023237"/>
          </a:xfrm>
          <a:prstGeom prst="rect">
            <a:avLst/>
          </a:prstGeom>
        </p:spPr>
      </p:pic>
      <p:pic>
        <p:nvPicPr>
          <p:cNvPr id="13" name="Grafik 12" descr="Gruppe af kvinder kontur">
            <a:extLst>
              <a:ext uri="{FF2B5EF4-FFF2-40B4-BE49-F238E27FC236}">
                <a16:creationId xmlns:a16="http://schemas.microsoft.com/office/drawing/2014/main" id="{DA416786-A140-B72A-EA75-C12249BC32C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301559" y="1935267"/>
            <a:ext cx="1903997" cy="1903997"/>
          </a:xfrm>
          <a:prstGeom prst="rect">
            <a:avLst/>
          </a:prstGeom>
        </p:spPr>
      </p:pic>
      <p:sp>
        <p:nvSpPr>
          <p:cNvPr id="23" name="Ellipse 22">
            <a:extLst>
              <a:ext uri="{FF2B5EF4-FFF2-40B4-BE49-F238E27FC236}">
                <a16:creationId xmlns:a16="http://schemas.microsoft.com/office/drawing/2014/main" id="{48CB0AD2-60F6-057A-EE28-FAFACECE5A2B}"/>
              </a:ext>
            </a:extLst>
          </p:cNvPr>
          <p:cNvSpPr/>
          <p:nvPr/>
        </p:nvSpPr>
        <p:spPr>
          <a:xfrm>
            <a:off x="725039" y="1656343"/>
            <a:ext cx="4178270" cy="246184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3" name="Grafik 2" descr="Dokument kontur">
            <a:extLst>
              <a:ext uri="{FF2B5EF4-FFF2-40B4-BE49-F238E27FC236}">
                <a16:creationId xmlns:a16="http://schemas.microsoft.com/office/drawing/2014/main" id="{8172AC55-AABA-65F5-C55A-520FB89541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3169651" y="4498622"/>
            <a:ext cx="1733658" cy="1733658"/>
          </a:xfrm>
          <a:prstGeom prst="rect">
            <a:avLst/>
          </a:prstGeom>
        </p:spPr>
      </p:pic>
      <p:sp>
        <p:nvSpPr>
          <p:cNvPr id="4" name="Ellipse 3">
            <a:extLst>
              <a:ext uri="{FF2B5EF4-FFF2-40B4-BE49-F238E27FC236}">
                <a16:creationId xmlns:a16="http://schemas.microsoft.com/office/drawing/2014/main" id="{6FF30DC3-5E43-6D23-8CD8-73C5CFCBD87B}"/>
              </a:ext>
            </a:extLst>
          </p:cNvPr>
          <p:cNvSpPr/>
          <p:nvPr/>
        </p:nvSpPr>
        <p:spPr>
          <a:xfrm>
            <a:off x="6347773" y="562412"/>
            <a:ext cx="4314093" cy="6050301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5042EF93-83B7-D7B8-9903-ED1434C8583B}"/>
              </a:ext>
            </a:extLst>
          </p:cNvPr>
          <p:cNvSpPr/>
          <p:nvPr/>
        </p:nvSpPr>
        <p:spPr>
          <a:xfrm>
            <a:off x="820720" y="4150867"/>
            <a:ext cx="4178270" cy="246184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14" name="Grafik 13" descr="Dokument kontur">
            <a:extLst>
              <a:ext uri="{FF2B5EF4-FFF2-40B4-BE49-F238E27FC236}">
                <a16:creationId xmlns:a16="http://schemas.microsoft.com/office/drawing/2014/main" id="{AC316360-87F3-0985-4356-B6AE63A518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8614368" y="1617790"/>
            <a:ext cx="1733658" cy="1733658"/>
          </a:xfrm>
          <a:prstGeom prst="rect">
            <a:avLst/>
          </a:prstGeom>
        </p:spPr>
      </p:pic>
      <p:pic>
        <p:nvPicPr>
          <p:cNvPr id="15" name="Grafik 14" descr="Gruppe af mænd kontur">
            <a:extLst>
              <a:ext uri="{FF2B5EF4-FFF2-40B4-BE49-F238E27FC236}">
                <a16:creationId xmlns:a16="http://schemas.microsoft.com/office/drawing/2014/main" id="{B8CC9933-D32E-6B2C-2F9E-C3142CCF63E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869573" y="3539278"/>
            <a:ext cx="2023237" cy="2023237"/>
          </a:xfrm>
          <a:prstGeom prst="rect">
            <a:avLst/>
          </a:prstGeom>
        </p:spPr>
      </p:pic>
      <p:pic>
        <p:nvPicPr>
          <p:cNvPr id="16" name="Grafik 15" descr="Gruppe af kvinder kontur">
            <a:extLst>
              <a:ext uri="{FF2B5EF4-FFF2-40B4-BE49-F238E27FC236}">
                <a16:creationId xmlns:a16="http://schemas.microsoft.com/office/drawing/2014/main" id="{D06A4E1B-8FC5-699B-A1C4-49E93D58D57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869573" y="1385599"/>
            <a:ext cx="2023237" cy="2023237"/>
          </a:xfrm>
          <a:prstGeom prst="rect">
            <a:avLst/>
          </a:prstGeom>
        </p:spPr>
      </p:pic>
      <p:pic>
        <p:nvPicPr>
          <p:cNvPr id="17" name="Grafik 16" descr="Dokument kontur">
            <a:extLst>
              <a:ext uri="{FF2B5EF4-FFF2-40B4-BE49-F238E27FC236}">
                <a16:creationId xmlns:a16="http://schemas.microsoft.com/office/drawing/2014/main" id="{35224251-6444-9D6B-9E1C-DE7A25EB3F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8696338" y="3699679"/>
            <a:ext cx="1733658" cy="1733658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12ABBAC2-9A0E-C704-F3F5-95FD8529EE7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73540" y="173761"/>
            <a:ext cx="972880" cy="714135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D56CABDB-CB81-770B-24AE-80B4B1BB8B4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006759" y="6357938"/>
            <a:ext cx="1143000" cy="390525"/>
          </a:xfrm>
          <a:prstGeom prst="rect">
            <a:avLst/>
          </a:prstGeom>
        </p:spPr>
      </p:pic>
      <p:sp>
        <p:nvSpPr>
          <p:cNvPr id="10" name="Rektangel 9">
            <a:extLst>
              <a:ext uri="{FF2B5EF4-FFF2-40B4-BE49-F238E27FC236}">
                <a16:creationId xmlns:a16="http://schemas.microsoft.com/office/drawing/2014/main" id="{0E3A2D50-3056-EA8E-EE3C-9B1388537859}"/>
              </a:ext>
            </a:extLst>
          </p:cNvPr>
          <p:cNvSpPr/>
          <p:nvPr/>
        </p:nvSpPr>
        <p:spPr>
          <a:xfrm flipV="1">
            <a:off x="0" y="1363858"/>
            <a:ext cx="3394636" cy="118608"/>
          </a:xfrm>
          <a:prstGeom prst="rect">
            <a:avLst/>
          </a:prstGeom>
          <a:solidFill>
            <a:srgbClr val="ADB9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79456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4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0E28FE-E6B1-9FC8-9499-BBBCF66C0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980" y="887896"/>
            <a:ext cx="6299011" cy="1325563"/>
          </a:xfrm>
        </p:spPr>
        <p:txBody>
          <a:bodyPr>
            <a:normAutofit/>
          </a:bodyPr>
          <a:lstStyle/>
          <a:p>
            <a:r>
              <a:rPr lang="da-DK" sz="3600" dirty="0"/>
              <a:t>Sparring på prøvehandling fra en anden gruppe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6248757-71F2-774F-7C43-1BB75B70A3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790" y="2406987"/>
            <a:ext cx="6654421" cy="4351338"/>
          </a:xfrm>
        </p:spPr>
        <p:txBody>
          <a:bodyPr>
            <a:normAutofit fontScale="92500" lnSpcReduction="10000"/>
          </a:bodyPr>
          <a:lstStyle/>
          <a:p>
            <a:r>
              <a:rPr lang="da-DK" dirty="0"/>
              <a:t>Gruppe 1 fortæller om tanker og intentioner bag deres prøvehandling, imens gruppe 2 lytter (5 min.)</a:t>
            </a:r>
          </a:p>
          <a:p>
            <a:r>
              <a:rPr lang="da-DK" dirty="0"/>
              <a:t>Gruppe 2 giver deres perspektiver på mulige justeringer til prøvehandlingen, imens gruppe 1 lytter (5 min.) </a:t>
            </a:r>
          </a:p>
          <a:p>
            <a:r>
              <a:rPr lang="da-DK" dirty="0"/>
              <a:t>Fælles drøftelse omkring prøvehandlingen fra gruppe 1 (5 min.) </a:t>
            </a:r>
          </a:p>
          <a:p>
            <a:endParaRPr lang="da-DK" dirty="0"/>
          </a:p>
          <a:p>
            <a:pPr marL="0" indent="0">
              <a:buNone/>
            </a:pPr>
            <a:r>
              <a:rPr lang="da-DK" dirty="0"/>
              <a:t>Herefter byttes rundt, så gruppe 2 fortæller om deres prøvehandling osv. </a:t>
            </a:r>
          </a:p>
        </p:txBody>
      </p:sp>
      <p:pic>
        <p:nvPicPr>
          <p:cNvPr id="5" name="Picture 2" descr="person sitting in a chair in front of a man">
            <a:extLst>
              <a:ext uri="{FF2B5EF4-FFF2-40B4-BE49-F238E27FC236}">
                <a16:creationId xmlns:a16="http://schemas.microsoft.com/office/drawing/2014/main" id="{F7779C12-3C39-147B-A018-1B2B7808E2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457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Billede 5">
            <a:extLst>
              <a:ext uri="{FF2B5EF4-FFF2-40B4-BE49-F238E27FC236}">
                <a16:creationId xmlns:a16="http://schemas.microsoft.com/office/drawing/2014/main" id="{9272D035-31FA-9C4F-3693-BF5D330A9F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540" y="173761"/>
            <a:ext cx="972880" cy="714135"/>
          </a:xfrm>
          <a:prstGeom prst="rect">
            <a:avLst/>
          </a:prstGeom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5D102B3A-CFAC-4DD4-B209-1B6922C6A749}"/>
              </a:ext>
            </a:extLst>
          </p:cNvPr>
          <p:cNvSpPr/>
          <p:nvPr/>
        </p:nvSpPr>
        <p:spPr>
          <a:xfrm flipV="1">
            <a:off x="0" y="2075111"/>
            <a:ext cx="6373091" cy="108884"/>
          </a:xfrm>
          <a:prstGeom prst="rect">
            <a:avLst/>
          </a:prstGeom>
          <a:solidFill>
            <a:srgbClr val="ADB9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79800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224DE9D4A39B542B2DD0499E9E5A9A5" ma:contentTypeVersion="15" ma:contentTypeDescription="Opret et nyt dokument." ma:contentTypeScope="" ma:versionID="fc4531b16ed2f1ae21a1c586608be1fd">
  <xsd:schema xmlns:xsd="http://www.w3.org/2001/XMLSchema" xmlns:xs="http://www.w3.org/2001/XMLSchema" xmlns:p="http://schemas.microsoft.com/office/2006/metadata/properties" xmlns:ns2="315558ec-0ceb-4906-946f-80ee6bb38534" xmlns:ns3="bd55aa51-d5e6-4ecc-9754-feb1fd5dbd01" targetNamespace="http://schemas.microsoft.com/office/2006/metadata/properties" ma:root="true" ma:fieldsID="17977a1e083cdeab865491dd922ef9e8" ns2:_="" ns3:_="">
    <xsd:import namespace="315558ec-0ceb-4906-946f-80ee6bb38534"/>
    <xsd:import namespace="bd55aa51-d5e6-4ecc-9754-feb1fd5dbd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5558ec-0ceb-4906-946f-80ee6bb3853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illedmærker" ma:readOnly="false" ma:fieldId="{5cf76f15-5ced-4ddc-b409-7134ff3c332f}" ma:taxonomyMulti="true" ma:sspId="b0e36559-aca0-485e-aa4c-3e5da8e22e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55aa51-d5e6-4ecc-9754-feb1fd5dbd01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393d068b-821d-4465-8002-62afed7b6346}" ma:internalName="TaxCatchAll" ma:showField="CatchAllData" ma:web="bd55aa51-d5e6-4ecc-9754-feb1fd5dbd0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d55aa51-d5e6-4ecc-9754-feb1fd5dbd01" xsi:nil="true"/>
    <lcf76f155ced4ddcb4097134ff3c332f xmlns="315558ec-0ceb-4906-946f-80ee6bb38534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F2C6866-9C5E-44AF-B8E0-5CA041A178E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5558ec-0ceb-4906-946f-80ee6bb38534"/>
    <ds:schemaRef ds:uri="bd55aa51-d5e6-4ecc-9754-feb1fd5dbd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BD88946-0EAD-4AEC-9797-789E2AF6CF39}">
  <ds:schemaRefs>
    <ds:schemaRef ds:uri="http://schemas.microsoft.com/office/2006/metadata/properties"/>
    <ds:schemaRef ds:uri="http://schemas.microsoft.com/office/infopath/2007/PartnerControls"/>
    <ds:schemaRef ds:uri="bd55aa51-d5e6-4ecc-9754-feb1fd5dbd01"/>
    <ds:schemaRef ds:uri="315558ec-0ceb-4906-946f-80ee6bb38534"/>
  </ds:schemaRefs>
</ds:datastoreItem>
</file>

<file path=customXml/itemProps3.xml><?xml version="1.0" encoding="utf-8"?>
<ds:datastoreItem xmlns:ds="http://schemas.openxmlformats.org/officeDocument/2006/customXml" ds:itemID="{B53B7C8C-40B0-4905-9CFE-FEA7E943C9E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412</Words>
  <Application>Microsoft Office PowerPoint</Application>
  <PresentationFormat>Widescreen</PresentationFormat>
  <Paragraphs>53</Paragraphs>
  <Slides>7</Slides>
  <Notes>6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Office-tema</vt:lpstr>
      <vt:lpstr>Forankring af de fire syn i praksis </vt:lpstr>
      <vt:lpstr>Program </vt:lpstr>
      <vt:lpstr>Hvilken/hvilke dele af det fælles faglige ståsted skal vi arbejde med? </vt:lpstr>
      <vt:lpstr>Aktionslæring </vt:lpstr>
      <vt:lpstr>Formulering af prøvehandling </vt:lpstr>
      <vt:lpstr>Proces </vt:lpstr>
      <vt:lpstr>Sparring på prøvehandling fra en anden gruppe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Lene Ravn</dc:creator>
  <cp:lastModifiedBy>Signe Skou (18514)</cp:lastModifiedBy>
  <cp:revision>1</cp:revision>
  <dcterms:created xsi:type="dcterms:W3CDTF">2025-03-04T06:43:40Z</dcterms:created>
  <dcterms:modified xsi:type="dcterms:W3CDTF">2025-03-31T11:40:09Z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0x010100D224DE9D4A39B542B2DD0499E9E5A9A5</vt:lpwstr>
  </property>
  <property fmtid="{D5CDD505-2E9C-101B-9397-08002B2CF9AE}" pid="3" name="MediaServiceImageTags">
    <vt:lpwstr/>
  </property>
  <property fmtid="{D5CDD505-2E9C-101B-9397-08002B2CF9AE}" pid="4" name="AcadreDocumentId">
    <vt:i4>5849627</vt:i4>
  </property>
  <property fmtid="{D5CDD505-2E9C-101B-9397-08002B2CF9AE}" pid="5" name="AcadreCaseId">
    <vt:i4>438410</vt:i4>
  </property>
</Properties>
</file>