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84" r:id="rId2"/>
    <p:sldId id="259" r:id="rId3"/>
    <p:sldId id="257" r:id="rId4"/>
    <p:sldId id="2142533124" r:id="rId5"/>
    <p:sldId id="2142533125" r:id="rId6"/>
    <p:sldId id="263" r:id="rId7"/>
    <p:sldId id="265" r:id="rId8"/>
    <p:sldId id="266" r:id="rId9"/>
    <p:sldId id="267" r:id="rId10"/>
    <p:sldId id="286" r:id="rId11"/>
    <p:sldId id="268" r:id="rId12"/>
    <p:sldId id="269" r:id="rId13"/>
    <p:sldId id="270" r:id="rId14"/>
    <p:sldId id="271" r:id="rId15"/>
    <p:sldId id="272" r:id="rId16"/>
    <p:sldId id="2142533122" r:id="rId17"/>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5E6"/>
    <a:srgbClr val="F4A49F"/>
    <a:srgbClr val="D5ECF2"/>
    <a:srgbClr val="4472C4"/>
    <a:srgbClr val="0D4383"/>
    <a:srgbClr val="1C33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78537" autoAdjust="0"/>
  </p:normalViewPr>
  <p:slideViewPr>
    <p:cSldViewPr snapToGrid="0">
      <p:cViewPr varScale="1">
        <p:scale>
          <a:sx n="50" d="100"/>
          <a:sy n="50" d="100"/>
        </p:scale>
        <p:origin x="120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618B69-B325-4C1A-829C-66D300028EDB}" type="doc">
      <dgm:prSet loTypeId="urn:microsoft.com/office/officeart/2005/8/layout/radial1" loCatId="cycle" qsTypeId="urn:microsoft.com/office/officeart/2005/8/quickstyle/simple4" qsCatId="simple" csTypeId="urn:microsoft.com/office/officeart/2005/8/colors/accent0_3" csCatId="mainScheme" phldr="1"/>
      <dgm:spPr/>
      <dgm:t>
        <a:bodyPr/>
        <a:lstStyle/>
        <a:p>
          <a:endParaRPr lang="da-DK"/>
        </a:p>
      </dgm:t>
    </dgm:pt>
    <dgm:pt modelId="{50B74D5C-82C4-469B-92DD-F4DD1E103901}">
      <dgm:prSet phldrT="[Tekst]"/>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da-DK" dirty="0"/>
            <a:t>Akutteam</a:t>
          </a:r>
        </a:p>
      </dgm:t>
    </dgm:pt>
    <dgm:pt modelId="{E0D6699A-45BA-4292-94FC-6ACAB5698859}" type="parTrans" cxnId="{4263D045-18DD-4C27-B512-5F7568E49968}">
      <dgm:prSet/>
      <dgm:spPr/>
      <dgm:t>
        <a:bodyPr/>
        <a:lstStyle/>
        <a:p>
          <a:endParaRPr lang="da-DK"/>
        </a:p>
      </dgm:t>
    </dgm:pt>
    <dgm:pt modelId="{8CAA86B7-D29A-4244-A38E-C298263485F3}" type="sibTrans" cxnId="{4263D045-18DD-4C27-B512-5F7568E49968}">
      <dgm:prSet/>
      <dgm:spPr/>
      <dgm:t>
        <a:bodyPr/>
        <a:lstStyle/>
        <a:p>
          <a:endParaRPr lang="da-DK"/>
        </a:p>
      </dgm:t>
    </dgm:pt>
    <dgm:pt modelId="{EE5F4BC2-284F-46A0-8BFA-86BFC77F5D9B}">
      <dgm:prSet phldrT="[Tekst]"/>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da-DK" dirty="0"/>
            <a:t>Sektionsleder PPL </a:t>
          </a:r>
        </a:p>
      </dgm:t>
    </dgm:pt>
    <dgm:pt modelId="{A67D1B84-869A-4A7A-A6FC-4583DE4DB686}" type="parTrans" cxnId="{ABE7B509-1E60-4EC1-B55B-A6B832BDDAFC}">
      <dgm:prSet/>
      <dgm:spPr/>
      <dgm:t>
        <a:bodyPr/>
        <a:lstStyle/>
        <a:p>
          <a:endParaRPr lang="da-DK"/>
        </a:p>
      </dgm:t>
    </dgm:pt>
    <dgm:pt modelId="{A8B06A44-9B76-4DED-A868-0BD58F6F7C7A}" type="sibTrans" cxnId="{ABE7B509-1E60-4EC1-B55B-A6B832BDDAFC}">
      <dgm:prSet/>
      <dgm:spPr/>
      <dgm:t>
        <a:bodyPr/>
        <a:lstStyle/>
        <a:p>
          <a:endParaRPr lang="da-DK"/>
        </a:p>
      </dgm:t>
    </dgm:pt>
    <dgm:pt modelId="{A1B61402-2325-456F-90BA-C3BFE92BA62D}">
      <dgm:prSet phldrT="[Tekst]"/>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da-DK" dirty="0"/>
            <a:t>Sektionsleder Sundhedsplejen</a:t>
          </a:r>
        </a:p>
      </dgm:t>
    </dgm:pt>
    <dgm:pt modelId="{58A8A4E7-0347-4A5C-8B18-9B1CBD5B498F}" type="parTrans" cxnId="{271543F1-2E7B-4E46-914F-724D72F491D7}">
      <dgm:prSet/>
      <dgm:spPr/>
      <dgm:t>
        <a:bodyPr/>
        <a:lstStyle/>
        <a:p>
          <a:endParaRPr lang="da-DK"/>
        </a:p>
      </dgm:t>
    </dgm:pt>
    <dgm:pt modelId="{140453B1-A655-47DB-BA0C-D9114E49C7C6}" type="sibTrans" cxnId="{271543F1-2E7B-4E46-914F-724D72F491D7}">
      <dgm:prSet/>
      <dgm:spPr/>
      <dgm:t>
        <a:bodyPr/>
        <a:lstStyle/>
        <a:p>
          <a:endParaRPr lang="da-DK"/>
        </a:p>
      </dgm:t>
    </dgm:pt>
    <dgm:pt modelId="{34430BD0-CF75-4DB5-AC0A-B2769C302853}">
      <dgm:prSet phldrT="[Tekst]"/>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da-DK" dirty="0"/>
            <a:t>Leder af Familierådgivningen</a:t>
          </a:r>
        </a:p>
      </dgm:t>
    </dgm:pt>
    <dgm:pt modelId="{E1355666-A4C5-47C7-8BFE-567C82EC3DE9}" type="parTrans" cxnId="{553C5D67-9F01-4231-9595-012E5348DC6C}">
      <dgm:prSet/>
      <dgm:spPr/>
      <dgm:t>
        <a:bodyPr/>
        <a:lstStyle/>
        <a:p>
          <a:endParaRPr lang="da-DK"/>
        </a:p>
      </dgm:t>
    </dgm:pt>
    <dgm:pt modelId="{EE833F86-C12A-4DC1-8156-680D374AB940}" type="sibTrans" cxnId="{553C5D67-9F01-4231-9595-012E5348DC6C}">
      <dgm:prSet/>
      <dgm:spPr/>
      <dgm:t>
        <a:bodyPr/>
        <a:lstStyle/>
        <a:p>
          <a:endParaRPr lang="da-DK"/>
        </a:p>
      </dgm:t>
    </dgm:pt>
    <dgm:pt modelId="{D69BA512-AF39-4EA4-8A9F-A28225CC231A}">
      <dgm:prSet phldrT="[Tekst]"/>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da-DK" dirty="0"/>
            <a:t>Relevant teamleder og børne og ungerådgiver</a:t>
          </a:r>
        </a:p>
      </dgm:t>
    </dgm:pt>
    <dgm:pt modelId="{80336CD0-DCA5-49F3-9803-AD2A0FE2EDDF}" type="parTrans" cxnId="{4BAD50C1-25A5-4A49-A32D-9C37E3E01DD5}">
      <dgm:prSet/>
      <dgm:spPr/>
      <dgm:t>
        <a:bodyPr/>
        <a:lstStyle/>
        <a:p>
          <a:endParaRPr lang="da-DK"/>
        </a:p>
      </dgm:t>
    </dgm:pt>
    <dgm:pt modelId="{5877B658-8F71-4CF2-BC1B-2C4176706E99}" type="sibTrans" cxnId="{4BAD50C1-25A5-4A49-A32D-9C37E3E01DD5}">
      <dgm:prSet/>
      <dgm:spPr/>
      <dgm:t>
        <a:bodyPr/>
        <a:lstStyle/>
        <a:p>
          <a:endParaRPr lang="da-DK"/>
        </a:p>
      </dgm:t>
    </dgm:pt>
    <dgm:pt modelId="{34BA87EF-7768-41E9-8821-193DC2110762}">
      <dgm:prSet phldrT="[Tekst]"/>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da-DK" dirty="0"/>
            <a:t>Ad hoc deltagere*</a:t>
          </a:r>
        </a:p>
      </dgm:t>
    </dgm:pt>
    <dgm:pt modelId="{37254D61-2F0C-4A5B-BB6D-FC22BD4CDC48}" type="parTrans" cxnId="{C8E73B78-6009-4FF4-A401-D9C26BF1B431}">
      <dgm:prSet/>
      <dgm:spPr/>
      <dgm:t>
        <a:bodyPr/>
        <a:lstStyle/>
        <a:p>
          <a:endParaRPr lang="da-DK"/>
        </a:p>
      </dgm:t>
    </dgm:pt>
    <dgm:pt modelId="{5B85451F-2AE8-4B1E-A687-F4401EEE76FD}" type="sibTrans" cxnId="{C8E73B78-6009-4FF4-A401-D9C26BF1B431}">
      <dgm:prSet/>
      <dgm:spPr/>
      <dgm:t>
        <a:bodyPr/>
        <a:lstStyle/>
        <a:p>
          <a:endParaRPr lang="da-DK"/>
        </a:p>
      </dgm:t>
    </dgm:pt>
    <dgm:pt modelId="{83A05443-A178-4956-BBA2-0539F6C15B17}" type="pres">
      <dgm:prSet presAssocID="{BB618B69-B325-4C1A-829C-66D300028EDB}" presName="cycle" presStyleCnt="0">
        <dgm:presLayoutVars>
          <dgm:chMax val="1"/>
          <dgm:dir/>
          <dgm:animLvl val="ctr"/>
          <dgm:resizeHandles val="exact"/>
        </dgm:presLayoutVars>
      </dgm:prSet>
      <dgm:spPr/>
    </dgm:pt>
    <dgm:pt modelId="{1D5042F5-0FE4-4336-B680-82D1CDBB9F85}" type="pres">
      <dgm:prSet presAssocID="{50B74D5C-82C4-469B-92DD-F4DD1E103901}" presName="centerShape" presStyleLbl="node0" presStyleIdx="0" presStyleCnt="1"/>
      <dgm:spPr/>
    </dgm:pt>
    <dgm:pt modelId="{D23E575F-1016-49E0-A1AC-9D6ECE08EA03}" type="pres">
      <dgm:prSet presAssocID="{A67D1B84-869A-4A7A-A6FC-4583DE4DB686}" presName="Name9" presStyleLbl="parChTrans1D2" presStyleIdx="0" presStyleCnt="5"/>
      <dgm:spPr/>
    </dgm:pt>
    <dgm:pt modelId="{D60C959D-B94F-41F2-876A-E51CFD5B2A9B}" type="pres">
      <dgm:prSet presAssocID="{A67D1B84-869A-4A7A-A6FC-4583DE4DB686}" presName="connTx" presStyleLbl="parChTrans1D2" presStyleIdx="0" presStyleCnt="5"/>
      <dgm:spPr/>
    </dgm:pt>
    <dgm:pt modelId="{8A62F203-8CCD-447A-8B71-453389F0D276}" type="pres">
      <dgm:prSet presAssocID="{EE5F4BC2-284F-46A0-8BFA-86BFC77F5D9B}" presName="node" presStyleLbl="node1" presStyleIdx="0" presStyleCnt="5">
        <dgm:presLayoutVars>
          <dgm:bulletEnabled val="1"/>
        </dgm:presLayoutVars>
      </dgm:prSet>
      <dgm:spPr/>
    </dgm:pt>
    <dgm:pt modelId="{0FC720C2-8A17-4B95-9A09-A782DBB8060B}" type="pres">
      <dgm:prSet presAssocID="{58A8A4E7-0347-4A5C-8B18-9B1CBD5B498F}" presName="Name9" presStyleLbl="parChTrans1D2" presStyleIdx="1" presStyleCnt="5"/>
      <dgm:spPr/>
    </dgm:pt>
    <dgm:pt modelId="{3F10CD2C-05C9-45C1-8DE8-4FCFCF600369}" type="pres">
      <dgm:prSet presAssocID="{58A8A4E7-0347-4A5C-8B18-9B1CBD5B498F}" presName="connTx" presStyleLbl="parChTrans1D2" presStyleIdx="1" presStyleCnt="5"/>
      <dgm:spPr/>
    </dgm:pt>
    <dgm:pt modelId="{166A89B8-8CC2-40F0-8A61-A6B3D1F1FC76}" type="pres">
      <dgm:prSet presAssocID="{A1B61402-2325-456F-90BA-C3BFE92BA62D}" presName="node" presStyleLbl="node1" presStyleIdx="1" presStyleCnt="5">
        <dgm:presLayoutVars>
          <dgm:bulletEnabled val="1"/>
        </dgm:presLayoutVars>
      </dgm:prSet>
      <dgm:spPr/>
    </dgm:pt>
    <dgm:pt modelId="{33244D8D-0476-42BE-B6E2-092FD1F0F6AE}" type="pres">
      <dgm:prSet presAssocID="{E1355666-A4C5-47C7-8BFE-567C82EC3DE9}" presName="Name9" presStyleLbl="parChTrans1D2" presStyleIdx="2" presStyleCnt="5"/>
      <dgm:spPr/>
    </dgm:pt>
    <dgm:pt modelId="{436F1DE3-A14B-441A-9B59-4C13E5C288EE}" type="pres">
      <dgm:prSet presAssocID="{E1355666-A4C5-47C7-8BFE-567C82EC3DE9}" presName="connTx" presStyleLbl="parChTrans1D2" presStyleIdx="2" presStyleCnt="5"/>
      <dgm:spPr/>
    </dgm:pt>
    <dgm:pt modelId="{A8D283CF-912C-492C-AAE8-A1AC09E0F650}" type="pres">
      <dgm:prSet presAssocID="{34430BD0-CF75-4DB5-AC0A-B2769C302853}" presName="node" presStyleLbl="node1" presStyleIdx="2" presStyleCnt="5">
        <dgm:presLayoutVars>
          <dgm:bulletEnabled val="1"/>
        </dgm:presLayoutVars>
      </dgm:prSet>
      <dgm:spPr/>
    </dgm:pt>
    <dgm:pt modelId="{C78DC78C-5039-4E90-851B-B2515E2F03B9}" type="pres">
      <dgm:prSet presAssocID="{80336CD0-DCA5-49F3-9803-AD2A0FE2EDDF}" presName="Name9" presStyleLbl="parChTrans1D2" presStyleIdx="3" presStyleCnt="5"/>
      <dgm:spPr/>
    </dgm:pt>
    <dgm:pt modelId="{E1F5EDB0-1933-424A-91B5-46C7661AC845}" type="pres">
      <dgm:prSet presAssocID="{80336CD0-DCA5-49F3-9803-AD2A0FE2EDDF}" presName="connTx" presStyleLbl="parChTrans1D2" presStyleIdx="3" presStyleCnt="5"/>
      <dgm:spPr/>
    </dgm:pt>
    <dgm:pt modelId="{85E25D41-54BF-44EF-A702-3C13E73C0C57}" type="pres">
      <dgm:prSet presAssocID="{D69BA512-AF39-4EA4-8A9F-A28225CC231A}" presName="node" presStyleLbl="node1" presStyleIdx="3" presStyleCnt="5">
        <dgm:presLayoutVars>
          <dgm:bulletEnabled val="1"/>
        </dgm:presLayoutVars>
      </dgm:prSet>
      <dgm:spPr/>
    </dgm:pt>
    <dgm:pt modelId="{583F84FB-A300-4BA7-BA16-1A2EAAED4EFE}" type="pres">
      <dgm:prSet presAssocID="{37254D61-2F0C-4A5B-BB6D-FC22BD4CDC48}" presName="Name9" presStyleLbl="parChTrans1D2" presStyleIdx="4" presStyleCnt="5"/>
      <dgm:spPr/>
    </dgm:pt>
    <dgm:pt modelId="{C890C351-2140-4B02-97A8-0C33BACB1642}" type="pres">
      <dgm:prSet presAssocID="{37254D61-2F0C-4A5B-BB6D-FC22BD4CDC48}" presName="connTx" presStyleLbl="parChTrans1D2" presStyleIdx="4" presStyleCnt="5"/>
      <dgm:spPr/>
    </dgm:pt>
    <dgm:pt modelId="{47F9E697-F8B6-43AE-94B5-20B96E6D117C}" type="pres">
      <dgm:prSet presAssocID="{34BA87EF-7768-41E9-8821-193DC2110762}" presName="node" presStyleLbl="node1" presStyleIdx="4" presStyleCnt="5">
        <dgm:presLayoutVars>
          <dgm:bulletEnabled val="1"/>
        </dgm:presLayoutVars>
      </dgm:prSet>
      <dgm:spPr/>
    </dgm:pt>
  </dgm:ptLst>
  <dgm:cxnLst>
    <dgm:cxn modelId="{E47B6001-A3E8-4137-A488-97D6A46F55B4}" type="presOf" srcId="{58A8A4E7-0347-4A5C-8B18-9B1CBD5B498F}" destId="{3F10CD2C-05C9-45C1-8DE8-4FCFCF600369}" srcOrd="1" destOrd="0" presId="urn:microsoft.com/office/officeart/2005/8/layout/radial1"/>
    <dgm:cxn modelId="{52C1CF02-B2AC-4C11-AA20-1F587E2D276D}" type="presOf" srcId="{A1B61402-2325-456F-90BA-C3BFE92BA62D}" destId="{166A89B8-8CC2-40F0-8A61-A6B3D1F1FC76}" srcOrd="0" destOrd="0" presId="urn:microsoft.com/office/officeart/2005/8/layout/radial1"/>
    <dgm:cxn modelId="{ABE7B509-1E60-4EC1-B55B-A6B832BDDAFC}" srcId="{50B74D5C-82C4-469B-92DD-F4DD1E103901}" destId="{EE5F4BC2-284F-46A0-8BFA-86BFC77F5D9B}" srcOrd="0" destOrd="0" parTransId="{A67D1B84-869A-4A7A-A6FC-4583DE4DB686}" sibTransId="{A8B06A44-9B76-4DED-A868-0BD58F6F7C7A}"/>
    <dgm:cxn modelId="{7F75170C-3309-4956-AF1C-631ECFC53197}" type="presOf" srcId="{E1355666-A4C5-47C7-8BFE-567C82EC3DE9}" destId="{33244D8D-0476-42BE-B6E2-092FD1F0F6AE}" srcOrd="0" destOrd="0" presId="urn:microsoft.com/office/officeart/2005/8/layout/radial1"/>
    <dgm:cxn modelId="{FD550222-C53E-437C-A256-925189027A61}" type="presOf" srcId="{E1355666-A4C5-47C7-8BFE-567C82EC3DE9}" destId="{436F1DE3-A14B-441A-9B59-4C13E5C288EE}" srcOrd="1" destOrd="0" presId="urn:microsoft.com/office/officeart/2005/8/layout/radial1"/>
    <dgm:cxn modelId="{B91E9E28-5E4B-4301-8EA3-E382B9FE88E3}" type="presOf" srcId="{34BA87EF-7768-41E9-8821-193DC2110762}" destId="{47F9E697-F8B6-43AE-94B5-20B96E6D117C}" srcOrd="0" destOrd="0" presId="urn:microsoft.com/office/officeart/2005/8/layout/radial1"/>
    <dgm:cxn modelId="{401D273A-E642-41C7-8C19-DA4FE5C9BA96}" type="presOf" srcId="{34430BD0-CF75-4DB5-AC0A-B2769C302853}" destId="{A8D283CF-912C-492C-AAE8-A1AC09E0F650}" srcOrd="0" destOrd="0" presId="urn:microsoft.com/office/officeart/2005/8/layout/radial1"/>
    <dgm:cxn modelId="{59843263-CB9A-44F9-AD40-64D7C970E65A}" type="presOf" srcId="{BB618B69-B325-4C1A-829C-66D300028EDB}" destId="{83A05443-A178-4956-BBA2-0539F6C15B17}" srcOrd="0" destOrd="0" presId="urn:microsoft.com/office/officeart/2005/8/layout/radial1"/>
    <dgm:cxn modelId="{4263D045-18DD-4C27-B512-5F7568E49968}" srcId="{BB618B69-B325-4C1A-829C-66D300028EDB}" destId="{50B74D5C-82C4-469B-92DD-F4DD1E103901}" srcOrd="0" destOrd="0" parTransId="{E0D6699A-45BA-4292-94FC-6ACAB5698859}" sibTransId="{8CAA86B7-D29A-4244-A38E-C298263485F3}"/>
    <dgm:cxn modelId="{553C5D67-9F01-4231-9595-012E5348DC6C}" srcId="{50B74D5C-82C4-469B-92DD-F4DD1E103901}" destId="{34430BD0-CF75-4DB5-AC0A-B2769C302853}" srcOrd="2" destOrd="0" parTransId="{E1355666-A4C5-47C7-8BFE-567C82EC3DE9}" sibTransId="{EE833F86-C12A-4DC1-8156-680D374AB940}"/>
    <dgm:cxn modelId="{34C13751-C7BC-4D32-8C6D-26913598FCEA}" type="presOf" srcId="{37254D61-2F0C-4A5B-BB6D-FC22BD4CDC48}" destId="{C890C351-2140-4B02-97A8-0C33BACB1642}" srcOrd="1" destOrd="0" presId="urn:microsoft.com/office/officeart/2005/8/layout/radial1"/>
    <dgm:cxn modelId="{FBCDA755-D2FA-43B2-A088-2FD160F9F445}" type="presOf" srcId="{80336CD0-DCA5-49F3-9803-AD2A0FE2EDDF}" destId="{C78DC78C-5039-4E90-851B-B2515E2F03B9}" srcOrd="0" destOrd="0" presId="urn:microsoft.com/office/officeart/2005/8/layout/radial1"/>
    <dgm:cxn modelId="{85E71357-0D21-4B84-9C82-0AA4A181BDE7}" type="presOf" srcId="{D69BA512-AF39-4EA4-8A9F-A28225CC231A}" destId="{85E25D41-54BF-44EF-A702-3C13E73C0C57}" srcOrd="0" destOrd="0" presId="urn:microsoft.com/office/officeart/2005/8/layout/radial1"/>
    <dgm:cxn modelId="{C8E73B78-6009-4FF4-A401-D9C26BF1B431}" srcId="{50B74D5C-82C4-469B-92DD-F4DD1E103901}" destId="{34BA87EF-7768-41E9-8821-193DC2110762}" srcOrd="4" destOrd="0" parTransId="{37254D61-2F0C-4A5B-BB6D-FC22BD4CDC48}" sibTransId="{5B85451F-2AE8-4B1E-A687-F4401EEE76FD}"/>
    <dgm:cxn modelId="{87BE0B7C-D1AA-4126-8288-056D1629BCB1}" type="presOf" srcId="{80336CD0-DCA5-49F3-9803-AD2A0FE2EDDF}" destId="{E1F5EDB0-1933-424A-91B5-46C7661AC845}" srcOrd="1" destOrd="0" presId="urn:microsoft.com/office/officeart/2005/8/layout/radial1"/>
    <dgm:cxn modelId="{7FFFA197-15EF-46D2-898B-4D70709DBF13}" type="presOf" srcId="{58A8A4E7-0347-4A5C-8B18-9B1CBD5B498F}" destId="{0FC720C2-8A17-4B95-9A09-A782DBB8060B}" srcOrd="0" destOrd="0" presId="urn:microsoft.com/office/officeart/2005/8/layout/radial1"/>
    <dgm:cxn modelId="{563B8EB8-F9BF-4E12-AA01-EA21F06E197C}" type="presOf" srcId="{EE5F4BC2-284F-46A0-8BFA-86BFC77F5D9B}" destId="{8A62F203-8CCD-447A-8B71-453389F0D276}" srcOrd="0" destOrd="0" presId="urn:microsoft.com/office/officeart/2005/8/layout/radial1"/>
    <dgm:cxn modelId="{4BAD50C1-25A5-4A49-A32D-9C37E3E01DD5}" srcId="{50B74D5C-82C4-469B-92DD-F4DD1E103901}" destId="{D69BA512-AF39-4EA4-8A9F-A28225CC231A}" srcOrd="3" destOrd="0" parTransId="{80336CD0-DCA5-49F3-9803-AD2A0FE2EDDF}" sibTransId="{5877B658-8F71-4CF2-BC1B-2C4176706E99}"/>
    <dgm:cxn modelId="{6BDE5BC6-A110-4F90-A3AC-FECE96FE7861}" type="presOf" srcId="{50B74D5C-82C4-469B-92DD-F4DD1E103901}" destId="{1D5042F5-0FE4-4336-B680-82D1CDBB9F85}" srcOrd="0" destOrd="0" presId="urn:microsoft.com/office/officeart/2005/8/layout/radial1"/>
    <dgm:cxn modelId="{3CE2A8CD-E94F-4EA3-B1CD-2DB17E1065C2}" type="presOf" srcId="{37254D61-2F0C-4A5B-BB6D-FC22BD4CDC48}" destId="{583F84FB-A300-4BA7-BA16-1A2EAAED4EFE}" srcOrd="0" destOrd="0" presId="urn:microsoft.com/office/officeart/2005/8/layout/radial1"/>
    <dgm:cxn modelId="{7BEC7ED6-B5DB-445B-B0F2-F88515FD5143}" type="presOf" srcId="{A67D1B84-869A-4A7A-A6FC-4583DE4DB686}" destId="{D60C959D-B94F-41F2-876A-E51CFD5B2A9B}" srcOrd="1" destOrd="0" presId="urn:microsoft.com/office/officeart/2005/8/layout/radial1"/>
    <dgm:cxn modelId="{271543F1-2E7B-4E46-914F-724D72F491D7}" srcId="{50B74D5C-82C4-469B-92DD-F4DD1E103901}" destId="{A1B61402-2325-456F-90BA-C3BFE92BA62D}" srcOrd="1" destOrd="0" parTransId="{58A8A4E7-0347-4A5C-8B18-9B1CBD5B498F}" sibTransId="{140453B1-A655-47DB-BA0C-D9114E49C7C6}"/>
    <dgm:cxn modelId="{9A570AFA-6BF8-43A5-9C3D-9F4C2DDD312B}" type="presOf" srcId="{A67D1B84-869A-4A7A-A6FC-4583DE4DB686}" destId="{D23E575F-1016-49E0-A1AC-9D6ECE08EA03}" srcOrd="0" destOrd="0" presId="urn:microsoft.com/office/officeart/2005/8/layout/radial1"/>
    <dgm:cxn modelId="{0E353361-9928-42C4-AB05-B464B94B6742}" type="presParOf" srcId="{83A05443-A178-4956-BBA2-0539F6C15B17}" destId="{1D5042F5-0FE4-4336-B680-82D1CDBB9F85}" srcOrd="0" destOrd="0" presId="urn:microsoft.com/office/officeart/2005/8/layout/radial1"/>
    <dgm:cxn modelId="{55E7C920-8CB2-47E3-A8E8-3D34DC4BFA77}" type="presParOf" srcId="{83A05443-A178-4956-BBA2-0539F6C15B17}" destId="{D23E575F-1016-49E0-A1AC-9D6ECE08EA03}" srcOrd="1" destOrd="0" presId="urn:microsoft.com/office/officeart/2005/8/layout/radial1"/>
    <dgm:cxn modelId="{4DCDE954-40FC-4FB1-ADCC-EF8E5C90C00B}" type="presParOf" srcId="{D23E575F-1016-49E0-A1AC-9D6ECE08EA03}" destId="{D60C959D-B94F-41F2-876A-E51CFD5B2A9B}" srcOrd="0" destOrd="0" presId="urn:microsoft.com/office/officeart/2005/8/layout/radial1"/>
    <dgm:cxn modelId="{A0685B80-D45D-4240-A07D-DDF4EF66B4A0}" type="presParOf" srcId="{83A05443-A178-4956-BBA2-0539F6C15B17}" destId="{8A62F203-8CCD-447A-8B71-453389F0D276}" srcOrd="2" destOrd="0" presId="urn:microsoft.com/office/officeart/2005/8/layout/radial1"/>
    <dgm:cxn modelId="{975CD3FC-FE2F-478C-909B-EC66BA5F3580}" type="presParOf" srcId="{83A05443-A178-4956-BBA2-0539F6C15B17}" destId="{0FC720C2-8A17-4B95-9A09-A782DBB8060B}" srcOrd="3" destOrd="0" presId="urn:microsoft.com/office/officeart/2005/8/layout/radial1"/>
    <dgm:cxn modelId="{1C637D1B-0C80-4F3D-8C8E-6DAF50C70689}" type="presParOf" srcId="{0FC720C2-8A17-4B95-9A09-A782DBB8060B}" destId="{3F10CD2C-05C9-45C1-8DE8-4FCFCF600369}" srcOrd="0" destOrd="0" presId="urn:microsoft.com/office/officeart/2005/8/layout/radial1"/>
    <dgm:cxn modelId="{3B2BF560-6A7A-44B3-9497-C2A3DF10033E}" type="presParOf" srcId="{83A05443-A178-4956-BBA2-0539F6C15B17}" destId="{166A89B8-8CC2-40F0-8A61-A6B3D1F1FC76}" srcOrd="4" destOrd="0" presId="urn:microsoft.com/office/officeart/2005/8/layout/radial1"/>
    <dgm:cxn modelId="{64B3926E-3CB5-4756-AA2C-AFFBBC63D9C7}" type="presParOf" srcId="{83A05443-A178-4956-BBA2-0539F6C15B17}" destId="{33244D8D-0476-42BE-B6E2-092FD1F0F6AE}" srcOrd="5" destOrd="0" presId="urn:microsoft.com/office/officeart/2005/8/layout/radial1"/>
    <dgm:cxn modelId="{E0B6E7C5-AFC8-4151-87E4-D5DEBFB89B21}" type="presParOf" srcId="{33244D8D-0476-42BE-B6E2-092FD1F0F6AE}" destId="{436F1DE3-A14B-441A-9B59-4C13E5C288EE}" srcOrd="0" destOrd="0" presId="urn:microsoft.com/office/officeart/2005/8/layout/radial1"/>
    <dgm:cxn modelId="{034D4DE4-366E-44CD-A63E-88954227F30E}" type="presParOf" srcId="{83A05443-A178-4956-BBA2-0539F6C15B17}" destId="{A8D283CF-912C-492C-AAE8-A1AC09E0F650}" srcOrd="6" destOrd="0" presId="urn:microsoft.com/office/officeart/2005/8/layout/radial1"/>
    <dgm:cxn modelId="{D5DD0E1B-FECD-4319-8E4A-78DD8ACFC526}" type="presParOf" srcId="{83A05443-A178-4956-BBA2-0539F6C15B17}" destId="{C78DC78C-5039-4E90-851B-B2515E2F03B9}" srcOrd="7" destOrd="0" presId="urn:microsoft.com/office/officeart/2005/8/layout/radial1"/>
    <dgm:cxn modelId="{95A6FC77-6E41-4E60-B122-24EB81764859}" type="presParOf" srcId="{C78DC78C-5039-4E90-851B-B2515E2F03B9}" destId="{E1F5EDB0-1933-424A-91B5-46C7661AC845}" srcOrd="0" destOrd="0" presId="urn:microsoft.com/office/officeart/2005/8/layout/radial1"/>
    <dgm:cxn modelId="{726E1B2F-70B3-4ECA-8609-D05B8E850EA2}" type="presParOf" srcId="{83A05443-A178-4956-BBA2-0539F6C15B17}" destId="{85E25D41-54BF-44EF-A702-3C13E73C0C57}" srcOrd="8" destOrd="0" presId="urn:microsoft.com/office/officeart/2005/8/layout/radial1"/>
    <dgm:cxn modelId="{840762E7-19CD-4AF9-B7FC-F8DED8050AB3}" type="presParOf" srcId="{83A05443-A178-4956-BBA2-0539F6C15B17}" destId="{583F84FB-A300-4BA7-BA16-1A2EAAED4EFE}" srcOrd="9" destOrd="0" presId="urn:microsoft.com/office/officeart/2005/8/layout/radial1"/>
    <dgm:cxn modelId="{B3D4CE7B-F1B1-419E-9FA2-F95DFA10B08F}" type="presParOf" srcId="{583F84FB-A300-4BA7-BA16-1A2EAAED4EFE}" destId="{C890C351-2140-4B02-97A8-0C33BACB1642}" srcOrd="0" destOrd="0" presId="urn:microsoft.com/office/officeart/2005/8/layout/radial1"/>
    <dgm:cxn modelId="{A6B4C428-1362-4586-B2FC-56D4CB1AF908}" type="presParOf" srcId="{83A05443-A178-4956-BBA2-0539F6C15B17}" destId="{47F9E697-F8B6-43AE-94B5-20B96E6D117C}"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B618B69-B325-4C1A-829C-66D300028EDB}" type="doc">
      <dgm:prSet loTypeId="urn:microsoft.com/office/officeart/2005/8/layout/radial1" loCatId="cycle" qsTypeId="urn:microsoft.com/office/officeart/2005/8/quickstyle/simple4" qsCatId="simple" csTypeId="urn:microsoft.com/office/officeart/2005/8/colors/accent0_3" csCatId="mainScheme" phldr="1"/>
      <dgm:spPr/>
      <dgm:t>
        <a:bodyPr/>
        <a:lstStyle/>
        <a:p>
          <a:endParaRPr lang="da-DK"/>
        </a:p>
      </dgm:t>
    </dgm:pt>
    <dgm:pt modelId="{50B74D5C-82C4-469B-92DD-F4DD1E103901}">
      <dgm:prSet phldrT="[Tekst]"/>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da-DK" dirty="0"/>
            <a:t>Det udvidede akutteam</a:t>
          </a:r>
        </a:p>
      </dgm:t>
    </dgm:pt>
    <dgm:pt modelId="{E0D6699A-45BA-4292-94FC-6ACAB5698859}" type="parTrans" cxnId="{4263D045-18DD-4C27-B512-5F7568E49968}">
      <dgm:prSet/>
      <dgm:spPr/>
      <dgm:t>
        <a:bodyPr/>
        <a:lstStyle/>
        <a:p>
          <a:endParaRPr lang="da-DK"/>
        </a:p>
      </dgm:t>
    </dgm:pt>
    <dgm:pt modelId="{8CAA86B7-D29A-4244-A38E-C298263485F3}" type="sibTrans" cxnId="{4263D045-18DD-4C27-B512-5F7568E49968}">
      <dgm:prSet/>
      <dgm:spPr/>
      <dgm:t>
        <a:bodyPr/>
        <a:lstStyle/>
        <a:p>
          <a:endParaRPr lang="da-DK"/>
        </a:p>
      </dgm:t>
    </dgm:pt>
    <dgm:pt modelId="{EE5F4BC2-284F-46A0-8BFA-86BFC77F5D9B}">
      <dgm:prSet phldrT="[Tekst]"/>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da-DK" dirty="0"/>
            <a:t>Sektionsleder PPL </a:t>
          </a:r>
        </a:p>
      </dgm:t>
    </dgm:pt>
    <dgm:pt modelId="{A67D1B84-869A-4A7A-A6FC-4583DE4DB686}" type="parTrans" cxnId="{ABE7B509-1E60-4EC1-B55B-A6B832BDDAFC}">
      <dgm:prSet/>
      <dgm:spPr/>
      <dgm:t>
        <a:bodyPr/>
        <a:lstStyle/>
        <a:p>
          <a:endParaRPr lang="da-DK"/>
        </a:p>
      </dgm:t>
    </dgm:pt>
    <dgm:pt modelId="{A8B06A44-9B76-4DED-A868-0BD58F6F7C7A}" type="sibTrans" cxnId="{ABE7B509-1E60-4EC1-B55B-A6B832BDDAFC}">
      <dgm:prSet/>
      <dgm:spPr/>
      <dgm:t>
        <a:bodyPr/>
        <a:lstStyle/>
        <a:p>
          <a:endParaRPr lang="da-DK"/>
        </a:p>
      </dgm:t>
    </dgm:pt>
    <dgm:pt modelId="{A1B61402-2325-456F-90BA-C3BFE92BA62D}">
      <dgm:prSet phldrT="[Tekst]"/>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da-DK" dirty="0"/>
            <a:t>Sektionsleder Sundhedsplejen</a:t>
          </a:r>
        </a:p>
      </dgm:t>
    </dgm:pt>
    <dgm:pt modelId="{58A8A4E7-0347-4A5C-8B18-9B1CBD5B498F}" type="parTrans" cxnId="{271543F1-2E7B-4E46-914F-724D72F491D7}">
      <dgm:prSet/>
      <dgm:spPr/>
      <dgm:t>
        <a:bodyPr/>
        <a:lstStyle/>
        <a:p>
          <a:endParaRPr lang="da-DK"/>
        </a:p>
      </dgm:t>
    </dgm:pt>
    <dgm:pt modelId="{140453B1-A655-47DB-BA0C-D9114E49C7C6}" type="sibTrans" cxnId="{271543F1-2E7B-4E46-914F-724D72F491D7}">
      <dgm:prSet/>
      <dgm:spPr/>
      <dgm:t>
        <a:bodyPr/>
        <a:lstStyle/>
        <a:p>
          <a:endParaRPr lang="da-DK"/>
        </a:p>
      </dgm:t>
    </dgm:pt>
    <dgm:pt modelId="{34430BD0-CF75-4DB5-AC0A-B2769C302853}">
      <dgm:prSet phldrT="[Tekst]"/>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da-DK" dirty="0"/>
            <a:t>Leder af Familierådgivningen</a:t>
          </a:r>
        </a:p>
      </dgm:t>
    </dgm:pt>
    <dgm:pt modelId="{E1355666-A4C5-47C7-8BFE-567C82EC3DE9}" type="parTrans" cxnId="{553C5D67-9F01-4231-9595-012E5348DC6C}">
      <dgm:prSet/>
      <dgm:spPr/>
      <dgm:t>
        <a:bodyPr/>
        <a:lstStyle/>
        <a:p>
          <a:endParaRPr lang="da-DK"/>
        </a:p>
      </dgm:t>
    </dgm:pt>
    <dgm:pt modelId="{EE833F86-C12A-4DC1-8156-680D374AB940}" type="sibTrans" cxnId="{553C5D67-9F01-4231-9595-012E5348DC6C}">
      <dgm:prSet/>
      <dgm:spPr/>
      <dgm:t>
        <a:bodyPr/>
        <a:lstStyle/>
        <a:p>
          <a:endParaRPr lang="da-DK"/>
        </a:p>
      </dgm:t>
    </dgm:pt>
    <dgm:pt modelId="{D69BA512-AF39-4EA4-8A9F-A28225CC231A}">
      <dgm:prSet phldrT="[Tekst]"/>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da-DK" dirty="0"/>
            <a:t>Skoleleder eller institutionsleder</a:t>
          </a:r>
        </a:p>
      </dgm:t>
    </dgm:pt>
    <dgm:pt modelId="{80336CD0-DCA5-49F3-9803-AD2A0FE2EDDF}" type="parTrans" cxnId="{4BAD50C1-25A5-4A49-A32D-9C37E3E01DD5}">
      <dgm:prSet/>
      <dgm:spPr/>
      <dgm:t>
        <a:bodyPr/>
        <a:lstStyle/>
        <a:p>
          <a:endParaRPr lang="da-DK"/>
        </a:p>
      </dgm:t>
    </dgm:pt>
    <dgm:pt modelId="{5877B658-8F71-4CF2-BC1B-2C4176706E99}" type="sibTrans" cxnId="{4BAD50C1-25A5-4A49-A32D-9C37E3E01DD5}">
      <dgm:prSet/>
      <dgm:spPr/>
      <dgm:t>
        <a:bodyPr/>
        <a:lstStyle/>
        <a:p>
          <a:endParaRPr lang="da-DK"/>
        </a:p>
      </dgm:t>
    </dgm:pt>
    <dgm:pt modelId="{34BA87EF-7768-41E9-8821-193DC2110762}">
      <dgm:prSet phldrT="[Tekst]"/>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da-DK" dirty="0"/>
            <a:t>Personalekonsulent, Organisation og Personale</a:t>
          </a:r>
        </a:p>
      </dgm:t>
    </dgm:pt>
    <dgm:pt modelId="{37254D61-2F0C-4A5B-BB6D-FC22BD4CDC48}" type="parTrans" cxnId="{C8E73B78-6009-4FF4-A401-D9C26BF1B431}">
      <dgm:prSet/>
      <dgm:spPr/>
      <dgm:t>
        <a:bodyPr/>
        <a:lstStyle/>
        <a:p>
          <a:endParaRPr lang="da-DK"/>
        </a:p>
      </dgm:t>
    </dgm:pt>
    <dgm:pt modelId="{5B85451F-2AE8-4B1E-A687-F4401EEE76FD}" type="sibTrans" cxnId="{C8E73B78-6009-4FF4-A401-D9C26BF1B431}">
      <dgm:prSet/>
      <dgm:spPr/>
      <dgm:t>
        <a:bodyPr/>
        <a:lstStyle/>
        <a:p>
          <a:endParaRPr lang="da-DK"/>
        </a:p>
      </dgm:t>
    </dgm:pt>
    <dgm:pt modelId="{5A64E17A-1800-4572-AC75-A38DABBB39F0}">
      <dgm:prSet phldrT="[Tekst]"/>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da-DK" dirty="0"/>
            <a:t>Kommunikationschef, Organisation og Personale</a:t>
          </a:r>
        </a:p>
      </dgm:t>
    </dgm:pt>
    <dgm:pt modelId="{4C6466CE-8DCC-411A-A008-089C5A100924}" type="parTrans" cxnId="{21AC9479-E2ED-495E-8AF3-178F313D06B8}">
      <dgm:prSet/>
      <dgm:spPr/>
      <dgm:t>
        <a:bodyPr/>
        <a:lstStyle/>
        <a:p>
          <a:endParaRPr lang="da-DK"/>
        </a:p>
      </dgm:t>
    </dgm:pt>
    <dgm:pt modelId="{CF59AA54-68C5-452A-BA4A-603393E455A9}" type="sibTrans" cxnId="{21AC9479-E2ED-495E-8AF3-178F313D06B8}">
      <dgm:prSet/>
      <dgm:spPr/>
      <dgm:t>
        <a:bodyPr/>
        <a:lstStyle/>
        <a:p>
          <a:endParaRPr lang="da-DK"/>
        </a:p>
      </dgm:t>
    </dgm:pt>
    <dgm:pt modelId="{514E4FB8-9891-4D8A-932C-763D56CEBB57}">
      <dgm:prSet phldrT="[Tekst]"/>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da-DK" dirty="0"/>
            <a:t>Sektionsleder for dagtilbud eller grundskole</a:t>
          </a:r>
        </a:p>
      </dgm:t>
    </dgm:pt>
    <dgm:pt modelId="{395D42B0-AD29-4727-A276-3B55D6782A3B}" type="parTrans" cxnId="{433E8EB4-A321-4F5C-912E-4D3333C3D534}">
      <dgm:prSet/>
      <dgm:spPr/>
      <dgm:t>
        <a:bodyPr/>
        <a:lstStyle/>
        <a:p>
          <a:endParaRPr lang="da-DK"/>
        </a:p>
      </dgm:t>
    </dgm:pt>
    <dgm:pt modelId="{B5355ADA-FF78-4449-B322-17E769283645}" type="sibTrans" cxnId="{433E8EB4-A321-4F5C-912E-4D3333C3D534}">
      <dgm:prSet/>
      <dgm:spPr/>
      <dgm:t>
        <a:bodyPr/>
        <a:lstStyle/>
        <a:p>
          <a:endParaRPr lang="da-DK"/>
        </a:p>
      </dgm:t>
    </dgm:pt>
    <dgm:pt modelId="{83A05443-A178-4956-BBA2-0539F6C15B17}" type="pres">
      <dgm:prSet presAssocID="{BB618B69-B325-4C1A-829C-66D300028EDB}" presName="cycle" presStyleCnt="0">
        <dgm:presLayoutVars>
          <dgm:chMax val="1"/>
          <dgm:dir/>
          <dgm:animLvl val="ctr"/>
          <dgm:resizeHandles val="exact"/>
        </dgm:presLayoutVars>
      </dgm:prSet>
      <dgm:spPr/>
    </dgm:pt>
    <dgm:pt modelId="{1D5042F5-0FE4-4336-B680-82D1CDBB9F85}" type="pres">
      <dgm:prSet presAssocID="{50B74D5C-82C4-469B-92DD-F4DD1E103901}" presName="centerShape" presStyleLbl="node0" presStyleIdx="0" presStyleCnt="1"/>
      <dgm:spPr/>
    </dgm:pt>
    <dgm:pt modelId="{D23E575F-1016-49E0-A1AC-9D6ECE08EA03}" type="pres">
      <dgm:prSet presAssocID="{A67D1B84-869A-4A7A-A6FC-4583DE4DB686}" presName="Name9" presStyleLbl="parChTrans1D2" presStyleIdx="0" presStyleCnt="7"/>
      <dgm:spPr/>
    </dgm:pt>
    <dgm:pt modelId="{D60C959D-B94F-41F2-876A-E51CFD5B2A9B}" type="pres">
      <dgm:prSet presAssocID="{A67D1B84-869A-4A7A-A6FC-4583DE4DB686}" presName="connTx" presStyleLbl="parChTrans1D2" presStyleIdx="0" presStyleCnt="7"/>
      <dgm:spPr/>
    </dgm:pt>
    <dgm:pt modelId="{8A62F203-8CCD-447A-8B71-453389F0D276}" type="pres">
      <dgm:prSet presAssocID="{EE5F4BC2-284F-46A0-8BFA-86BFC77F5D9B}" presName="node" presStyleLbl="node1" presStyleIdx="0" presStyleCnt="7">
        <dgm:presLayoutVars>
          <dgm:bulletEnabled val="1"/>
        </dgm:presLayoutVars>
      </dgm:prSet>
      <dgm:spPr/>
    </dgm:pt>
    <dgm:pt modelId="{0FC720C2-8A17-4B95-9A09-A782DBB8060B}" type="pres">
      <dgm:prSet presAssocID="{58A8A4E7-0347-4A5C-8B18-9B1CBD5B498F}" presName="Name9" presStyleLbl="parChTrans1D2" presStyleIdx="1" presStyleCnt="7"/>
      <dgm:spPr/>
    </dgm:pt>
    <dgm:pt modelId="{3F10CD2C-05C9-45C1-8DE8-4FCFCF600369}" type="pres">
      <dgm:prSet presAssocID="{58A8A4E7-0347-4A5C-8B18-9B1CBD5B498F}" presName="connTx" presStyleLbl="parChTrans1D2" presStyleIdx="1" presStyleCnt="7"/>
      <dgm:spPr/>
    </dgm:pt>
    <dgm:pt modelId="{166A89B8-8CC2-40F0-8A61-A6B3D1F1FC76}" type="pres">
      <dgm:prSet presAssocID="{A1B61402-2325-456F-90BA-C3BFE92BA62D}" presName="node" presStyleLbl="node1" presStyleIdx="1" presStyleCnt="7">
        <dgm:presLayoutVars>
          <dgm:bulletEnabled val="1"/>
        </dgm:presLayoutVars>
      </dgm:prSet>
      <dgm:spPr/>
    </dgm:pt>
    <dgm:pt modelId="{33244D8D-0476-42BE-B6E2-092FD1F0F6AE}" type="pres">
      <dgm:prSet presAssocID="{E1355666-A4C5-47C7-8BFE-567C82EC3DE9}" presName="Name9" presStyleLbl="parChTrans1D2" presStyleIdx="2" presStyleCnt="7"/>
      <dgm:spPr/>
    </dgm:pt>
    <dgm:pt modelId="{436F1DE3-A14B-441A-9B59-4C13E5C288EE}" type="pres">
      <dgm:prSet presAssocID="{E1355666-A4C5-47C7-8BFE-567C82EC3DE9}" presName="connTx" presStyleLbl="parChTrans1D2" presStyleIdx="2" presStyleCnt="7"/>
      <dgm:spPr/>
    </dgm:pt>
    <dgm:pt modelId="{A8D283CF-912C-492C-AAE8-A1AC09E0F650}" type="pres">
      <dgm:prSet presAssocID="{34430BD0-CF75-4DB5-AC0A-B2769C302853}" presName="node" presStyleLbl="node1" presStyleIdx="2" presStyleCnt="7">
        <dgm:presLayoutVars>
          <dgm:bulletEnabled val="1"/>
        </dgm:presLayoutVars>
      </dgm:prSet>
      <dgm:spPr/>
    </dgm:pt>
    <dgm:pt modelId="{C78DC78C-5039-4E90-851B-B2515E2F03B9}" type="pres">
      <dgm:prSet presAssocID="{80336CD0-DCA5-49F3-9803-AD2A0FE2EDDF}" presName="Name9" presStyleLbl="parChTrans1D2" presStyleIdx="3" presStyleCnt="7"/>
      <dgm:spPr/>
    </dgm:pt>
    <dgm:pt modelId="{E1F5EDB0-1933-424A-91B5-46C7661AC845}" type="pres">
      <dgm:prSet presAssocID="{80336CD0-DCA5-49F3-9803-AD2A0FE2EDDF}" presName="connTx" presStyleLbl="parChTrans1D2" presStyleIdx="3" presStyleCnt="7"/>
      <dgm:spPr/>
    </dgm:pt>
    <dgm:pt modelId="{85E25D41-54BF-44EF-A702-3C13E73C0C57}" type="pres">
      <dgm:prSet presAssocID="{D69BA512-AF39-4EA4-8A9F-A28225CC231A}" presName="node" presStyleLbl="node1" presStyleIdx="3" presStyleCnt="7">
        <dgm:presLayoutVars>
          <dgm:bulletEnabled val="1"/>
        </dgm:presLayoutVars>
      </dgm:prSet>
      <dgm:spPr/>
    </dgm:pt>
    <dgm:pt modelId="{583F84FB-A300-4BA7-BA16-1A2EAAED4EFE}" type="pres">
      <dgm:prSet presAssocID="{37254D61-2F0C-4A5B-BB6D-FC22BD4CDC48}" presName="Name9" presStyleLbl="parChTrans1D2" presStyleIdx="4" presStyleCnt="7"/>
      <dgm:spPr/>
    </dgm:pt>
    <dgm:pt modelId="{C890C351-2140-4B02-97A8-0C33BACB1642}" type="pres">
      <dgm:prSet presAssocID="{37254D61-2F0C-4A5B-BB6D-FC22BD4CDC48}" presName="connTx" presStyleLbl="parChTrans1D2" presStyleIdx="4" presStyleCnt="7"/>
      <dgm:spPr/>
    </dgm:pt>
    <dgm:pt modelId="{47F9E697-F8B6-43AE-94B5-20B96E6D117C}" type="pres">
      <dgm:prSet presAssocID="{34BA87EF-7768-41E9-8821-193DC2110762}" presName="node" presStyleLbl="node1" presStyleIdx="4" presStyleCnt="7">
        <dgm:presLayoutVars>
          <dgm:bulletEnabled val="1"/>
        </dgm:presLayoutVars>
      </dgm:prSet>
      <dgm:spPr/>
    </dgm:pt>
    <dgm:pt modelId="{06C6CAA5-D24D-4DEA-AEFB-210CFC48BE6C}" type="pres">
      <dgm:prSet presAssocID="{4C6466CE-8DCC-411A-A008-089C5A100924}" presName="Name9" presStyleLbl="parChTrans1D2" presStyleIdx="5" presStyleCnt="7"/>
      <dgm:spPr/>
    </dgm:pt>
    <dgm:pt modelId="{F4A7F13F-494F-4DCF-92C6-53B35B5C1A22}" type="pres">
      <dgm:prSet presAssocID="{4C6466CE-8DCC-411A-A008-089C5A100924}" presName="connTx" presStyleLbl="parChTrans1D2" presStyleIdx="5" presStyleCnt="7"/>
      <dgm:spPr/>
    </dgm:pt>
    <dgm:pt modelId="{6CD236EA-1536-42F2-8C48-78CFB1EA3729}" type="pres">
      <dgm:prSet presAssocID="{5A64E17A-1800-4572-AC75-A38DABBB39F0}" presName="node" presStyleLbl="node1" presStyleIdx="5" presStyleCnt="7">
        <dgm:presLayoutVars>
          <dgm:bulletEnabled val="1"/>
        </dgm:presLayoutVars>
      </dgm:prSet>
      <dgm:spPr/>
    </dgm:pt>
    <dgm:pt modelId="{61C33FD9-7271-434A-B09F-48131075E273}" type="pres">
      <dgm:prSet presAssocID="{395D42B0-AD29-4727-A276-3B55D6782A3B}" presName="Name9" presStyleLbl="parChTrans1D2" presStyleIdx="6" presStyleCnt="7"/>
      <dgm:spPr/>
    </dgm:pt>
    <dgm:pt modelId="{5DB9C22C-DCB1-4433-A6E4-2017309BA909}" type="pres">
      <dgm:prSet presAssocID="{395D42B0-AD29-4727-A276-3B55D6782A3B}" presName="connTx" presStyleLbl="parChTrans1D2" presStyleIdx="6" presStyleCnt="7"/>
      <dgm:spPr/>
    </dgm:pt>
    <dgm:pt modelId="{6F09B2C8-3F74-4203-9CC2-652FE4189578}" type="pres">
      <dgm:prSet presAssocID="{514E4FB8-9891-4D8A-932C-763D56CEBB57}" presName="node" presStyleLbl="node1" presStyleIdx="6" presStyleCnt="7">
        <dgm:presLayoutVars>
          <dgm:bulletEnabled val="1"/>
        </dgm:presLayoutVars>
      </dgm:prSet>
      <dgm:spPr/>
    </dgm:pt>
  </dgm:ptLst>
  <dgm:cxnLst>
    <dgm:cxn modelId="{E47B6001-A3E8-4137-A488-97D6A46F55B4}" type="presOf" srcId="{58A8A4E7-0347-4A5C-8B18-9B1CBD5B498F}" destId="{3F10CD2C-05C9-45C1-8DE8-4FCFCF600369}" srcOrd="1" destOrd="0" presId="urn:microsoft.com/office/officeart/2005/8/layout/radial1"/>
    <dgm:cxn modelId="{52C1CF02-B2AC-4C11-AA20-1F587E2D276D}" type="presOf" srcId="{A1B61402-2325-456F-90BA-C3BFE92BA62D}" destId="{166A89B8-8CC2-40F0-8A61-A6B3D1F1FC76}" srcOrd="0" destOrd="0" presId="urn:microsoft.com/office/officeart/2005/8/layout/radial1"/>
    <dgm:cxn modelId="{ABE7B509-1E60-4EC1-B55B-A6B832BDDAFC}" srcId="{50B74D5C-82C4-469B-92DD-F4DD1E103901}" destId="{EE5F4BC2-284F-46A0-8BFA-86BFC77F5D9B}" srcOrd="0" destOrd="0" parTransId="{A67D1B84-869A-4A7A-A6FC-4583DE4DB686}" sibTransId="{A8B06A44-9B76-4DED-A868-0BD58F6F7C7A}"/>
    <dgm:cxn modelId="{7F75170C-3309-4956-AF1C-631ECFC53197}" type="presOf" srcId="{E1355666-A4C5-47C7-8BFE-567C82EC3DE9}" destId="{33244D8D-0476-42BE-B6E2-092FD1F0F6AE}" srcOrd="0" destOrd="0" presId="urn:microsoft.com/office/officeart/2005/8/layout/radial1"/>
    <dgm:cxn modelId="{780C9D1B-5519-40C5-B875-29FE0016516B}" type="presOf" srcId="{395D42B0-AD29-4727-A276-3B55D6782A3B}" destId="{5DB9C22C-DCB1-4433-A6E4-2017309BA909}" srcOrd="1" destOrd="0" presId="urn:microsoft.com/office/officeart/2005/8/layout/radial1"/>
    <dgm:cxn modelId="{FD550222-C53E-437C-A256-925189027A61}" type="presOf" srcId="{E1355666-A4C5-47C7-8BFE-567C82EC3DE9}" destId="{436F1DE3-A14B-441A-9B59-4C13E5C288EE}" srcOrd="1" destOrd="0" presId="urn:microsoft.com/office/officeart/2005/8/layout/radial1"/>
    <dgm:cxn modelId="{7545FD23-9A5F-491E-A3A1-E3EB2BCC159C}" type="presOf" srcId="{4C6466CE-8DCC-411A-A008-089C5A100924}" destId="{F4A7F13F-494F-4DCF-92C6-53B35B5C1A22}" srcOrd="1" destOrd="0" presId="urn:microsoft.com/office/officeart/2005/8/layout/radial1"/>
    <dgm:cxn modelId="{B91E9E28-5E4B-4301-8EA3-E382B9FE88E3}" type="presOf" srcId="{34BA87EF-7768-41E9-8821-193DC2110762}" destId="{47F9E697-F8B6-43AE-94B5-20B96E6D117C}" srcOrd="0" destOrd="0" presId="urn:microsoft.com/office/officeart/2005/8/layout/radial1"/>
    <dgm:cxn modelId="{401D273A-E642-41C7-8C19-DA4FE5C9BA96}" type="presOf" srcId="{34430BD0-CF75-4DB5-AC0A-B2769C302853}" destId="{A8D283CF-912C-492C-AAE8-A1AC09E0F650}" srcOrd="0" destOrd="0" presId="urn:microsoft.com/office/officeart/2005/8/layout/radial1"/>
    <dgm:cxn modelId="{59843263-CB9A-44F9-AD40-64D7C970E65A}" type="presOf" srcId="{BB618B69-B325-4C1A-829C-66D300028EDB}" destId="{83A05443-A178-4956-BBA2-0539F6C15B17}" srcOrd="0" destOrd="0" presId="urn:microsoft.com/office/officeart/2005/8/layout/radial1"/>
    <dgm:cxn modelId="{4263D045-18DD-4C27-B512-5F7568E49968}" srcId="{BB618B69-B325-4C1A-829C-66D300028EDB}" destId="{50B74D5C-82C4-469B-92DD-F4DD1E103901}" srcOrd="0" destOrd="0" parTransId="{E0D6699A-45BA-4292-94FC-6ACAB5698859}" sibTransId="{8CAA86B7-D29A-4244-A38E-C298263485F3}"/>
    <dgm:cxn modelId="{553C5D67-9F01-4231-9595-012E5348DC6C}" srcId="{50B74D5C-82C4-469B-92DD-F4DD1E103901}" destId="{34430BD0-CF75-4DB5-AC0A-B2769C302853}" srcOrd="2" destOrd="0" parTransId="{E1355666-A4C5-47C7-8BFE-567C82EC3DE9}" sibTransId="{EE833F86-C12A-4DC1-8156-680D374AB940}"/>
    <dgm:cxn modelId="{30FE0751-6CD0-427D-B82C-C2D2D6FA8CFD}" type="presOf" srcId="{5A64E17A-1800-4572-AC75-A38DABBB39F0}" destId="{6CD236EA-1536-42F2-8C48-78CFB1EA3729}" srcOrd="0" destOrd="0" presId="urn:microsoft.com/office/officeart/2005/8/layout/radial1"/>
    <dgm:cxn modelId="{34C13751-C7BC-4D32-8C6D-26913598FCEA}" type="presOf" srcId="{37254D61-2F0C-4A5B-BB6D-FC22BD4CDC48}" destId="{C890C351-2140-4B02-97A8-0C33BACB1642}" srcOrd="1" destOrd="0" presId="urn:microsoft.com/office/officeart/2005/8/layout/radial1"/>
    <dgm:cxn modelId="{FBCDA755-D2FA-43B2-A088-2FD160F9F445}" type="presOf" srcId="{80336CD0-DCA5-49F3-9803-AD2A0FE2EDDF}" destId="{C78DC78C-5039-4E90-851B-B2515E2F03B9}" srcOrd="0" destOrd="0" presId="urn:microsoft.com/office/officeart/2005/8/layout/radial1"/>
    <dgm:cxn modelId="{85E71357-0D21-4B84-9C82-0AA4A181BDE7}" type="presOf" srcId="{D69BA512-AF39-4EA4-8A9F-A28225CC231A}" destId="{85E25D41-54BF-44EF-A702-3C13E73C0C57}" srcOrd="0" destOrd="0" presId="urn:microsoft.com/office/officeart/2005/8/layout/radial1"/>
    <dgm:cxn modelId="{C8E73B78-6009-4FF4-A401-D9C26BF1B431}" srcId="{50B74D5C-82C4-469B-92DD-F4DD1E103901}" destId="{34BA87EF-7768-41E9-8821-193DC2110762}" srcOrd="4" destOrd="0" parTransId="{37254D61-2F0C-4A5B-BB6D-FC22BD4CDC48}" sibTransId="{5B85451F-2AE8-4B1E-A687-F4401EEE76FD}"/>
    <dgm:cxn modelId="{21AC9479-E2ED-495E-8AF3-178F313D06B8}" srcId="{50B74D5C-82C4-469B-92DD-F4DD1E103901}" destId="{5A64E17A-1800-4572-AC75-A38DABBB39F0}" srcOrd="5" destOrd="0" parTransId="{4C6466CE-8DCC-411A-A008-089C5A100924}" sibTransId="{CF59AA54-68C5-452A-BA4A-603393E455A9}"/>
    <dgm:cxn modelId="{87BE0B7C-D1AA-4126-8288-056D1629BCB1}" type="presOf" srcId="{80336CD0-DCA5-49F3-9803-AD2A0FE2EDDF}" destId="{E1F5EDB0-1933-424A-91B5-46C7661AC845}" srcOrd="1" destOrd="0" presId="urn:microsoft.com/office/officeart/2005/8/layout/radial1"/>
    <dgm:cxn modelId="{7FFFA197-15EF-46D2-898B-4D70709DBF13}" type="presOf" srcId="{58A8A4E7-0347-4A5C-8B18-9B1CBD5B498F}" destId="{0FC720C2-8A17-4B95-9A09-A782DBB8060B}" srcOrd="0" destOrd="0" presId="urn:microsoft.com/office/officeart/2005/8/layout/radial1"/>
    <dgm:cxn modelId="{A479D0A4-28FD-4472-8459-308BDFC292AA}" type="presOf" srcId="{514E4FB8-9891-4D8A-932C-763D56CEBB57}" destId="{6F09B2C8-3F74-4203-9CC2-652FE4189578}" srcOrd="0" destOrd="0" presId="urn:microsoft.com/office/officeart/2005/8/layout/radial1"/>
    <dgm:cxn modelId="{433E8EB4-A321-4F5C-912E-4D3333C3D534}" srcId="{50B74D5C-82C4-469B-92DD-F4DD1E103901}" destId="{514E4FB8-9891-4D8A-932C-763D56CEBB57}" srcOrd="6" destOrd="0" parTransId="{395D42B0-AD29-4727-A276-3B55D6782A3B}" sibTransId="{B5355ADA-FF78-4449-B322-17E769283645}"/>
    <dgm:cxn modelId="{563B8EB8-F9BF-4E12-AA01-EA21F06E197C}" type="presOf" srcId="{EE5F4BC2-284F-46A0-8BFA-86BFC77F5D9B}" destId="{8A62F203-8CCD-447A-8B71-453389F0D276}" srcOrd="0" destOrd="0" presId="urn:microsoft.com/office/officeart/2005/8/layout/radial1"/>
    <dgm:cxn modelId="{841559B9-8B75-4524-BF08-4C0819788770}" type="presOf" srcId="{395D42B0-AD29-4727-A276-3B55D6782A3B}" destId="{61C33FD9-7271-434A-B09F-48131075E273}" srcOrd="0" destOrd="0" presId="urn:microsoft.com/office/officeart/2005/8/layout/radial1"/>
    <dgm:cxn modelId="{4BAD50C1-25A5-4A49-A32D-9C37E3E01DD5}" srcId="{50B74D5C-82C4-469B-92DD-F4DD1E103901}" destId="{D69BA512-AF39-4EA4-8A9F-A28225CC231A}" srcOrd="3" destOrd="0" parTransId="{80336CD0-DCA5-49F3-9803-AD2A0FE2EDDF}" sibTransId="{5877B658-8F71-4CF2-BC1B-2C4176706E99}"/>
    <dgm:cxn modelId="{6BDE5BC6-A110-4F90-A3AC-FECE96FE7861}" type="presOf" srcId="{50B74D5C-82C4-469B-92DD-F4DD1E103901}" destId="{1D5042F5-0FE4-4336-B680-82D1CDBB9F85}" srcOrd="0" destOrd="0" presId="urn:microsoft.com/office/officeart/2005/8/layout/radial1"/>
    <dgm:cxn modelId="{3CE2A8CD-E94F-4EA3-B1CD-2DB17E1065C2}" type="presOf" srcId="{37254D61-2F0C-4A5B-BB6D-FC22BD4CDC48}" destId="{583F84FB-A300-4BA7-BA16-1A2EAAED4EFE}" srcOrd="0" destOrd="0" presId="urn:microsoft.com/office/officeart/2005/8/layout/radial1"/>
    <dgm:cxn modelId="{7BEC7ED6-B5DB-445B-B0F2-F88515FD5143}" type="presOf" srcId="{A67D1B84-869A-4A7A-A6FC-4583DE4DB686}" destId="{D60C959D-B94F-41F2-876A-E51CFD5B2A9B}" srcOrd="1" destOrd="0" presId="urn:microsoft.com/office/officeart/2005/8/layout/radial1"/>
    <dgm:cxn modelId="{2A5744ED-AE1C-4736-9308-6435D825051E}" type="presOf" srcId="{4C6466CE-8DCC-411A-A008-089C5A100924}" destId="{06C6CAA5-D24D-4DEA-AEFB-210CFC48BE6C}" srcOrd="0" destOrd="0" presId="urn:microsoft.com/office/officeart/2005/8/layout/radial1"/>
    <dgm:cxn modelId="{271543F1-2E7B-4E46-914F-724D72F491D7}" srcId="{50B74D5C-82C4-469B-92DD-F4DD1E103901}" destId="{A1B61402-2325-456F-90BA-C3BFE92BA62D}" srcOrd="1" destOrd="0" parTransId="{58A8A4E7-0347-4A5C-8B18-9B1CBD5B498F}" sibTransId="{140453B1-A655-47DB-BA0C-D9114E49C7C6}"/>
    <dgm:cxn modelId="{9A570AFA-6BF8-43A5-9C3D-9F4C2DDD312B}" type="presOf" srcId="{A67D1B84-869A-4A7A-A6FC-4583DE4DB686}" destId="{D23E575F-1016-49E0-A1AC-9D6ECE08EA03}" srcOrd="0" destOrd="0" presId="urn:microsoft.com/office/officeart/2005/8/layout/radial1"/>
    <dgm:cxn modelId="{0E353361-9928-42C4-AB05-B464B94B6742}" type="presParOf" srcId="{83A05443-A178-4956-BBA2-0539F6C15B17}" destId="{1D5042F5-0FE4-4336-B680-82D1CDBB9F85}" srcOrd="0" destOrd="0" presId="urn:microsoft.com/office/officeart/2005/8/layout/radial1"/>
    <dgm:cxn modelId="{55E7C920-8CB2-47E3-A8E8-3D34DC4BFA77}" type="presParOf" srcId="{83A05443-A178-4956-BBA2-0539F6C15B17}" destId="{D23E575F-1016-49E0-A1AC-9D6ECE08EA03}" srcOrd="1" destOrd="0" presId="urn:microsoft.com/office/officeart/2005/8/layout/radial1"/>
    <dgm:cxn modelId="{4DCDE954-40FC-4FB1-ADCC-EF8E5C90C00B}" type="presParOf" srcId="{D23E575F-1016-49E0-A1AC-9D6ECE08EA03}" destId="{D60C959D-B94F-41F2-876A-E51CFD5B2A9B}" srcOrd="0" destOrd="0" presId="urn:microsoft.com/office/officeart/2005/8/layout/radial1"/>
    <dgm:cxn modelId="{A0685B80-D45D-4240-A07D-DDF4EF66B4A0}" type="presParOf" srcId="{83A05443-A178-4956-BBA2-0539F6C15B17}" destId="{8A62F203-8CCD-447A-8B71-453389F0D276}" srcOrd="2" destOrd="0" presId="urn:microsoft.com/office/officeart/2005/8/layout/radial1"/>
    <dgm:cxn modelId="{975CD3FC-FE2F-478C-909B-EC66BA5F3580}" type="presParOf" srcId="{83A05443-A178-4956-BBA2-0539F6C15B17}" destId="{0FC720C2-8A17-4B95-9A09-A782DBB8060B}" srcOrd="3" destOrd="0" presId="urn:microsoft.com/office/officeart/2005/8/layout/radial1"/>
    <dgm:cxn modelId="{1C637D1B-0C80-4F3D-8C8E-6DAF50C70689}" type="presParOf" srcId="{0FC720C2-8A17-4B95-9A09-A782DBB8060B}" destId="{3F10CD2C-05C9-45C1-8DE8-4FCFCF600369}" srcOrd="0" destOrd="0" presId="urn:microsoft.com/office/officeart/2005/8/layout/radial1"/>
    <dgm:cxn modelId="{3B2BF560-6A7A-44B3-9497-C2A3DF10033E}" type="presParOf" srcId="{83A05443-A178-4956-BBA2-0539F6C15B17}" destId="{166A89B8-8CC2-40F0-8A61-A6B3D1F1FC76}" srcOrd="4" destOrd="0" presId="urn:microsoft.com/office/officeart/2005/8/layout/radial1"/>
    <dgm:cxn modelId="{64B3926E-3CB5-4756-AA2C-AFFBBC63D9C7}" type="presParOf" srcId="{83A05443-A178-4956-BBA2-0539F6C15B17}" destId="{33244D8D-0476-42BE-B6E2-092FD1F0F6AE}" srcOrd="5" destOrd="0" presId="urn:microsoft.com/office/officeart/2005/8/layout/radial1"/>
    <dgm:cxn modelId="{E0B6E7C5-AFC8-4151-87E4-D5DEBFB89B21}" type="presParOf" srcId="{33244D8D-0476-42BE-B6E2-092FD1F0F6AE}" destId="{436F1DE3-A14B-441A-9B59-4C13E5C288EE}" srcOrd="0" destOrd="0" presId="urn:microsoft.com/office/officeart/2005/8/layout/radial1"/>
    <dgm:cxn modelId="{034D4DE4-366E-44CD-A63E-88954227F30E}" type="presParOf" srcId="{83A05443-A178-4956-BBA2-0539F6C15B17}" destId="{A8D283CF-912C-492C-AAE8-A1AC09E0F650}" srcOrd="6" destOrd="0" presId="urn:microsoft.com/office/officeart/2005/8/layout/radial1"/>
    <dgm:cxn modelId="{D5DD0E1B-FECD-4319-8E4A-78DD8ACFC526}" type="presParOf" srcId="{83A05443-A178-4956-BBA2-0539F6C15B17}" destId="{C78DC78C-5039-4E90-851B-B2515E2F03B9}" srcOrd="7" destOrd="0" presId="urn:microsoft.com/office/officeart/2005/8/layout/radial1"/>
    <dgm:cxn modelId="{95A6FC77-6E41-4E60-B122-24EB81764859}" type="presParOf" srcId="{C78DC78C-5039-4E90-851B-B2515E2F03B9}" destId="{E1F5EDB0-1933-424A-91B5-46C7661AC845}" srcOrd="0" destOrd="0" presId="urn:microsoft.com/office/officeart/2005/8/layout/radial1"/>
    <dgm:cxn modelId="{726E1B2F-70B3-4ECA-8609-D05B8E850EA2}" type="presParOf" srcId="{83A05443-A178-4956-BBA2-0539F6C15B17}" destId="{85E25D41-54BF-44EF-A702-3C13E73C0C57}" srcOrd="8" destOrd="0" presId="urn:microsoft.com/office/officeart/2005/8/layout/radial1"/>
    <dgm:cxn modelId="{840762E7-19CD-4AF9-B7FC-F8DED8050AB3}" type="presParOf" srcId="{83A05443-A178-4956-BBA2-0539F6C15B17}" destId="{583F84FB-A300-4BA7-BA16-1A2EAAED4EFE}" srcOrd="9" destOrd="0" presId="urn:microsoft.com/office/officeart/2005/8/layout/radial1"/>
    <dgm:cxn modelId="{B3D4CE7B-F1B1-419E-9FA2-F95DFA10B08F}" type="presParOf" srcId="{583F84FB-A300-4BA7-BA16-1A2EAAED4EFE}" destId="{C890C351-2140-4B02-97A8-0C33BACB1642}" srcOrd="0" destOrd="0" presId="urn:microsoft.com/office/officeart/2005/8/layout/radial1"/>
    <dgm:cxn modelId="{A6B4C428-1362-4586-B2FC-56D4CB1AF908}" type="presParOf" srcId="{83A05443-A178-4956-BBA2-0539F6C15B17}" destId="{47F9E697-F8B6-43AE-94B5-20B96E6D117C}" srcOrd="10" destOrd="0" presId="urn:microsoft.com/office/officeart/2005/8/layout/radial1"/>
    <dgm:cxn modelId="{331C4255-152C-4411-A050-342B3CFDD897}" type="presParOf" srcId="{83A05443-A178-4956-BBA2-0539F6C15B17}" destId="{06C6CAA5-D24D-4DEA-AEFB-210CFC48BE6C}" srcOrd="11" destOrd="0" presId="urn:microsoft.com/office/officeart/2005/8/layout/radial1"/>
    <dgm:cxn modelId="{4FAA03FE-6D5A-40B0-A219-551A87C3CFE2}" type="presParOf" srcId="{06C6CAA5-D24D-4DEA-AEFB-210CFC48BE6C}" destId="{F4A7F13F-494F-4DCF-92C6-53B35B5C1A22}" srcOrd="0" destOrd="0" presId="urn:microsoft.com/office/officeart/2005/8/layout/radial1"/>
    <dgm:cxn modelId="{5339CB71-86D7-4A7E-A4ED-EED798EA7B26}" type="presParOf" srcId="{83A05443-A178-4956-BBA2-0539F6C15B17}" destId="{6CD236EA-1536-42F2-8C48-78CFB1EA3729}" srcOrd="12" destOrd="0" presId="urn:microsoft.com/office/officeart/2005/8/layout/radial1"/>
    <dgm:cxn modelId="{46C07EFC-55E4-4355-8B71-8320D17184CC}" type="presParOf" srcId="{83A05443-A178-4956-BBA2-0539F6C15B17}" destId="{61C33FD9-7271-434A-B09F-48131075E273}" srcOrd="13" destOrd="0" presId="urn:microsoft.com/office/officeart/2005/8/layout/radial1"/>
    <dgm:cxn modelId="{0D8CAB7D-EC6E-4DA5-A8A3-545C7068D9A0}" type="presParOf" srcId="{61C33FD9-7271-434A-B09F-48131075E273}" destId="{5DB9C22C-DCB1-4433-A6E4-2017309BA909}" srcOrd="0" destOrd="0" presId="urn:microsoft.com/office/officeart/2005/8/layout/radial1"/>
    <dgm:cxn modelId="{06578A76-6764-4024-9995-5D3A827851B8}" type="presParOf" srcId="{83A05443-A178-4956-BBA2-0539F6C15B17}" destId="{6F09B2C8-3F74-4203-9CC2-652FE4189578}"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042F5-0FE4-4336-B680-82D1CDBB9F85}">
      <dsp:nvSpPr>
        <dsp:cNvPr id="0" name=""/>
        <dsp:cNvSpPr/>
      </dsp:nvSpPr>
      <dsp:spPr>
        <a:xfrm>
          <a:off x="3426437" y="2278684"/>
          <a:ext cx="1732324" cy="1732324"/>
        </a:xfrm>
        <a:prstGeom prst="ellipse">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da-DK" sz="2300" kern="1200" dirty="0"/>
            <a:t>Akutteam</a:t>
          </a:r>
        </a:p>
      </dsp:txBody>
      <dsp:txXfrm>
        <a:off x="3680130" y="2532377"/>
        <a:ext cx="1224938" cy="1224938"/>
      </dsp:txXfrm>
    </dsp:sp>
    <dsp:sp modelId="{D23E575F-1016-49E0-A1AC-9D6ECE08EA03}">
      <dsp:nvSpPr>
        <dsp:cNvPr id="0" name=""/>
        <dsp:cNvSpPr/>
      </dsp:nvSpPr>
      <dsp:spPr>
        <a:xfrm rot="16200000">
          <a:off x="4031015" y="1998939"/>
          <a:ext cx="523169" cy="36320"/>
        </a:xfrm>
        <a:custGeom>
          <a:avLst/>
          <a:gdLst/>
          <a:ahLst/>
          <a:cxnLst/>
          <a:rect l="0" t="0" r="0" b="0"/>
          <a:pathLst>
            <a:path>
              <a:moveTo>
                <a:pt x="0" y="18160"/>
              </a:moveTo>
              <a:lnTo>
                <a:pt x="523169" y="18160"/>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4279520" y="2004020"/>
        <a:ext cx="26158" cy="26158"/>
      </dsp:txXfrm>
    </dsp:sp>
    <dsp:sp modelId="{8A62F203-8CCD-447A-8B71-453389F0D276}">
      <dsp:nvSpPr>
        <dsp:cNvPr id="0" name=""/>
        <dsp:cNvSpPr/>
      </dsp:nvSpPr>
      <dsp:spPr>
        <a:xfrm>
          <a:off x="3426437" y="23191"/>
          <a:ext cx="1732324" cy="1732324"/>
        </a:xfrm>
        <a:prstGeom prst="ellipse">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kern="1200" dirty="0"/>
            <a:t>Sektionsleder PPL </a:t>
          </a:r>
        </a:p>
      </dsp:txBody>
      <dsp:txXfrm>
        <a:off x="3680130" y="276884"/>
        <a:ext cx="1224938" cy="1224938"/>
      </dsp:txXfrm>
    </dsp:sp>
    <dsp:sp modelId="{0FC720C2-8A17-4B95-9A09-A782DBB8060B}">
      <dsp:nvSpPr>
        <dsp:cNvPr id="0" name=""/>
        <dsp:cNvSpPr/>
      </dsp:nvSpPr>
      <dsp:spPr>
        <a:xfrm rot="20520000">
          <a:off x="5103566" y="2778193"/>
          <a:ext cx="523169" cy="36320"/>
        </a:xfrm>
        <a:custGeom>
          <a:avLst/>
          <a:gdLst/>
          <a:ahLst/>
          <a:cxnLst/>
          <a:rect l="0" t="0" r="0" b="0"/>
          <a:pathLst>
            <a:path>
              <a:moveTo>
                <a:pt x="0" y="18160"/>
              </a:moveTo>
              <a:lnTo>
                <a:pt x="523169" y="18160"/>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5352071" y="2783274"/>
        <a:ext cx="26158" cy="26158"/>
      </dsp:txXfrm>
    </dsp:sp>
    <dsp:sp modelId="{166A89B8-8CC2-40F0-8A61-A6B3D1F1FC76}">
      <dsp:nvSpPr>
        <dsp:cNvPr id="0" name=""/>
        <dsp:cNvSpPr/>
      </dsp:nvSpPr>
      <dsp:spPr>
        <a:xfrm>
          <a:off x="5571539" y="1581698"/>
          <a:ext cx="1732324" cy="1732324"/>
        </a:xfrm>
        <a:prstGeom prst="ellipse">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kern="1200" dirty="0"/>
            <a:t>Sektionsleder Sundhedsplejen</a:t>
          </a:r>
        </a:p>
      </dsp:txBody>
      <dsp:txXfrm>
        <a:off x="5825232" y="1835391"/>
        <a:ext cx="1224938" cy="1224938"/>
      </dsp:txXfrm>
    </dsp:sp>
    <dsp:sp modelId="{33244D8D-0476-42BE-B6E2-092FD1F0F6AE}">
      <dsp:nvSpPr>
        <dsp:cNvPr id="0" name=""/>
        <dsp:cNvSpPr/>
      </dsp:nvSpPr>
      <dsp:spPr>
        <a:xfrm rot="3240000">
          <a:off x="4693888" y="4039053"/>
          <a:ext cx="523169" cy="36320"/>
        </a:xfrm>
        <a:custGeom>
          <a:avLst/>
          <a:gdLst/>
          <a:ahLst/>
          <a:cxnLst/>
          <a:rect l="0" t="0" r="0" b="0"/>
          <a:pathLst>
            <a:path>
              <a:moveTo>
                <a:pt x="0" y="18160"/>
              </a:moveTo>
              <a:lnTo>
                <a:pt x="523169" y="18160"/>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4942393" y="4044134"/>
        <a:ext cx="26158" cy="26158"/>
      </dsp:txXfrm>
    </dsp:sp>
    <dsp:sp modelId="{A8D283CF-912C-492C-AAE8-A1AC09E0F650}">
      <dsp:nvSpPr>
        <dsp:cNvPr id="0" name=""/>
        <dsp:cNvSpPr/>
      </dsp:nvSpPr>
      <dsp:spPr>
        <a:xfrm>
          <a:off x="4752183" y="4103417"/>
          <a:ext cx="1732324" cy="1732324"/>
        </a:xfrm>
        <a:prstGeom prst="ellipse">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kern="1200" dirty="0"/>
            <a:t>Leder af Familierådgivningen</a:t>
          </a:r>
        </a:p>
      </dsp:txBody>
      <dsp:txXfrm>
        <a:off x="5005876" y="4357110"/>
        <a:ext cx="1224938" cy="1224938"/>
      </dsp:txXfrm>
    </dsp:sp>
    <dsp:sp modelId="{C78DC78C-5039-4E90-851B-B2515E2F03B9}">
      <dsp:nvSpPr>
        <dsp:cNvPr id="0" name=""/>
        <dsp:cNvSpPr/>
      </dsp:nvSpPr>
      <dsp:spPr>
        <a:xfrm rot="7560000">
          <a:off x="3368142" y="4039053"/>
          <a:ext cx="523169" cy="36320"/>
        </a:xfrm>
        <a:custGeom>
          <a:avLst/>
          <a:gdLst/>
          <a:ahLst/>
          <a:cxnLst/>
          <a:rect l="0" t="0" r="0" b="0"/>
          <a:pathLst>
            <a:path>
              <a:moveTo>
                <a:pt x="0" y="18160"/>
              </a:moveTo>
              <a:lnTo>
                <a:pt x="523169" y="18160"/>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rot="10800000">
        <a:off x="3616647" y="4044134"/>
        <a:ext cx="26158" cy="26158"/>
      </dsp:txXfrm>
    </dsp:sp>
    <dsp:sp modelId="{85E25D41-54BF-44EF-A702-3C13E73C0C57}">
      <dsp:nvSpPr>
        <dsp:cNvPr id="0" name=""/>
        <dsp:cNvSpPr/>
      </dsp:nvSpPr>
      <dsp:spPr>
        <a:xfrm>
          <a:off x="2100691" y="4103417"/>
          <a:ext cx="1732324" cy="1732324"/>
        </a:xfrm>
        <a:prstGeom prst="ellipse">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kern="1200" dirty="0"/>
            <a:t>Relevant teamleder og børne og ungerådgiver</a:t>
          </a:r>
        </a:p>
      </dsp:txBody>
      <dsp:txXfrm>
        <a:off x="2354384" y="4357110"/>
        <a:ext cx="1224938" cy="1224938"/>
      </dsp:txXfrm>
    </dsp:sp>
    <dsp:sp modelId="{583F84FB-A300-4BA7-BA16-1A2EAAED4EFE}">
      <dsp:nvSpPr>
        <dsp:cNvPr id="0" name=""/>
        <dsp:cNvSpPr/>
      </dsp:nvSpPr>
      <dsp:spPr>
        <a:xfrm rot="11880000">
          <a:off x="2958464" y="2778193"/>
          <a:ext cx="523169" cy="36320"/>
        </a:xfrm>
        <a:custGeom>
          <a:avLst/>
          <a:gdLst/>
          <a:ahLst/>
          <a:cxnLst/>
          <a:rect l="0" t="0" r="0" b="0"/>
          <a:pathLst>
            <a:path>
              <a:moveTo>
                <a:pt x="0" y="18160"/>
              </a:moveTo>
              <a:lnTo>
                <a:pt x="523169" y="18160"/>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rot="10800000">
        <a:off x="3206969" y="2783274"/>
        <a:ext cx="26158" cy="26158"/>
      </dsp:txXfrm>
    </dsp:sp>
    <dsp:sp modelId="{47F9E697-F8B6-43AE-94B5-20B96E6D117C}">
      <dsp:nvSpPr>
        <dsp:cNvPr id="0" name=""/>
        <dsp:cNvSpPr/>
      </dsp:nvSpPr>
      <dsp:spPr>
        <a:xfrm>
          <a:off x="1281335" y="1581698"/>
          <a:ext cx="1732324" cy="1732324"/>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kern="1200" dirty="0"/>
            <a:t>Ad hoc deltagere*</a:t>
          </a:r>
        </a:p>
      </dsp:txBody>
      <dsp:txXfrm>
        <a:off x="1535028" y="1835391"/>
        <a:ext cx="1224938" cy="12249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042F5-0FE4-4336-B680-82D1CDBB9F85}">
      <dsp:nvSpPr>
        <dsp:cNvPr id="0" name=""/>
        <dsp:cNvSpPr/>
      </dsp:nvSpPr>
      <dsp:spPr>
        <a:xfrm>
          <a:off x="3537697" y="2286721"/>
          <a:ext cx="1509804" cy="1509804"/>
        </a:xfrm>
        <a:prstGeom prst="ellipse">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a-DK" sz="2100" kern="1200" dirty="0"/>
            <a:t>Det udvidede akutteam</a:t>
          </a:r>
        </a:p>
      </dsp:txBody>
      <dsp:txXfrm>
        <a:off x="3758803" y="2507827"/>
        <a:ext cx="1067592" cy="1067592"/>
      </dsp:txXfrm>
    </dsp:sp>
    <dsp:sp modelId="{D23E575F-1016-49E0-A1AC-9D6ECE08EA03}">
      <dsp:nvSpPr>
        <dsp:cNvPr id="0" name=""/>
        <dsp:cNvSpPr/>
      </dsp:nvSpPr>
      <dsp:spPr>
        <a:xfrm rot="16200000">
          <a:off x="3914958" y="1893252"/>
          <a:ext cx="755282" cy="31655"/>
        </a:xfrm>
        <a:custGeom>
          <a:avLst/>
          <a:gdLst/>
          <a:ahLst/>
          <a:cxnLst/>
          <a:rect l="0" t="0" r="0" b="0"/>
          <a:pathLst>
            <a:path>
              <a:moveTo>
                <a:pt x="0" y="15827"/>
              </a:moveTo>
              <a:lnTo>
                <a:pt x="755282" y="15827"/>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4273717" y="1890197"/>
        <a:ext cx="37764" cy="37764"/>
      </dsp:txXfrm>
    </dsp:sp>
    <dsp:sp modelId="{8A62F203-8CCD-447A-8B71-453389F0D276}">
      <dsp:nvSpPr>
        <dsp:cNvPr id="0" name=""/>
        <dsp:cNvSpPr/>
      </dsp:nvSpPr>
      <dsp:spPr>
        <a:xfrm>
          <a:off x="3537697" y="21633"/>
          <a:ext cx="1509804" cy="1509804"/>
        </a:xfrm>
        <a:prstGeom prst="ellipse">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a-DK" sz="900" kern="1200" dirty="0"/>
            <a:t>Sektionsleder PPL </a:t>
          </a:r>
        </a:p>
      </dsp:txBody>
      <dsp:txXfrm>
        <a:off x="3758803" y="242739"/>
        <a:ext cx="1067592" cy="1067592"/>
      </dsp:txXfrm>
    </dsp:sp>
    <dsp:sp modelId="{0FC720C2-8A17-4B95-9A09-A782DBB8060B}">
      <dsp:nvSpPr>
        <dsp:cNvPr id="0" name=""/>
        <dsp:cNvSpPr/>
      </dsp:nvSpPr>
      <dsp:spPr>
        <a:xfrm rot="19285714">
          <a:off x="4800417" y="2319666"/>
          <a:ext cx="755282" cy="31655"/>
        </a:xfrm>
        <a:custGeom>
          <a:avLst/>
          <a:gdLst/>
          <a:ahLst/>
          <a:cxnLst/>
          <a:rect l="0" t="0" r="0" b="0"/>
          <a:pathLst>
            <a:path>
              <a:moveTo>
                <a:pt x="0" y="15827"/>
              </a:moveTo>
              <a:lnTo>
                <a:pt x="755282" y="15827"/>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5159176" y="2316612"/>
        <a:ext cx="37764" cy="37764"/>
      </dsp:txXfrm>
    </dsp:sp>
    <dsp:sp modelId="{166A89B8-8CC2-40F0-8A61-A6B3D1F1FC76}">
      <dsp:nvSpPr>
        <dsp:cNvPr id="0" name=""/>
        <dsp:cNvSpPr/>
      </dsp:nvSpPr>
      <dsp:spPr>
        <a:xfrm>
          <a:off x="5308614" y="874462"/>
          <a:ext cx="1509804" cy="1509804"/>
        </a:xfrm>
        <a:prstGeom prst="ellipse">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a-DK" sz="900" kern="1200" dirty="0"/>
            <a:t>Sektionsleder Sundhedsplejen</a:t>
          </a:r>
        </a:p>
      </dsp:txBody>
      <dsp:txXfrm>
        <a:off x="5529720" y="1095568"/>
        <a:ext cx="1067592" cy="1067592"/>
      </dsp:txXfrm>
    </dsp:sp>
    <dsp:sp modelId="{33244D8D-0476-42BE-B6E2-092FD1F0F6AE}">
      <dsp:nvSpPr>
        <dsp:cNvPr id="0" name=""/>
        <dsp:cNvSpPr/>
      </dsp:nvSpPr>
      <dsp:spPr>
        <a:xfrm rot="771429">
          <a:off x="5019107" y="3277810"/>
          <a:ext cx="755282" cy="31655"/>
        </a:xfrm>
        <a:custGeom>
          <a:avLst/>
          <a:gdLst/>
          <a:ahLst/>
          <a:cxnLst/>
          <a:rect l="0" t="0" r="0" b="0"/>
          <a:pathLst>
            <a:path>
              <a:moveTo>
                <a:pt x="0" y="15827"/>
              </a:moveTo>
              <a:lnTo>
                <a:pt x="755282" y="15827"/>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5377866" y="3274756"/>
        <a:ext cx="37764" cy="37764"/>
      </dsp:txXfrm>
    </dsp:sp>
    <dsp:sp modelId="{A8D283CF-912C-492C-AAE8-A1AC09E0F650}">
      <dsp:nvSpPr>
        <dsp:cNvPr id="0" name=""/>
        <dsp:cNvSpPr/>
      </dsp:nvSpPr>
      <dsp:spPr>
        <a:xfrm>
          <a:off x="5745994" y="2790750"/>
          <a:ext cx="1509804" cy="1509804"/>
        </a:xfrm>
        <a:prstGeom prst="ellipse">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a-DK" sz="900" kern="1200" dirty="0"/>
            <a:t>Leder af Familierådgivningen</a:t>
          </a:r>
        </a:p>
      </dsp:txBody>
      <dsp:txXfrm>
        <a:off x="5967100" y="3011856"/>
        <a:ext cx="1067592" cy="1067592"/>
      </dsp:txXfrm>
    </dsp:sp>
    <dsp:sp modelId="{C78DC78C-5039-4E90-851B-B2515E2F03B9}">
      <dsp:nvSpPr>
        <dsp:cNvPr id="0" name=""/>
        <dsp:cNvSpPr/>
      </dsp:nvSpPr>
      <dsp:spPr>
        <a:xfrm rot="3857143">
          <a:off x="4406351" y="4046182"/>
          <a:ext cx="755282" cy="31655"/>
        </a:xfrm>
        <a:custGeom>
          <a:avLst/>
          <a:gdLst/>
          <a:ahLst/>
          <a:cxnLst/>
          <a:rect l="0" t="0" r="0" b="0"/>
          <a:pathLst>
            <a:path>
              <a:moveTo>
                <a:pt x="0" y="15827"/>
              </a:moveTo>
              <a:lnTo>
                <a:pt x="755282" y="15827"/>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4765110" y="4043128"/>
        <a:ext cx="37764" cy="37764"/>
      </dsp:txXfrm>
    </dsp:sp>
    <dsp:sp modelId="{85E25D41-54BF-44EF-A702-3C13E73C0C57}">
      <dsp:nvSpPr>
        <dsp:cNvPr id="0" name=""/>
        <dsp:cNvSpPr/>
      </dsp:nvSpPr>
      <dsp:spPr>
        <a:xfrm>
          <a:off x="4520482" y="4327494"/>
          <a:ext cx="1509804" cy="1509804"/>
        </a:xfrm>
        <a:prstGeom prst="ellipse">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a-DK" sz="900" kern="1200" dirty="0"/>
            <a:t>Skoleleder eller institutionsleder</a:t>
          </a:r>
        </a:p>
      </dsp:txBody>
      <dsp:txXfrm>
        <a:off x="4741588" y="4548600"/>
        <a:ext cx="1067592" cy="1067592"/>
      </dsp:txXfrm>
    </dsp:sp>
    <dsp:sp modelId="{583F84FB-A300-4BA7-BA16-1A2EAAED4EFE}">
      <dsp:nvSpPr>
        <dsp:cNvPr id="0" name=""/>
        <dsp:cNvSpPr/>
      </dsp:nvSpPr>
      <dsp:spPr>
        <a:xfrm rot="6942857">
          <a:off x="3423566" y="4046182"/>
          <a:ext cx="755282" cy="31655"/>
        </a:xfrm>
        <a:custGeom>
          <a:avLst/>
          <a:gdLst/>
          <a:ahLst/>
          <a:cxnLst/>
          <a:rect l="0" t="0" r="0" b="0"/>
          <a:pathLst>
            <a:path>
              <a:moveTo>
                <a:pt x="0" y="15827"/>
              </a:moveTo>
              <a:lnTo>
                <a:pt x="755282" y="15827"/>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rot="10800000">
        <a:off x="3782325" y="4043128"/>
        <a:ext cx="37764" cy="37764"/>
      </dsp:txXfrm>
    </dsp:sp>
    <dsp:sp modelId="{47F9E697-F8B6-43AE-94B5-20B96E6D117C}">
      <dsp:nvSpPr>
        <dsp:cNvPr id="0" name=""/>
        <dsp:cNvSpPr/>
      </dsp:nvSpPr>
      <dsp:spPr>
        <a:xfrm>
          <a:off x="2554912" y="4327494"/>
          <a:ext cx="1509804" cy="1509804"/>
        </a:xfrm>
        <a:prstGeom prst="ellipse">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a-DK" sz="900" kern="1200" dirty="0"/>
            <a:t>Personalekonsulent, Organisation og Personale</a:t>
          </a:r>
        </a:p>
      </dsp:txBody>
      <dsp:txXfrm>
        <a:off x="2776018" y="4548600"/>
        <a:ext cx="1067592" cy="1067592"/>
      </dsp:txXfrm>
    </dsp:sp>
    <dsp:sp modelId="{06C6CAA5-D24D-4DEA-AEFB-210CFC48BE6C}">
      <dsp:nvSpPr>
        <dsp:cNvPr id="0" name=""/>
        <dsp:cNvSpPr/>
      </dsp:nvSpPr>
      <dsp:spPr>
        <a:xfrm rot="10028571">
          <a:off x="2810810" y="3277810"/>
          <a:ext cx="755282" cy="31655"/>
        </a:xfrm>
        <a:custGeom>
          <a:avLst/>
          <a:gdLst/>
          <a:ahLst/>
          <a:cxnLst/>
          <a:rect l="0" t="0" r="0" b="0"/>
          <a:pathLst>
            <a:path>
              <a:moveTo>
                <a:pt x="0" y="15827"/>
              </a:moveTo>
              <a:lnTo>
                <a:pt x="755282" y="15827"/>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rot="10800000">
        <a:off x="3169569" y="3274756"/>
        <a:ext cx="37764" cy="37764"/>
      </dsp:txXfrm>
    </dsp:sp>
    <dsp:sp modelId="{6CD236EA-1536-42F2-8C48-78CFB1EA3729}">
      <dsp:nvSpPr>
        <dsp:cNvPr id="0" name=""/>
        <dsp:cNvSpPr/>
      </dsp:nvSpPr>
      <dsp:spPr>
        <a:xfrm>
          <a:off x="1329400" y="2790750"/>
          <a:ext cx="1509804" cy="1509804"/>
        </a:xfrm>
        <a:prstGeom prst="ellipse">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a-DK" sz="900" kern="1200" dirty="0"/>
            <a:t>Kommunikationschef, Organisation og Personale</a:t>
          </a:r>
        </a:p>
      </dsp:txBody>
      <dsp:txXfrm>
        <a:off x="1550506" y="3011856"/>
        <a:ext cx="1067592" cy="1067592"/>
      </dsp:txXfrm>
    </dsp:sp>
    <dsp:sp modelId="{61C33FD9-7271-434A-B09F-48131075E273}">
      <dsp:nvSpPr>
        <dsp:cNvPr id="0" name=""/>
        <dsp:cNvSpPr/>
      </dsp:nvSpPr>
      <dsp:spPr>
        <a:xfrm rot="13114286">
          <a:off x="3029500" y="2319666"/>
          <a:ext cx="755282" cy="31655"/>
        </a:xfrm>
        <a:custGeom>
          <a:avLst/>
          <a:gdLst/>
          <a:ahLst/>
          <a:cxnLst/>
          <a:rect l="0" t="0" r="0" b="0"/>
          <a:pathLst>
            <a:path>
              <a:moveTo>
                <a:pt x="0" y="15827"/>
              </a:moveTo>
              <a:lnTo>
                <a:pt x="755282" y="15827"/>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rot="10800000">
        <a:off x="3388259" y="2316612"/>
        <a:ext cx="37764" cy="37764"/>
      </dsp:txXfrm>
    </dsp:sp>
    <dsp:sp modelId="{6F09B2C8-3F74-4203-9CC2-652FE4189578}">
      <dsp:nvSpPr>
        <dsp:cNvPr id="0" name=""/>
        <dsp:cNvSpPr/>
      </dsp:nvSpPr>
      <dsp:spPr>
        <a:xfrm>
          <a:off x="1766780" y="874462"/>
          <a:ext cx="1509804" cy="1509804"/>
        </a:xfrm>
        <a:prstGeom prst="ellipse">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a-DK" sz="900" kern="1200" dirty="0"/>
            <a:t>Sektionsleder for dagtilbud eller grundskole</a:t>
          </a:r>
        </a:p>
      </dsp:txBody>
      <dsp:txXfrm>
        <a:off x="1987886" y="1095568"/>
        <a:ext cx="1067592" cy="106759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013BBEB-C4B7-4F42-B669-C156FF1438FF}" type="datetimeFigureOut">
              <a:rPr lang="da-DK" smtClean="0"/>
              <a:t>03-09-2025</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61A294E-581D-4BA6-A58F-B284024F4568}" type="slidenum">
              <a:rPr lang="da-DK" smtClean="0"/>
              <a:t>‹nr.›</a:t>
            </a:fld>
            <a:endParaRPr lang="da-DK"/>
          </a:p>
        </p:txBody>
      </p:sp>
    </p:spTree>
    <p:extLst>
      <p:ext uri="{BB962C8B-B14F-4D97-AF65-F5344CB8AC3E}">
        <p14:creationId xmlns:p14="http://schemas.microsoft.com/office/powerpoint/2010/main" val="3459657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326D8C-4DD2-4951-BEB4-F3A6D4B14C8C}" type="slidenum">
              <a:rPr kumimoji="0" lang="da-DK"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70891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8326D8C-4DD2-4951-BEB4-F3A6D4B14C8C}" type="slidenum">
              <a:rPr lang="da-DK" smtClean="0"/>
              <a:t>16</a:t>
            </a:fld>
            <a:endParaRPr lang="da-DK"/>
          </a:p>
        </p:txBody>
      </p:sp>
    </p:spTree>
    <p:extLst>
      <p:ext uri="{BB962C8B-B14F-4D97-AF65-F5344CB8AC3E}">
        <p14:creationId xmlns:p14="http://schemas.microsoft.com/office/powerpoint/2010/main" val="366829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326D8C-4DD2-4951-BEB4-F3A6D4B14C8C}" type="slidenum">
              <a:rPr kumimoji="0" lang="da-DK"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696660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Henvis til målgrupper og definitioner i beredskabsplanen: https://silkeborg.dk/kommunen/politikker-planer-og-strategier/politikker-og-strategier-paa-0-18-aars-omraadet/forebyggelse-opsporing-og-behandling-af-sager-ved-overgreb-mod-boern-og-unge#overskrift1 </a:t>
            </a:r>
          </a:p>
        </p:txBody>
      </p:sp>
      <p:sp>
        <p:nvSpPr>
          <p:cNvPr id="4" name="Pladsholder til slidenummer 3"/>
          <p:cNvSpPr>
            <a:spLocks noGrp="1"/>
          </p:cNvSpPr>
          <p:nvPr>
            <p:ph type="sldNum" sz="quarter" idx="5"/>
          </p:nvPr>
        </p:nvSpPr>
        <p:spPr/>
        <p:txBody>
          <a:bodyPr/>
          <a:lstStyle/>
          <a:p>
            <a:fld id="{31567D78-99D1-4FCF-A194-794273FC245E}" type="slidenum">
              <a:rPr lang="da-DK" smtClean="0"/>
              <a:t>6</a:t>
            </a:fld>
            <a:endParaRPr lang="da-DK"/>
          </a:p>
        </p:txBody>
      </p:sp>
    </p:spTree>
    <p:extLst>
      <p:ext uri="{BB962C8B-B14F-4D97-AF65-F5344CB8AC3E}">
        <p14:creationId xmlns:p14="http://schemas.microsoft.com/office/powerpoint/2010/main" val="1513704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udvidede akutteam forholder sig ikke til den personalejuridiske del af sagen. Den håndteres mellem Sektionsleder, Skoleleder og O og P</a:t>
            </a:r>
          </a:p>
        </p:txBody>
      </p:sp>
      <p:sp>
        <p:nvSpPr>
          <p:cNvPr id="4" name="Pladsholder til slidenummer 3"/>
          <p:cNvSpPr>
            <a:spLocks noGrp="1"/>
          </p:cNvSpPr>
          <p:nvPr>
            <p:ph type="sldNum" sz="quarter" idx="5"/>
          </p:nvPr>
        </p:nvSpPr>
        <p:spPr/>
        <p:txBody>
          <a:bodyPr/>
          <a:lstStyle/>
          <a:p>
            <a:fld id="{31567D78-99D1-4FCF-A194-794273FC245E}" type="slidenum">
              <a:rPr lang="da-DK" smtClean="0"/>
              <a:t>8</a:t>
            </a:fld>
            <a:endParaRPr lang="da-DK"/>
          </a:p>
        </p:txBody>
      </p:sp>
    </p:spTree>
    <p:extLst>
      <p:ext uri="{BB962C8B-B14F-4D97-AF65-F5344CB8AC3E}">
        <p14:creationId xmlns:p14="http://schemas.microsoft.com/office/powerpoint/2010/main" val="3528028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OBS på forældreinddragelse og på at underrette på alle involverede børn</a:t>
            </a:r>
          </a:p>
        </p:txBody>
      </p:sp>
      <p:sp>
        <p:nvSpPr>
          <p:cNvPr id="4" name="Pladsholder til slidenummer 3"/>
          <p:cNvSpPr>
            <a:spLocks noGrp="1"/>
          </p:cNvSpPr>
          <p:nvPr>
            <p:ph type="sldNum" sz="quarter" idx="5"/>
          </p:nvPr>
        </p:nvSpPr>
        <p:spPr/>
        <p:txBody>
          <a:bodyPr/>
          <a:lstStyle/>
          <a:p>
            <a:fld id="{361A294E-581D-4BA6-A58F-B284024F4568}" type="slidenum">
              <a:rPr lang="da-DK" smtClean="0"/>
              <a:t>9</a:t>
            </a:fld>
            <a:endParaRPr lang="da-DK"/>
          </a:p>
        </p:txBody>
      </p:sp>
    </p:spTree>
    <p:extLst>
      <p:ext uri="{BB962C8B-B14F-4D97-AF65-F5344CB8AC3E}">
        <p14:creationId xmlns:p14="http://schemas.microsoft.com/office/powerpoint/2010/main" val="3298285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61A294E-581D-4BA6-A58F-B284024F4568}" type="slidenum">
              <a:rPr lang="da-DK" smtClean="0"/>
              <a:t>10</a:t>
            </a:fld>
            <a:endParaRPr lang="da-DK"/>
          </a:p>
        </p:txBody>
      </p:sp>
    </p:spTree>
    <p:extLst>
      <p:ext uri="{BB962C8B-B14F-4D97-AF65-F5344CB8AC3E}">
        <p14:creationId xmlns:p14="http://schemas.microsoft.com/office/powerpoint/2010/main" val="1767139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Noget med kontraster</a:t>
            </a:r>
          </a:p>
        </p:txBody>
      </p:sp>
      <p:sp>
        <p:nvSpPr>
          <p:cNvPr id="4" name="Pladsholder til slidenummer 3"/>
          <p:cNvSpPr>
            <a:spLocks noGrp="1"/>
          </p:cNvSpPr>
          <p:nvPr>
            <p:ph type="sldNum" sz="quarter" idx="5"/>
          </p:nvPr>
        </p:nvSpPr>
        <p:spPr/>
        <p:txBody>
          <a:bodyPr/>
          <a:lstStyle/>
          <a:p>
            <a:fld id="{31567D78-99D1-4FCF-A194-794273FC245E}" type="slidenum">
              <a:rPr lang="da-DK" smtClean="0"/>
              <a:t>11</a:t>
            </a:fld>
            <a:endParaRPr lang="da-DK"/>
          </a:p>
        </p:txBody>
      </p:sp>
    </p:spTree>
    <p:extLst>
      <p:ext uri="{BB962C8B-B14F-4D97-AF65-F5344CB8AC3E}">
        <p14:creationId xmlns:p14="http://schemas.microsoft.com/office/powerpoint/2010/main" val="2458486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Større skrifttype</a:t>
            </a:r>
          </a:p>
        </p:txBody>
      </p:sp>
      <p:sp>
        <p:nvSpPr>
          <p:cNvPr id="4" name="Pladsholder til slidenummer 3"/>
          <p:cNvSpPr>
            <a:spLocks noGrp="1"/>
          </p:cNvSpPr>
          <p:nvPr>
            <p:ph type="sldNum" sz="quarter" idx="5"/>
          </p:nvPr>
        </p:nvSpPr>
        <p:spPr/>
        <p:txBody>
          <a:bodyPr/>
          <a:lstStyle/>
          <a:p>
            <a:fld id="{31567D78-99D1-4FCF-A194-794273FC245E}" type="slidenum">
              <a:rPr lang="da-DK" smtClean="0"/>
              <a:t>13</a:t>
            </a:fld>
            <a:endParaRPr lang="da-DK"/>
          </a:p>
        </p:txBody>
      </p:sp>
    </p:spTree>
    <p:extLst>
      <p:ext uri="{BB962C8B-B14F-4D97-AF65-F5344CB8AC3E}">
        <p14:creationId xmlns:p14="http://schemas.microsoft.com/office/powerpoint/2010/main" val="4228345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567D78-99D1-4FCF-A194-794273FC245E}" type="slidenum">
              <a:rPr lang="da-DK" smtClean="0"/>
              <a:t>14</a:t>
            </a:fld>
            <a:endParaRPr lang="da-DK"/>
          </a:p>
        </p:txBody>
      </p:sp>
    </p:spTree>
    <p:extLst>
      <p:ext uri="{BB962C8B-B14F-4D97-AF65-F5344CB8AC3E}">
        <p14:creationId xmlns:p14="http://schemas.microsoft.com/office/powerpoint/2010/main" val="1841144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5EF99-A645-50F1-75D7-AA0EDAD01387}"/>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BE7F7B0-2750-059A-541F-20CA2616A4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4C160932-C549-E6FB-2536-80B5A9F4DDD3}"/>
              </a:ext>
            </a:extLst>
          </p:cNvPr>
          <p:cNvSpPr>
            <a:spLocks noGrp="1"/>
          </p:cNvSpPr>
          <p:nvPr>
            <p:ph type="dt" sz="half" idx="10"/>
          </p:nvPr>
        </p:nvSpPr>
        <p:spPr/>
        <p:txBody>
          <a:bodyPr/>
          <a:lstStyle/>
          <a:p>
            <a:fld id="{EAA2C5BD-09F6-4394-A261-4A35A2DD2612}" type="datetimeFigureOut">
              <a:rPr lang="da-DK" smtClean="0"/>
              <a:t>03-09-2025</a:t>
            </a:fld>
            <a:endParaRPr lang="da-DK"/>
          </a:p>
        </p:txBody>
      </p:sp>
      <p:sp>
        <p:nvSpPr>
          <p:cNvPr id="5" name="Pladsholder til sidefod 4">
            <a:extLst>
              <a:ext uri="{FF2B5EF4-FFF2-40B4-BE49-F238E27FC236}">
                <a16:creationId xmlns:a16="http://schemas.microsoft.com/office/drawing/2014/main" id="{7A4E572C-E358-3B87-6884-C0AA4F60D09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5A9F388-FC29-9AEA-6880-659B39010A6A}"/>
              </a:ext>
            </a:extLst>
          </p:cNvPr>
          <p:cNvSpPr>
            <a:spLocks noGrp="1"/>
          </p:cNvSpPr>
          <p:nvPr>
            <p:ph type="sldNum" sz="quarter" idx="12"/>
          </p:nvPr>
        </p:nvSpPr>
        <p:spPr/>
        <p:txBody>
          <a:bodyPr/>
          <a:lstStyle/>
          <a:p>
            <a:fld id="{84CAE4C2-BDAB-4552-9ECB-8CE4D437FFB8}" type="slidenum">
              <a:rPr lang="da-DK" smtClean="0"/>
              <a:t>‹nr.›</a:t>
            </a:fld>
            <a:endParaRPr lang="da-DK"/>
          </a:p>
        </p:txBody>
      </p:sp>
    </p:spTree>
    <p:extLst>
      <p:ext uri="{BB962C8B-B14F-4D97-AF65-F5344CB8AC3E}">
        <p14:creationId xmlns:p14="http://schemas.microsoft.com/office/powerpoint/2010/main" val="3115921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A3B40-69E8-8B77-1CF3-7D3B25DBFC0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FE0E0ACA-D4C0-8AB2-47D4-59750BBE2ACB}"/>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9216DDC-C934-BE76-5C94-D1DA7F6882C5}"/>
              </a:ext>
            </a:extLst>
          </p:cNvPr>
          <p:cNvSpPr>
            <a:spLocks noGrp="1"/>
          </p:cNvSpPr>
          <p:nvPr>
            <p:ph type="dt" sz="half" idx="10"/>
          </p:nvPr>
        </p:nvSpPr>
        <p:spPr/>
        <p:txBody>
          <a:bodyPr/>
          <a:lstStyle/>
          <a:p>
            <a:fld id="{EAA2C5BD-09F6-4394-A261-4A35A2DD2612}" type="datetimeFigureOut">
              <a:rPr lang="da-DK" smtClean="0"/>
              <a:t>03-09-2025</a:t>
            </a:fld>
            <a:endParaRPr lang="da-DK"/>
          </a:p>
        </p:txBody>
      </p:sp>
      <p:sp>
        <p:nvSpPr>
          <p:cNvPr id="5" name="Pladsholder til sidefod 4">
            <a:extLst>
              <a:ext uri="{FF2B5EF4-FFF2-40B4-BE49-F238E27FC236}">
                <a16:creationId xmlns:a16="http://schemas.microsoft.com/office/drawing/2014/main" id="{5D57FCB7-DC11-FBDB-CFEE-D6E80329B0C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9431A95-8959-DFF7-375F-4F53482DCD64}"/>
              </a:ext>
            </a:extLst>
          </p:cNvPr>
          <p:cNvSpPr>
            <a:spLocks noGrp="1"/>
          </p:cNvSpPr>
          <p:nvPr>
            <p:ph type="sldNum" sz="quarter" idx="12"/>
          </p:nvPr>
        </p:nvSpPr>
        <p:spPr/>
        <p:txBody>
          <a:bodyPr/>
          <a:lstStyle/>
          <a:p>
            <a:fld id="{84CAE4C2-BDAB-4552-9ECB-8CE4D437FFB8}" type="slidenum">
              <a:rPr lang="da-DK" smtClean="0"/>
              <a:t>‹nr.›</a:t>
            </a:fld>
            <a:endParaRPr lang="da-DK"/>
          </a:p>
        </p:txBody>
      </p:sp>
    </p:spTree>
    <p:extLst>
      <p:ext uri="{BB962C8B-B14F-4D97-AF65-F5344CB8AC3E}">
        <p14:creationId xmlns:p14="http://schemas.microsoft.com/office/powerpoint/2010/main" val="78433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D7A5C88-310C-B26F-35A5-951B36A61E83}"/>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B012BCAE-83E0-765F-6978-92733F372D25}"/>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C4DC225-D80A-83B4-4F47-DA7D6099ADCA}"/>
              </a:ext>
            </a:extLst>
          </p:cNvPr>
          <p:cNvSpPr>
            <a:spLocks noGrp="1"/>
          </p:cNvSpPr>
          <p:nvPr>
            <p:ph type="dt" sz="half" idx="10"/>
          </p:nvPr>
        </p:nvSpPr>
        <p:spPr/>
        <p:txBody>
          <a:bodyPr/>
          <a:lstStyle/>
          <a:p>
            <a:fld id="{EAA2C5BD-09F6-4394-A261-4A35A2DD2612}" type="datetimeFigureOut">
              <a:rPr lang="da-DK" smtClean="0"/>
              <a:t>03-09-2025</a:t>
            </a:fld>
            <a:endParaRPr lang="da-DK"/>
          </a:p>
        </p:txBody>
      </p:sp>
      <p:sp>
        <p:nvSpPr>
          <p:cNvPr id="5" name="Pladsholder til sidefod 4">
            <a:extLst>
              <a:ext uri="{FF2B5EF4-FFF2-40B4-BE49-F238E27FC236}">
                <a16:creationId xmlns:a16="http://schemas.microsoft.com/office/drawing/2014/main" id="{D75B50EA-D1F8-F96E-D71D-E0579EC0E8B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5BFF26-6862-36E7-EB92-15FD4746C114}"/>
              </a:ext>
            </a:extLst>
          </p:cNvPr>
          <p:cNvSpPr>
            <a:spLocks noGrp="1"/>
          </p:cNvSpPr>
          <p:nvPr>
            <p:ph type="sldNum" sz="quarter" idx="12"/>
          </p:nvPr>
        </p:nvSpPr>
        <p:spPr/>
        <p:txBody>
          <a:bodyPr/>
          <a:lstStyle/>
          <a:p>
            <a:fld id="{84CAE4C2-BDAB-4552-9ECB-8CE4D437FFB8}" type="slidenum">
              <a:rPr lang="da-DK" smtClean="0"/>
              <a:t>‹nr.›</a:t>
            </a:fld>
            <a:endParaRPr lang="da-DK"/>
          </a:p>
        </p:txBody>
      </p:sp>
    </p:spTree>
    <p:extLst>
      <p:ext uri="{BB962C8B-B14F-4D97-AF65-F5344CB8AC3E}">
        <p14:creationId xmlns:p14="http://schemas.microsoft.com/office/powerpoint/2010/main" val="1259504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DCAE89-3FA8-D13D-03CC-E78720C40BB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1047599-CF9D-0959-37CF-CD31D5301B2C}"/>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EAF1C75-24B9-226A-EECB-D070C23E365F}"/>
              </a:ext>
            </a:extLst>
          </p:cNvPr>
          <p:cNvSpPr>
            <a:spLocks noGrp="1"/>
          </p:cNvSpPr>
          <p:nvPr>
            <p:ph type="dt" sz="half" idx="10"/>
          </p:nvPr>
        </p:nvSpPr>
        <p:spPr/>
        <p:txBody>
          <a:bodyPr/>
          <a:lstStyle/>
          <a:p>
            <a:fld id="{EAA2C5BD-09F6-4394-A261-4A35A2DD2612}" type="datetimeFigureOut">
              <a:rPr lang="da-DK" smtClean="0"/>
              <a:t>03-09-2025</a:t>
            </a:fld>
            <a:endParaRPr lang="da-DK"/>
          </a:p>
        </p:txBody>
      </p:sp>
      <p:sp>
        <p:nvSpPr>
          <p:cNvPr id="5" name="Pladsholder til sidefod 4">
            <a:extLst>
              <a:ext uri="{FF2B5EF4-FFF2-40B4-BE49-F238E27FC236}">
                <a16:creationId xmlns:a16="http://schemas.microsoft.com/office/drawing/2014/main" id="{80C5EDBE-E8DD-D54F-7807-CF9DF683E8B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4C68361-E7FD-54DE-9DDF-BDEB9DCA89D3}"/>
              </a:ext>
            </a:extLst>
          </p:cNvPr>
          <p:cNvSpPr>
            <a:spLocks noGrp="1"/>
          </p:cNvSpPr>
          <p:nvPr>
            <p:ph type="sldNum" sz="quarter" idx="12"/>
          </p:nvPr>
        </p:nvSpPr>
        <p:spPr/>
        <p:txBody>
          <a:bodyPr/>
          <a:lstStyle/>
          <a:p>
            <a:fld id="{84CAE4C2-BDAB-4552-9ECB-8CE4D437FFB8}" type="slidenum">
              <a:rPr lang="da-DK" smtClean="0"/>
              <a:t>‹nr.›</a:t>
            </a:fld>
            <a:endParaRPr lang="da-DK"/>
          </a:p>
        </p:txBody>
      </p:sp>
    </p:spTree>
    <p:extLst>
      <p:ext uri="{BB962C8B-B14F-4D97-AF65-F5344CB8AC3E}">
        <p14:creationId xmlns:p14="http://schemas.microsoft.com/office/powerpoint/2010/main" val="4223199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92384-BBE9-9FDA-EEB8-8F878EC15AC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69326632-A33B-70C3-C91E-96B4CADA53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2DBA6BE5-D2C4-3927-1330-7795B5CDEB04}"/>
              </a:ext>
            </a:extLst>
          </p:cNvPr>
          <p:cNvSpPr>
            <a:spLocks noGrp="1"/>
          </p:cNvSpPr>
          <p:nvPr>
            <p:ph type="dt" sz="half" idx="10"/>
          </p:nvPr>
        </p:nvSpPr>
        <p:spPr/>
        <p:txBody>
          <a:bodyPr/>
          <a:lstStyle/>
          <a:p>
            <a:fld id="{EAA2C5BD-09F6-4394-A261-4A35A2DD2612}" type="datetimeFigureOut">
              <a:rPr lang="da-DK" smtClean="0"/>
              <a:t>03-09-2025</a:t>
            </a:fld>
            <a:endParaRPr lang="da-DK"/>
          </a:p>
        </p:txBody>
      </p:sp>
      <p:sp>
        <p:nvSpPr>
          <p:cNvPr id="5" name="Pladsholder til sidefod 4">
            <a:extLst>
              <a:ext uri="{FF2B5EF4-FFF2-40B4-BE49-F238E27FC236}">
                <a16:creationId xmlns:a16="http://schemas.microsoft.com/office/drawing/2014/main" id="{C4A04F04-8B57-6A09-88B1-5610CAD4F3A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AF0C7C4-DB14-FA79-ECEE-9B02C1EAFFFB}"/>
              </a:ext>
            </a:extLst>
          </p:cNvPr>
          <p:cNvSpPr>
            <a:spLocks noGrp="1"/>
          </p:cNvSpPr>
          <p:nvPr>
            <p:ph type="sldNum" sz="quarter" idx="12"/>
          </p:nvPr>
        </p:nvSpPr>
        <p:spPr/>
        <p:txBody>
          <a:bodyPr/>
          <a:lstStyle/>
          <a:p>
            <a:fld id="{84CAE4C2-BDAB-4552-9ECB-8CE4D437FFB8}" type="slidenum">
              <a:rPr lang="da-DK" smtClean="0"/>
              <a:t>‹nr.›</a:t>
            </a:fld>
            <a:endParaRPr lang="da-DK"/>
          </a:p>
        </p:txBody>
      </p:sp>
    </p:spTree>
    <p:extLst>
      <p:ext uri="{BB962C8B-B14F-4D97-AF65-F5344CB8AC3E}">
        <p14:creationId xmlns:p14="http://schemas.microsoft.com/office/powerpoint/2010/main" val="872499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A4BA3-A225-0428-70F5-738A6690BBC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8DB0D1F-2C31-789A-B698-943535047D99}"/>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6EEAB91-A936-8306-EA61-7847523EBA5B}"/>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AEE4B64A-0B70-44B8-2F2D-42561F6874EF}"/>
              </a:ext>
            </a:extLst>
          </p:cNvPr>
          <p:cNvSpPr>
            <a:spLocks noGrp="1"/>
          </p:cNvSpPr>
          <p:nvPr>
            <p:ph type="dt" sz="half" idx="10"/>
          </p:nvPr>
        </p:nvSpPr>
        <p:spPr/>
        <p:txBody>
          <a:bodyPr/>
          <a:lstStyle/>
          <a:p>
            <a:fld id="{EAA2C5BD-09F6-4394-A261-4A35A2DD2612}" type="datetimeFigureOut">
              <a:rPr lang="da-DK" smtClean="0"/>
              <a:t>03-09-2025</a:t>
            </a:fld>
            <a:endParaRPr lang="da-DK"/>
          </a:p>
        </p:txBody>
      </p:sp>
      <p:sp>
        <p:nvSpPr>
          <p:cNvPr id="6" name="Pladsholder til sidefod 5">
            <a:extLst>
              <a:ext uri="{FF2B5EF4-FFF2-40B4-BE49-F238E27FC236}">
                <a16:creationId xmlns:a16="http://schemas.microsoft.com/office/drawing/2014/main" id="{71300179-F3A6-91AD-01B3-BFCC72FDA17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7735B02-AF7C-C574-E72C-A3A966EAEF54}"/>
              </a:ext>
            </a:extLst>
          </p:cNvPr>
          <p:cNvSpPr>
            <a:spLocks noGrp="1"/>
          </p:cNvSpPr>
          <p:nvPr>
            <p:ph type="sldNum" sz="quarter" idx="12"/>
          </p:nvPr>
        </p:nvSpPr>
        <p:spPr/>
        <p:txBody>
          <a:bodyPr/>
          <a:lstStyle/>
          <a:p>
            <a:fld id="{84CAE4C2-BDAB-4552-9ECB-8CE4D437FFB8}" type="slidenum">
              <a:rPr lang="da-DK" smtClean="0"/>
              <a:t>‹nr.›</a:t>
            </a:fld>
            <a:endParaRPr lang="da-DK"/>
          </a:p>
        </p:txBody>
      </p:sp>
    </p:spTree>
    <p:extLst>
      <p:ext uri="{BB962C8B-B14F-4D97-AF65-F5344CB8AC3E}">
        <p14:creationId xmlns:p14="http://schemas.microsoft.com/office/powerpoint/2010/main" val="2020269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66DBF7-C119-3855-BE1F-342B33871206}"/>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67BDE16-4640-2057-C9C8-3DDA32390C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AA5743C3-558F-0A06-09BB-92A0AAABE1D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3744F89D-5445-CE50-D6BF-D5FDEE8827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4690907-7596-4ACD-AC9C-6B8DCAEC554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1546A9A-BB76-7549-3B12-C2B4C88B3364}"/>
              </a:ext>
            </a:extLst>
          </p:cNvPr>
          <p:cNvSpPr>
            <a:spLocks noGrp="1"/>
          </p:cNvSpPr>
          <p:nvPr>
            <p:ph type="dt" sz="half" idx="10"/>
          </p:nvPr>
        </p:nvSpPr>
        <p:spPr/>
        <p:txBody>
          <a:bodyPr/>
          <a:lstStyle/>
          <a:p>
            <a:fld id="{EAA2C5BD-09F6-4394-A261-4A35A2DD2612}" type="datetimeFigureOut">
              <a:rPr lang="da-DK" smtClean="0"/>
              <a:t>03-09-2025</a:t>
            </a:fld>
            <a:endParaRPr lang="da-DK"/>
          </a:p>
        </p:txBody>
      </p:sp>
      <p:sp>
        <p:nvSpPr>
          <p:cNvPr id="8" name="Pladsholder til sidefod 7">
            <a:extLst>
              <a:ext uri="{FF2B5EF4-FFF2-40B4-BE49-F238E27FC236}">
                <a16:creationId xmlns:a16="http://schemas.microsoft.com/office/drawing/2014/main" id="{EFEEA246-B133-8D27-EFD9-30CF98CECD34}"/>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043B20B-F1AA-B1AD-5BAA-F6A060CC2708}"/>
              </a:ext>
            </a:extLst>
          </p:cNvPr>
          <p:cNvSpPr>
            <a:spLocks noGrp="1"/>
          </p:cNvSpPr>
          <p:nvPr>
            <p:ph type="sldNum" sz="quarter" idx="12"/>
          </p:nvPr>
        </p:nvSpPr>
        <p:spPr/>
        <p:txBody>
          <a:bodyPr/>
          <a:lstStyle/>
          <a:p>
            <a:fld id="{84CAE4C2-BDAB-4552-9ECB-8CE4D437FFB8}" type="slidenum">
              <a:rPr lang="da-DK" smtClean="0"/>
              <a:t>‹nr.›</a:t>
            </a:fld>
            <a:endParaRPr lang="da-DK"/>
          </a:p>
        </p:txBody>
      </p:sp>
    </p:spTree>
    <p:extLst>
      <p:ext uri="{BB962C8B-B14F-4D97-AF65-F5344CB8AC3E}">
        <p14:creationId xmlns:p14="http://schemas.microsoft.com/office/powerpoint/2010/main" val="1583265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0BA830-7ACB-DE09-C879-874BE99DF06A}"/>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75B15AE3-A5E7-1011-7C35-6AA7644BBC24}"/>
              </a:ext>
            </a:extLst>
          </p:cNvPr>
          <p:cNvSpPr>
            <a:spLocks noGrp="1"/>
          </p:cNvSpPr>
          <p:nvPr>
            <p:ph type="dt" sz="half" idx="10"/>
          </p:nvPr>
        </p:nvSpPr>
        <p:spPr/>
        <p:txBody>
          <a:bodyPr/>
          <a:lstStyle/>
          <a:p>
            <a:fld id="{EAA2C5BD-09F6-4394-A261-4A35A2DD2612}" type="datetimeFigureOut">
              <a:rPr lang="da-DK" smtClean="0"/>
              <a:t>03-09-2025</a:t>
            </a:fld>
            <a:endParaRPr lang="da-DK"/>
          </a:p>
        </p:txBody>
      </p:sp>
      <p:sp>
        <p:nvSpPr>
          <p:cNvPr id="4" name="Pladsholder til sidefod 3">
            <a:extLst>
              <a:ext uri="{FF2B5EF4-FFF2-40B4-BE49-F238E27FC236}">
                <a16:creationId xmlns:a16="http://schemas.microsoft.com/office/drawing/2014/main" id="{A3B7E591-DD60-1EFC-7152-9BC755679789}"/>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1361840-E72C-A9C9-5C9C-62FB5B3C335F}"/>
              </a:ext>
            </a:extLst>
          </p:cNvPr>
          <p:cNvSpPr>
            <a:spLocks noGrp="1"/>
          </p:cNvSpPr>
          <p:nvPr>
            <p:ph type="sldNum" sz="quarter" idx="12"/>
          </p:nvPr>
        </p:nvSpPr>
        <p:spPr/>
        <p:txBody>
          <a:bodyPr/>
          <a:lstStyle/>
          <a:p>
            <a:fld id="{84CAE4C2-BDAB-4552-9ECB-8CE4D437FFB8}" type="slidenum">
              <a:rPr lang="da-DK" smtClean="0"/>
              <a:t>‹nr.›</a:t>
            </a:fld>
            <a:endParaRPr lang="da-DK"/>
          </a:p>
        </p:txBody>
      </p:sp>
    </p:spTree>
    <p:extLst>
      <p:ext uri="{BB962C8B-B14F-4D97-AF65-F5344CB8AC3E}">
        <p14:creationId xmlns:p14="http://schemas.microsoft.com/office/powerpoint/2010/main" val="536691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D7B9E38-D8A1-36C4-97D2-DADD88F9923D}"/>
              </a:ext>
            </a:extLst>
          </p:cNvPr>
          <p:cNvSpPr>
            <a:spLocks noGrp="1"/>
          </p:cNvSpPr>
          <p:nvPr>
            <p:ph type="dt" sz="half" idx="10"/>
          </p:nvPr>
        </p:nvSpPr>
        <p:spPr/>
        <p:txBody>
          <a:bodyPr/>
          <a:lstStyle/>
          <a:p>
            <a:fld id="{EAA2C5BD-09F6-4394-A261-4A35A2DD2612}" type="datetimeFigureOut">
              <a:rPr lang="da-DK" smtClean="0"/>
              <a:t>03-09-2025</a:t>
            </a:fld>
            <a:endParaRPr lang="da-DK"/>
          </a:p>
        </p:txBody>
      </p:sp>
      <p:sp>
        <p:nvSpPr>
          <p:cNvPr id="3" name="Pladsholder til sidefod 2">
            <a:extLst>
              <a:ext uri="{FF2B5EF4-FFF2-40B4-BE49-F238E27FC236}">
                <a16:creationId xmlns:a16="http://schemas.microsoft.com/office/drawing/2014/main" id="{835B675E-460C-51E8-FD33-D80BE6B61E8B}"/>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A726E2F2-53BB-6D42-CE17-F4A9FA8C04C5}"/>
              </a:ext>
            </a:extLst>
          </p:cNvPr>
          <p:cNvSpPr>
            <a:spLocks noGrp="1"/>
          </p:cNvSpPr>
          <p:nvPr>
            <p:ph type="sldNum" sz="quarter" idx="12"/>
          </p:nvPr>
        </p:nvSpPr>
        <p:spPr/>
        <p:txBody>
          <a:bodyPr/>
          <a:lstStyle/>
          <a:p>
            <a:fld id="{84CAE4C2-BDAB-4552-9ECB-8CE4D437FFB8}" type="slidenum">
              <a:rPr lang="da-DK" smtClean="0"/>
              <a:t>‹nr.›</a:t>
            </a:fld>
            <a:endParaRPr lang="da-DK"/>
          </a:p>
        </p:txBody>
      </p:sp>
    </p:spTree>
    <p:extLst>
      <p:ext uri="{BB962C8B-B14F-4D97-AF65-F5344CB8AC3E}">
        <p14:creationId xmlns:p14="http://schemas.microsoft.com/office/powerpoint/2010/main" val="2943152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0B88C4-058C-E8CA-EB61-DCAB0CB3B2F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32C382-36C5-2429-F67B-B35E7CA180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99CBC60E-1803-75D0-25BC-153F30517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84D854B-B8BB-733A-AD23-8474A00A59BC}"/>
              </a:ext>
            </a:extLst>
          </p:cNvPr>
          <p:cNvSpPr>
            <a:spLocks noGrp="1"/>
          </p:cNvSpPr>
          <p:nvPr>
            <p:ph type="dt" sz="half" idx="10"/>
          </p:nvPr>
        </p:nvSpPr>
        <p:spPr/>
        <p:txBody>
          <a:bodyPr/>
          <a:lstStyle/>
          <a:p>
            <a:fld id="{EAA2C5BD-09F6-4394-A261-4A35A2DD2612}" type="datetimeFigureOut">
              <a:rPr lang="da-DK" smtClean="0"/>
              <a:t>03-09-2025</a:t>
            </a:fld>
            <a:endParaRPr lang="da-DK"/>
          </a:p>
        </p:txBody>
      </p:sp>
      <p:sp>
        <p:nvSpPr>
          <p:cNvPr id="6" name="Pladsholder til sidefod 5">
            <a:extLst>
              <a:ext uri="{FF2B5EF4-FFF2-40B4-BE49-F238E27FC236}">
                <a16:creationId xmlns:a16="http://schemas.microsoft.com/office/drawing/2014/main" id="{5AC8556F-CF44-7F69-0502-BA654EAE9D6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C070DF9-7854-6EC0-DA7E-A3146173F152}"/>
              </a:ext>
            </a:extLst>
          </p:cNvPr>
          <p:cNvSpPr>
            <a:spLocks noGrp="1"/>
          </p:cNvSpPr>
          <p:nvPr>
            <p:ph type="sldNum" sz="quarter" idx="12"/>
          </p:nvPr>
        </p:nvSpPr>
        <p:spPr/>
        <p:txBody>
          <a:bodyPr/>
          <a:lstStyle/>
          <a:p>
            <a:fld id="{84CAE4C2-BDAB-4552-9ECB-8CE4D437FFB8}" type="slidenum">
              <a:rPr lang="da-DK" smtClean="0"/>
              <a:t>‹nr.›</a:t>
            </a:fld>
            <a:endParaRPr lang="da-DK"/>
          </a:p>
        </p:txBody>
      </p:sp>
    </p:spTree>
    <p:extLst>
      <p:ext uri="{BB962C8B-B14F-4D97-AF65-F5344CB8AC3E}">
        <p14:creationId xmlns:p14="http://schemas.microsoft.com/office/powerpoint/2010/main" val="166981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10B4A-700E-48F5-375B-44633697F5B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7A5DB76-DE24-8179-8AFC-F0C9E8D3D8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6492A01-8C8F-10F8-980F-FA3D4A933A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85A5223-2B6D-0669-5F29-90F34280EBFF}"/>
              </a:ext>
            </a:extLst>
          </p:cNvPr>
          <p:cNvSpPr>
            <a:spLocks noGrp="1"/>
          </p:cNvSpPr>
          <p:nvPr>
            <p:ph type="dt" sz="half" idx="10"/>
          </p:nvPr>
        </p:nvSpPr>
        <p:spPr/>
        <p:txBody>
          <a:bodyPr/>
          <a:lstStyle/>
          <a:p>
            <a:fld id="{EAA2C5BD-09F6-4394-A261-4A35A2DD2612}" type="datetimeFigureOut">
              <a:rPr lang="da-DK" smtClean="0"/>
              <a:t>03-09-2025</a:t>
            </a:fld>
            <a:endParaRPr lang="da-DK"/>
          </a:p>
        </p:txBody>
      </p:sp>
      <p:sp>
        <p:nvSpPr>
          <p:cNvPr id="6" name="Pladsholder til sidefod 5">
            <a:extLst>
              <a:ext uri="{FF2B5EF4-FFF2-40B4-BE49-F238E27FC236}">
                <a16:creationId xmlns:a16="http://schemas.microsoft.com/office/drawing/2014/main" id="{897C2F47-F048-64C4-F321-1E10D23FC5E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A0FC8D6-CB47-44B8-221E-59D8B1156509}"/>
              </a:ext>
            </a:extLst>
          </p:cNvPr>
          <p:cNvSpPr>
            <a:spLocks noGrp="1"/>
          </p:cNvSpPr>
          <p:nvPr>
            <p:ph type="sldNum" sz="quarter" idx="12"/>
          </p:nvPr>
        </p:nvSpPr>
        <p:spPr/>
        <p:txBody>
          <a:bodyPr/>
          <a:lstStyle/>
          <a:p>
            <a:fld id="{84CAE4C2-BDAB-4552-9ECB-8CE4D437FFB8}" type="slidenum">
              <a:rPr lang="da-DK" smtClean="0"/>
              <a:t>‹nr.›</a:t>
            </a:fld>
            <a:endParaRPr lang="da-DK"/>
          </a:p>
        </p:txBody>
      </p:sp>
    </p:spTree>
    <p:extLst>
      <p:ext uri="{BB962C8B-B14F-4D97-AF65-F5344CB8AC3E}">
        <p14:creationId xmlns:p14="http://schemas.microsoft.com/office/powerpoint/2010/main" val="1404113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076ED27-8996-7448-64FB-D924AFFB29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E7BC43F-D2C3-DAED-AFF2-3E64334B58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77F5EF4-C3AE-F58E-8CE4-FAFF42027F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A2C5BD-09F6-4394-A261-4A35A2DD2612}" type="datetimeFigureOut">
              <a:rPr lang="da-DK" smtClean="0"/>
              <a:t>03-09-2025</a:t>
            </a:fld>
            <a:endParaRPr lang="da-DK"/>
          </a:p>
        </p:txBody>
      </p:sp>
      <p:sp>
        <p:nvSpPr>
          <p:cNvPr id="5" name="Pladsholder til sidefod 4">
            <a:extLst>
              <a:ext uri="{FF2B5EF4-FFF2-40B4-BE49-F238E27FC236}">
                <a16:creationId xmlns:a16="http://schemas.microsoft.com/office/drawing/2014/main" id="{F6E2F1DF-D136-5B06-9C57-FA55553E48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58CFEC78-A0EC-3E80-EF17-12C49E159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AE4C2-BDAB-4552-9ECB-8CE4D437FFB8}" type="slidenum">
              <a:rPr lang="da-DK" smtClean="0"/>
              <a:t>‹nr.›</a:t>
            </a:fld>
            <a:endParaRPr lang="da-DK"/>
          </a:p>
        </p:txBody>
      </p:sp>
    </p:spTree>
    <p:extLst>
      <p:ext uri="{BB962C8B-B14F-4D97-AF65-F5344CB8AC3E}">
        <p14:creationId xmlns:p14="http://schemas.microsoft.com/office/powerpoint/2010/main" val="1845968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32.png"/><Relationship Id="rId5" Type="http://schemas.openxmlformats.org/officeDocument/2006/relationships/image" Target="../media/image35.png"/><Relationship Id="rId15" Type="http://schemas.openxmlformats.org/officeDocument/2006/relationships/image" Target="../media/image43.png"/><Relationship Id="rId10" Type="http://schemas.openxmlformats.org/officeDocument/2006/relationships/image" Target="../media/image40.svg"/><Relationship Id="rId4" Type="http://schemas.microsoft.com/office/2007/relationships/hdphoto" Target="../media/hdphoto1.wdp"/><Relationship Id="rId9" Type="http://schemas.openxmlformats.org/officeDocument/2006/relationships/image" Target="../media/image39.png"/><Relationship Id="rId1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png"/><Relationship Id="rId2" Type="http://schemas.openxmlformats.org/officeDocument/2006/relationships/notesSlide" Target="../notesSlides/notesSlide3.xml"/><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5.svg"/><Relationship Id="rId2" Type="http://schemas.openxmlformats.org/officeDocument/2006/relationships/image" Target="../media/image8.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3.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7.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4.png"/><Relationship Id="rId10" Type="http://schemas.openxmlformats.org/officeDocument/2006/relationships/image" Target="../media/image15.svg"/><Relationship Id="rId19" Type="http://schemas.openxmlformats.org/officeDocument/2006/relationships/image" Target="../media/image2.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9.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4.png"/><Relationship Id="rId10" Type="http://schemas.openxmlformats.org/officeDocument/2006/relationships/image" Target="../media/image15.svg"/><Relationship Id="rId19" Type="http://schemas.openxmlformats.org/officeDocument/2006/relationships/image" Target="../media/image2.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Pige, der går i skole">
            <a:extLst>
              <a:ext uri="{FF2B5EF4-FFF2-40B4-BE49-F238E27FC236}">
                <a16:creationId xmlns:a16="http://schemas.microsoft.com/office/drawing/2014/main" id="{B075D201-F480-C5AA-6634-E10240D5979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209" t="22683" r="3244" b="8087"/>
          <a:stretch/>
        </p:blipFill>
        <p:spPr>
          <a:xfrm>
            <a:off x="-174171" y="0"/>
            <a:ext cx="12366171" cy="5664200"/>
          </a:xfrm>
          <a:prstGeom prst="rect">
            <a:avLst/>
          </a:prstGeom>
        </p:spPr>
      </p:pic>
      <p:pic>
        <p:nvPicPr>
          <p:cNvPr id="6" name="Billede 5" descr="Pige, der går i skole">
            <a:extLst>
              <a:ext uri="{FF2B5EF4-FFF2-40B4-BE49-F238E27FC236}">
                <a16:creationId xmlns:a16="http://schemas.microsoft.com/office/drawing/2014/main" id="{3A0700C9-478E-9D4B-16B3-33D8E7145A8B}"/>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505" t="78865" r="3530" b="335"/>
          <a:stretch/>
        </p:blipFill>
        <p:spPr>
          <a:xfrm>
            <a:off x="0" y="5156200"/>
            <a:ext cx="12192000" cy="1701800"/>
          </a:xfrm>
          <a:prstGeom prst="rect">
            <a:avLst/>
          </a:prstGeom>
        </p:spPr>
      </p:pic>
      <p:sp>
        <p:nvSpPr>
          <p:cNvPr id="3" name="Rektangel 2">
            <a:extLst>
              <a:ext uri="{FF2B5EF4-FFF2-40B4-BE49-F238E27FC236}">
                <a16:creationId xmlns:a16="http://schemas.microsoft.com/office/drawing/2014/main" id="{256DBEE1-9376-71F1-C42D-0C6CE00C9A6F}"/>
              </a:ext>
            </a:extLst>
          </p:cNvPr>
          <p:cNvSpPr/>
          <p:nvPr/>
        </p:nvSpPr>
        <p:spPr>
          <a:xfrm>
            <a:off x="-174171" y="4038600"/>
            <a:ext cx="12467771" cy="2057400"/>
          </a:xfrm>
          <a:prstGeom prst="rect">
            <a:avLst/>
          </a:prstGeom>
          <a:solidFill>
            <a:srgbClr val="1C33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5" name="Tekstfelt 4">
            <a:extLst>
              <a:ext uri="{FF2B5EF4-FFF2-40B4-BE49-F238E27FC236}">
                <a16:creationId xmlns:a16="http://schemas.microsoft.com/office/drawing/2014/main" id="{247D0966-E809-BCDF-202B-7F45D7E41FC0}"/>
              </a:ext>
            </a:extLst>
          </p:cNvPr>
          <p:cNvSpPr txBox="1"/>
          <p:nvPr/>
        </p:nvSpPr>
        <p:spPr>
          <a:xfrm>
            <a:off x="664029" y="4243010"/>
            <a:ext cx="7010400" cy="3457421"/>
          </a:xfrm>
          <a:prstGeom prst="rect">
            <a:avLst/>
          </a:prstGeom>
          <a:noFill/>
        </p:spPr>
        <p:txBody>
          <a:bodyPr wrap="square" rtlCol="0">
            <a:spAutoFit/>
          </a:bodyPr>
          <a:lstStyle/>
          <a:p>
            <a:r>
              <a:rPr lang="da-DK" sz="3200" dirty="0">
                <a:solidFill>
                  <a:schemeClr val="bg1"/>
                </a:solidFill>
              </a:rPr>
              <a:t>Beredskabsplan for forebyggelse, opsporing og behandling af sager ved overgreb mod børn og unge  </a:t>
            </a:r>
          </a:p>
          <a:p>
            <a:endParaRPr lang="da-DK" sz="4800" dirty="0">
              <a:solidFill>
                <a:schemeClr val="bg1"/>
              </a:solidFill>
            </a:endParaRPr>
          </a:p>
          <a:p>
            <a:endParaRPr lang="da-DK" sz="2667" dirty="0">
              <a:solidFill>
                <a:schemeClr val="bg1"/>
              </a:solidFill>
            </a:endParaRPr>
          </a:p>
          <a:p>
            <a:endParaRPr lang="da-DK" sz="1200" dirty="0">
              <a:solidFill>
                <a:schemeClr val="bg1"/>
              </a:solidFill>
            </a:endParaRPr>
          </a:p>
          <a:p>
            <a:r>
              <a:rPr lang="da-DK" sz="1200" dirty="0">
                <a:solidFill>
                  <a:schemeClr val="bg1"/>
                </a:solidFill>
              </a:rPr>
              <a:t> </a:t>
            </a:r>
          </a:p>
          <a:p>
            <a:endParaRPr lang="da-DK" sz="1200" dirty="0"/>
          </a:p>
          <a:p>
            <a:endParaRPr lang="da-DK" sz="1200" dirty="0">
              <a:solidFill>
                <a:schemeClr val="bg1"/>
              </a:solidFill>
            </a:endParaRPr>
          </a:p>
        </p:txBody>
      </p:sp>
      <p:cxnSp>
        <p:nvCxnSpPr>
          <p:cNvPr id="8" name="Lige forbindelse 7">
            <a:extLst>
              <a:ext uri="{FF2B5EF4-FFF2-40B4-BE49-F238E27FC236}">
                <a16:creationId xmlns:a16="http://schemas.microsoft.com/office/drawing/2014/main" id="{E16A6222-CE9E-027E-3256-FD0AEDE93F9E}"/>
              </a:ext>
            </a:extLst>
          </p:cNvPr>
          <p:cNvCxnSpPr>
            <a:cxnSpLocks/>
          </p:cNvCxnSpPr>
          <p:nvPr/>
        </p:nvCxnSpPr>
        <p:spPr>
          <a:xfrm>
            <a:off x="8128000" y="4264933"/>
            <a:ext cx="0" cy="1604735"/>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4" name="Tekstfelt 13">
            <a:extLst>
              <a:ext uri="{FF2B5EF4-FFF2-40B4-BE49-F238E27FC236}">
                <a16:creationId xmlns:a16="http://schemas.microsoft.com/office/drawing/2014/main" id="{0C9DB044-CC03-35C0-BB80-6CE4E9EF1225}"/>
              </a:ext>
            </a:extLst>
          </p:cNvPr>
          <p:cNvSpPr txBox="1"/>
          <p:nvPr/>
        </p:nvSpPr>
        <p:spPr>
          <a:xfrm>
            <a:off x="8355391" y="4468712"/>
            <a:ext cx="2888343" cy="1600438"/>
          </a:xfrm>
          <a:prstGeom prst="rect">
            <a:avLst/>
          </a:prstGeom>
          <a:noFill/>
        </p:spPr>
        <p:txBody>
          <a:bodyPr wrap="square" rtlCol="0">
            <a:spAutoFit/>
          </a:bodyPr>
          <a:lstStyle/>
          <a:p>
            <a:endParaRPr lang="da-DK" sz="1333" dirty="0">
              <a:solidFill>
                <a:schemeClr val="bg1"/>
              </a:solidFill>
            </a:endParaRPr>
          </a:p>
          <a:p>
            <a:endParaRPr lang="da-DK" sz="1000" dirty="0">
              <a:solidFill>
                <a:schemeClr val="bg1"/>
              </a:solidFill>
            </a:endParaRPr>
          </a:p>
          <a:p>
            <a:endParaRPr lang="da-DK" sz="2667" dirty="0">
              <a:solidFill>
                <a:schemeClr val="bg1"/>
              </a:solidFill>
            </a:endParaRPr>
          </a:p>
          <a:p>
            <a:endParaRPr lang="da-DK" sz="1200" dirty="0">
              <a:solidFill>
                <a:schemeClr val="bg1"/>
              </a:solidFill>
            </a:endParaRPr>
          </a:p>
          <a:p>
            <a:r>
              <a:rPr lang="da-DK" sz="1200" dirty="0">
                <a:solidFill>
                  <a:schemeClr val="bg1"/>
                </a:solidFill>
              </a:rPr>
              <a:t> </a:t>
            </a:r>
          </a:p>
          <a:p>
            <a:endParaRPr lang="da-DK" sz="1200" dirty="0"/>
          </a:p>
          <a:p>
            <a:endParaRPr lang="da-DK" sz="1200" dirty="0">
              <a:solidFill>
                <a:schemeClr val="bg1"/>
              </a:solidFill>
            </a:endParaRPr>
          </a:p>
        </p:txBody>
      </p:sp>
      <p:pic>
        <p:nvPicPr>
          <p:cNvPr id="16" name="Billede 15" descr="Et billede, der indeholder tekst, Font/skrifttype, Grafik, grafisk design&#10;&#10;Automatisk genereret beskrivelse">
            <a:extLst>
              <a:ext uri="{FF2B5EF4-FFF2-40B4-BE49-F238E27FC236}">
                <a16:creationId xmlns:a16="http://schemas.microsoft.com/office/drawing/2014/main" id="{EE3BAC03-9E51-878E-6F5E-87D5C57B0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941" y="6172200"/>
            <a:ext cx="1574800" cy="332884"/>
          </a:xfrm>
          <a:prstGeom prst="rect">
            <a:avLst/>
          </a:prstGeom>
        </p:spPr>
      </p:pic>
    </p:spTree>
    <p:extLst>
      <p:ext uri="{BB962C8B-B14F-4D97-AF65-F5344CB8AC3E}">
        <p14:creationId xmlns:p14="http://schemas.microsoft.com/office/powerpoint/2010/main" val="2205005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C3372"/>
        </a:solidFill>
        <a:effectLst/>
      </p:bgPr>
    </p:bg>
    <p:spTree>
      <p:nvGrpSpPr>
        <p:cNvPr id="1" name=""/>
        <p:cNvGrpSpPr/>
        <p:nvPr/>
      </p:nvGrpSpPr>
      <p:grpSpPr>
        <a:xfrm>
          <a:off x="0" y="0"/>
          <a:ext cx="0" cy="0"/>
          <a:chOff x="0" y="0"/>
          <a:chExt cx="0" cy="0"/>
        </a:xfrm>
      </p:grpSpPr>
      <p:sp>
        <p:nvSpPr>
          <p:cNvPr id="6" name="Rektangel: afrundede hjørner 5">
            <a:extLst>
              <a:ext uri="{FF2B5EF4-FFF2-40B4-BE49-F238E27FC236}">
                <a16:creationId xmlns:a16="http://schemas.microsoft.com/office/drawing/2014/main" id="{1F0570C1-4020-5EF9-5372-F7DCFC7340B2}"/>
              </a:ext>
            </a:extLst>
          </p:cNvPr>
          <p:cNvSpPr/>
          <p:nvPr/>
        </p:nvSpPr>
        <p:spPr>
          <a:xfrm>
            <a:off x="690282" y="169856"/>
            <a:ext cx="10811435" cy="47156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333" dirty="0">
                <a:solidFill>
                  <a:srgbClr val="1C3372"/>
                </a:solidFill>
              </a:rPr>
              <a:t>En medarbejder har mistanke eller viden om et overgreb mod et barn</a:t>
            </a:r>
          </a:p>
        </p:txBody>
      </p:sp>
      <p:pic>
        <p:nvPicPr>
          <p:cNvPr id="5" name="Grafik 4" descr="Bruger med massiv udfyldning">
            <a:extLst>
              <a:ext uri="{FF2B5EF4-FFF2-40B4-BE49-F238E27FC236}">
                <a16:creationId xmlns:a16="http://schemas.microsoft.com/office/drawing/2014/main" id="{51CA84BE-AE8D-65E5-9DA5-370B0C12FE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818" y="258710"/>
            <a:ext cx="389464" cy="389464"/>
          </a:xfrm>
          <a:prstGeom prst="rect">
            <a:avLst/>
          </a:prstGeom>
        </p:spPr>
      </p:pic>
      <p:sp>
        <p:nvSpPr>
          <p:cNvPr id="10" name="Rektangel: afrundede hjørner 9">
            <a:extLst>
              <a:ext uri="{FF2B5EF4-FFF2-40B4-BE49-F238E27FC236}">
                <a16:creationId xmlns:a16="http://schemas.microsoft.com/office/drawing/2014/main" id="{1683E65D-4DF6-FFAA-38F3-36CF5DCD3303}"/>
              </a:ext>
            </a:extLst>
          </p:cNvPr>
          <p:cNvSpPr/>
          <p:nvPr/>
        </p:nvSpPr>
        <p:spPr>
          <a:xfrm>
            <a:off x="1063070" y="727603"/>
            <a:ext cx="1613321" cy="711025"/>
          </a:xfrm>
          <a:prstGeom prst="round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chemeClr val="bg1"/>
                </a:solidFill>
              </a:rPr>
              <a:t>Er mistanken rettet mod en ansat?</a:t>
            </a:r>
          </a:p>
        </p:txBody>
      </p:sp>
      <p:sp>
        <p:nvSpPr>
          <p:cNvPr id="12" name="Rektangel: afrundede hjørner 11">
            <a:extLst>
              <a:ext uri="{FF2B5EF4-FFF2-40B4-BE49-F238E27FC236}">
                <a16:creationId xmlns:a16="http://schemas.microsoft.com/office/drawing/2014/main" id="{EBAFE634-BA64-BCDF-6C12-CA1F35F8FC2B}"/>
              </a:ext>
            </a:extLst>
          </p:cNvPr>
          <p:cNvSpPr/>
          <p:nvPr/>
        </p:nvSpPr>
        <p:spPr>
          <a:xfrm>
            <a:off x="3610958" y="749640"/>
            <a:ext cx="1863632" cy="660644"/>
          </a:xfrm>
          <a:prstGeom prst="roundRect">
            <a:avLst/>
          </a:prstGeom>
          <a:solidFill>
            <a:srgbClr val="D5EC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Er mistanken rettet mod en forælder/primær omsorgsperson?</a:t>
            </a:r>
          </a:p>
        </p:txBody>
      </p:sp>
      <p:sp>
        <p:nvSpPr>
          <p:cNvPr id="23" name="Rektangel: afrundede hjørner 22">
            <a:extLst>
              <a:ext uri="{FF2B5EF4-FFF2-40B4-BE49-F238E27FC236}">
                <a16:creationId xmlns:a16="http://schemas.microsoft.com/office/drawing/2014/main" id="{A6C18D60-1F0F-E8D7-B4EE-7923168E2F8D}"/>
              </a:ext>
            </a:extLst>
          </p:cNvPr>
          <p:cNvSpPr/>
          <p:nvPr/>
        </p:nvSpPr>
        <p:spPr>
          <a:xfrm>
            <a:off x="1053543" y="1980895"/>
            <a:ext cx="1613321" cy="815978"/>
          </a:xfrm>
          <a:prstGeom prst="round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chemeClr val="bg1"/>
                </a:solidFill>
              </a:rPr>
              <a:t>Sagen drøftes </a:t>
            </a:r>
            <a:r>
              <a:rPr lang="da-DK" sz="1067" u="sng" dirty="0">
                <a:solidFill>
                  <a:schemeClr val="bg1"/>
                </a:solidFill>
              </a:rPr>
              <a:t>udelukkende</a:t>
            </a:r>
            <a:r>
              <a:rPr lang="da-DK" sz="1067" dirty="0">
                <a:solidFill>
                  <a:schemeClr val="bg1"/>
                </a:solidFill>
              </a:rPr>
              <a:t> med institutions- eller skoleleder</a:t>
            </a:r>
          </a:p>
        </p:txBody>
      </p:sp>
      <p:cxnSp>
        <p:nvCxnSpPr>
          <p:cNvPr id="26" name="Lige pilforbindelse 25">
            <a:extLst>
              <a:ext uri="{FF2B5EF4-FFF2-40B4-BE49-F238E27FC236}">
                <a16:creationId xmlns:a16="http://schemas.microsoft.com/office/drawing/2014/main" id="{CEE45A31-7244-AEB1-5B02-992CB0DC88D8}"/>
              </a:ext>
            </a:extLst>
          </p:cNvPr>
          <p:cNvCxnSpPr>
            <a:cxnSpLocks/>
          </p:cNvCxnSpPr>
          <p:nvPr/>
        </p:nvCxnSpPr>
        <p:spPr>
          <a:xfrm>
            <a:off x="1844637" y="2837379"/>
            <a:ext cx="0" cy="3048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Rektangel: afrundede hjørner 26">
            <a:extLst>
              <a:ext uri="{FF2B5EF4-FFF2-40B4-BE49-F238E27FC236}">
                <a16:creationId xmlns:a16="http://schemas.microsoft.com/office/drawing/2014/main" id="{35BE6671-F517-1D4B-2E38-407C5ED1AA3D}"/>
              </a:ext>
            </a:extLst>
          </p:cNvPr>
          <p:cNvSpPr/>
          <p:nvPr/>
        </p:nvSpPr>
        <p:spPr>
          <a:xfrm>
            <a:off x="667658" y="3225540"/>
            <a:ext cx="2377438" cy="844043"/>
          </a:xfrm>
          <a:prstGeom prst="round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chemeClr val="bg1"/>
                </a:solidFill>
              </a:rPr>
              <a:t>Lederen kontakter modtagelsen i Familierådgivningen og sørger for, at der udarbejdes en underretning og kontakter derefter sektionsleder </a:t>
            </a:r>
          </a:p>
        </p:txBody>
      </p:sp>
      <p:sp>
        <p:nvSpPr>
          <p:cNvPr id="29" name="Rektangel: afrundede hjørner 28">
            <a:extLst>
              <a:ext uri="{FF2B5EF4-FFF2-40B4-BE49-F238E27FC236}">
                <a16:creationId xmlns:a16="http://schemas.microsoft.com/office/drawing/2014/main" id="{82A55742-D376-ADDA-E0BC-1CAEDF8D3D9F}"/>
              </a:ext>
            </a:extLst>
          </p:cNvPr>
          <p:cNvSpPr/>
          <p:nvPr/>
        </p:nvSpPr>
        <p:spPr>
          <a:xfrm>
            <a:off x="617670" y="4484348"/>
            <a:ext cx="2377438" cy="928859"/>
          </a:xfrm>
          <a:prstGeom prst="round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chemeClr val="bg1"/>
                </a:solidFill>
              </a:rPr>
              <a:t>Familierådgivningen kontakter sektionsleder for dagtilbud/grundskoler og indkalder til møde i det udvidede akutteam   </a:t>
            </a:r>
          </a:p>
        </p:txBody>
      </p:sp>
      <p:cxnSp>
        <p:nvCxnSpPr>
          <p:cNvPr id="30" name="Lige pilforbindelse 29">
            <a:extLst>
              <a:ext uri="{FF2B5EF4-FFF2-40B4-BE49-F238E27FC236}">
                <a16:creationId xmlns:a16="http://schemas.microsoft.com/office/drawing/2014/main" id="{AF0300A6-5FE9-7660-06C3-00183A67E776}"/>
              </a:ext>
            </a:extLst>
          </p:cNvPr>
          <p:cNvCxnSpPr>
            <a:cxnSpLocks/>
          </p:cNvCxnSpPr>
          <p:nvPr/>
        </p:nvCxnSpPr>
        <p:spPr>
          <a:xfrm>
            <a:off x="1844637" y="4163486"/>
            <a:ext cx="0" cy="3048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2" name="Rektangel: afrundede hjørner 31">
            <a:extLst>
              <a:ext uri="{FF2B5EF4-FFF2-40B4-BE49-F238E27FC236}">
                <a16:creationId xmlns:a16="http://schemas.microsoft.com/office/drawing/2014/main" id="{0E5BCB07-5374-2E66-0EF3-E9C308C094DE}"/>
              </a:ext>
            </a:extLst>
          </p:cNvPr>
          <p:cNvSpPr/>
          <p:nvPr/>
        </p:nvSpPr>
        <p:spPr>
          <a:xfrm>
            <a:off x="9513764" y="5755294"/>
            <a:ext cx="2479038" cy="967168"/>
          </a:xfrm>
          <a:prstGeom prst="roundRect">
            <a:avLst/>
          </a:prstGeom>
          <a:solidFill>
            <a:srgbClr val="FBF5E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Akutteamet eller det udvidede akutteam tager stilling til det videre sagsforløb, herunder evt. politianmeldelse </a:t>
            </a:r>
          </a:p>
        </p:txBody>
      </p:sp>
      <p:pic>
        <p:nvPicPr>
          <p:cNvPr id="34" name="Grafik 33" descr="Sirene med massiv udfyldning">
            <a:extLst>
              <a:ext uri="{FF2B5EF4-FFF2-40B4-BE49-F238E27FC236}">
                <a16:creationId xmlns:a16="http://schemas.microsoft.com/office/drawing/2014/main" id="{B6A44CC8-5B74-5310-7644-09F504F20E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42441" y="5290907"/>
            <a:ext cx="609600" cy="609600"/>
          </a:xfrm>
          <a:prstGeom prst="rect">
            <a:avLst/>
          </a:prstGeom>
        </p:spPr>
      </p:pic>
      <p:sp>
        <p:nvSpPr>
          <p:cNvPr id="38" name="Rektangel: afrundede hjørner 37">
            <a:extLst>
              <a:ext uri="{FF2B5EF4-FFF2-40B4-BE49-F238E27FC236}">
                <a16:creationId xmlns:a16="http://schemas.microsoft.com/office/drawing/2014/main" id="{EF0116E2-2F42-04EF-D282-49369A189905}"/>
              </a:ext>
            </a:extLst>
          </p:cNvPr>
          <p:cNvSpPr/>
          <p:nvPr/>
        </p:nvSpPr>
        <p:spPr>
          <a:xfrm>
            <a:off x="3605377" y="1603057"/>
            <a:ext cx="1863633" cy="73318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OBS: </a:t>
            </a:r>
            <a:r>
              <a:rPr lang="da-DK" sz="933" dirty="0">
                <a:solidFill>
                  <a:srgbClr val="1C3372"/>
                </a:solidFill>
              </a:rPr>
              <a:t>Forældre/primære omsorgspersoner må </a:t>
            </a:r>
            <a:r>
              <a:rPr lang="da-DK" sz="933" u="sng" dirty="0">
                <a:solidFill>
                  <a:srgbClr val="1C3372"/>
                </a:solidFill>
              </a:rPr>
              <a:t>ikke</a:t>
            </a:r>
            <a:r>
              <a:rPr lang="da-DK" sz="933" dirty="0">
                <a:solidFill>
                  <a:srgbClr val="1C3372"/>
                </a:solidFill>
              </a:rPr>
              <a:t> orienteres om underretningen. </a:t>
            </a:r>
            <a:r>
              <a:rPr lang="da-DK" sz="1200" dirty="0">
                <a:solidFill>
                  <a:srgbClr val="1C3372"/>
                </a:solidFill>
              </a:rPr>
              <a:t> </a:t>
            </a:r>
          </a:p>
        </p:txBody>
      </p:sp>
      <p:cxnSp>
        <p:nvCxnSpPr>
          <p:cNvPr id="39" name="Lige pilforbindelse 38">
            <a:extLst>
              <a:ext uri="{FF2B5EF4-FFF2-40B4-BE49-F238E27FC236}">
                <a16:creationId xmlns:a16="http://schemas.microsoft.com/office/drawing/2014/main" id="{1DF1DBF7-CF72-B348-34E4-F7B4F2AF650A}"/>
              </a:ext>
            </a:extLst>
          </p:cNvPr>
          <p:cNvCxnSpPr>
            <a:cxnSpLocks/>
          </p:cNvCxnSpPr>
          <p:nvPr/>
        </p:nvCxnSpPr>
        <p:spPr>
          <a:xfrm>
            <a:off x="4385066" y="1436248"/>
            <a:ext cx="0" cy="315390"/>
          </a:xfrm>
          <a:prstGeom prst="straightConnector1">
            <a:avLst/>
          </a:prstGeom>
          <a:ln w="76200">
            <a:solidFill>
              <a:srgbClr val="D5ECF2"/>
            </a:solidFill>
            <a:tailEnd type="triangle"/>
          </a:ln>
        </p:spPr>
        <p:style>
          <a:lnRef idx="1">
            <a:schemeClr val="accent1"/>
          </a:lnRef>
          <a:fillRef idx="0">
            <a:schemeClr val="accent1"/>
          </a:fillRef>
          <a:effectRef idx="0">
            <a:schemeClr val="accent1"/>
          </a:effectRef>
          <a:fontRef idx="minor">
            <a:schemeClr val="tx1"/>
          </a:fontRef>
        </p:style>
      </p:cxnSp>
      <p:sp>
        <p:nvSpPr>
          <p:cNvPr id="41" name="Rektangel: afrundede hjørner 40">
            <a:extLst>
              <a:ext uri="{FF2B5EF4-FFF2-40B4-BE49-F238E27FC236}">
                <a16:creationId xmlns:a16="http://schemas.microsoft.com/office/drawing/2014/main" id="{A6A84AE4-2DD3-9539-02AE-A88652460D21}"/>
              </a:ext>
            </a:extLst>
          </p:cNvPr>
          <p:cNvSpPr/>
          <p:nvPr/>
        </p:nvSpPr>
        <p:spPr>
          <a:xfrm>
            <a:off x="3605377" y="2531437"/>
            <a:ext cx="1826817" cy="434775"/>
          </a:xfrm>
          <a:prstGeom prst="roundRect">
            <a:avLst/>
          </a:prstGeom>
          <a:solidFill>
            <a:srgbClr val="D5EC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Sagen drøftes med institutions- eller skoleleder</a:t>
            </a:r>
          </a:p>
        </p:txBody>
      </p:sp>
      <p:sp>
        <p:nvSpPr>
          <p:cNvPr id="42" name="Rektangel: afrundede hjørner 41">
            <a:extLst>
              <a:ext uri="{FF2B5EF4-FFF2-40B4-BE49-F238E27FC236}">
                <a16:creationId xmlns:a16="http://schemas.microsoft.com/office/drawing/2014/main" id="{8A32E100-D122-C24B-FEB1-32EA574F0F1B}"/>
              </a:ext>
            </a:extLst>
          </p:cNvPr>
          <p:cNvSpPr/>
          <p:nvPr/>
        </p:nvSpPr>
        <p:spPr>
          <a:xfrm>
            <a:off x="3495010" y="3161375"/>
            <a:ext cx="2165643" cy="860814"/>
          </a:xfrm>
          <a:prstGeom prst="roundRect">
            <a:avLst/>
          </a:prstGeom>
          <a:solidFill>
            <a:srgbClr val="D5EC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Lederen kontakter modtagelsen i Familierådgivningen og sørger for, at der udarbejdes en underretning</a:t>
            </a:r>
          </a:p>
        </p:txBody>
      </p:sp>
      <p:sp>
        <p:nvSpPr>
          <p:cNvPr id="44" name="Rektangel: afrundede hjørner 43">
            <a:extLst>
              <a:ext uri="{FF2B5EF4-FFF2-40B4-BE49-F238E27FC236}">
                <a16:creationId xmlns:a16="http://schemas.microsoft.com/office/drawing/2014/main" id="{6983D603-F724-13F7-D3F5-4312CBB3C5B4}"/>
              </a:ext>
            </a:extLst>
          </p:cNvPr>
          <p:cNvSpPr/>
          <p:nvPr/>
        </p:nvSpPr>
        <p:spPr>
          <a:xfrm>
            <a:off x="3182566" y="4292634"/>
            <a:ext cx="2927536" cy="448115"/>
          </a:xfrm>
          <a:prstGeom prst="roundRect">
            <a:avLst/>
          </a:prstGeom>
          <a:solidFill>
            <a:srgbClr val="D5EC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Familierådgivningen foretager en fremskudt børnesamtale, som aftales med underretter  </a:t>
            </a:r>
          </a:p>
        </p:txBody>
      </p:sp>
      <p:sp>
        <p:nvSpPr>
          <p:cNvPr id="50" name="Rektangel: afrundede hjørner 49">
            <a:extLst>
              <a:ext uri="{FF2B5EF4-FFF2-40B4-BE49-F238E27FC236}">
                <a16:creationId xmlns:a16="http://schemas.microsoft.com/office/drawing/2014/main" id="{D46CBB6D-D8B9-06C3-ED3A-5C26DE2259B6}"/>
              </a:ext>
            </a:extLst>
          </p:cNvPr>
          <p:cNvSpPr/>
          <p:nvPr/>
        </p:nvSpPr>
        <p:spPr>
          <a:xfrm>
            <a:off x="3117094" y="4918602"/>
            <a:ext cx="3226276" cy="558340"/>
          </a:xfrm>
          <a:prstGeom prst="roundRect">
            <a:avLst/>
          </a:prstGeom>
          <a:solidFill>
            <a:srgbClr val="D5EC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da-DK" sz="1067" dirty="0">
                <a:solidFill>
                  <a:srgbClr val="1C3372"/>
                </a:solidFill>
              </a:rPr>
              <a:t>Familierådgivningen indkalder til møde i akutteamet. Underretter inviteres evt. med til mødet.</a:t>
            </a:r>
          </a:p>
        </p:txBody>
      </p:sp>
      <p:sp>
        <p:nvSpPr>
          <p:cNvPr id="52" name="Rektangel: afrundede hjørner 51">
            <a:extLst>
              <a:ext uri="{FF2B5EF4-FFF2-40B4-BE49-F238E27FC236}">
                <a16:creationId xmlns:a16="http://schemas.microsoft.com/office/drawing/2014/main" id="{DF269206-3D86-20D0-2D4B-57F4527E618C}"/>
              </a:ext>
            </a:extLst>
          </p:cNvPr>
          <p:cNvSpPr/>
          <p:nvPr/>
        </p:nvSpPr>
        <p:spPr>
          <a:xfrm>
            <a:off x="6409157" y="739393"/>
            <a:ext cx="2040720" cy="731333"/>
          </a:xfrm>
          <a:prstGeom prst="roundRect">
            <a:avLst/>
          </a:prstGeom>
          <a:solidFill>
            <a:srgbClr val="F4A4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Er mistanken rettet mod en person i barnets netværk/ukendt?</a:t>
            </a:r>
          </a:p>
        </p:txBody>
      </p:sp>
      <p:sp>
        <p:nvSpPr>
          <p:cNvPr id="57" name="Rektangel: afrundede hjørner 56">
            <a:extLst>
              <a:ext uri="{FF2B5EF4-FFF2-40B4-BE49-F238E27FC236}">
                <a16:creationId xmlns:a16="http://schemas.microsoft.com/office/drawing/2014/main" id="{9EAE140F-C6BC-B74D-846B-E17167DAED78}"/>
              </a:ext>
            </a:extLst>
          </p:cNvPr>
          <p:cNvSpPr/>
          <p:nvPr/>
        </p:nvSpPr>
        <p:spPr>
          <a:xfrm>
            <a:off x="6409157" y="1720894"/>
            <a:ext cx="2040717" cy="485981"/>
          </a:xfrm>
          <a:prstGeom prst="roundRect">
            <a:avLst/>
          </a:prstGeom>
          <a:solidFill>
            <a:srgbClr val="F4A4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Sagen drøftes med institutions- eller skoleleder</a:t>
            </a:r>
          </a:p>
        </p:txBody>
      </p:sp>
      <p:sp>
        <p:nvSpPr>
          <p:cNvPr id="59" name="Rektangel: afrundede hjørner 58">
            <a:extLst>
              <a:ext uri="{FF2B5EF4-FFF2-40B4-BE49-F238E27FC236}">
                <a16:creationId xmlns:a16="http://schemas.microsoft.com/office/drawing/2014/main" id="{BC12D533-713A-6332-8D6D-B79FFCD442F4}"/>
              </a:ext>
            </a:extLst>
          </p:cNvPr>
          <p:cNvSpPr/>
          <p:nvPr/>
        </p:nvSpPr>
        <p:spPr>
          <a:xfrm>
            <a:off x="6407974" y="2377886"/>
            <a:ext cx="2165643" cy="764293"/>
          </a:xfrm>
          <a:prstGeom prst="roundRect">
            <a:avLst/>
          </a:prstGeom>
          <a:solidFill>
            <a:srgbClr val="F4A4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Lederen kontakter modtagelsen i Familierådgivningen med henblik på at afklare, om underretningen må gennemgås af forældrene </a:t>
            </a:r>
          </a:p>
        </p:txBody>
      </p:sp>
      <p:sp>
        <p:nvSpPr>
          <p:cNvPr id="73" name="Rektangel: afrundede hjørner 72">
            <a:extLst>
              <a:ext uri="{FF2B5EF4-FFF2-40B4-BE49-F238E27FC236}">
                <a16:creationId xmlns:a16="http://schemas.microsoft.com/office/drawing/2014/main" id="{849D80BB-EC4C-2708-EE12-503A418BB147}"/>
              </a:ext>
            </a:extLst>
          </p:cNvPr>
          <p:cNvSpPr/>
          <p:nvPr/>
        </p:nvSpPr>
        <p:spPr>
          <a:xfrm>
            <a:off x="6427865" y="3390561"/>
            <a:ext cx="2165643" cy="710125"/>
          </a:xfrm>
          <a:prstGeom prst="roundRect">
            <a:avLst/>
          </a:prstGeom>
          <a:solidFill>
            <a:srgbClr val="F4A4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Lederen kontakter modtagelsen i Familierådgivningen og sørger for, at der udarbejdes en underretning</a:t>
            </a:r>
          </a:p>
        </p:txBody>
      </p:sp>
      <p:cxnSp>
        <p:nvCxnSpPr>
          <p:cNvPr id="62" name="Lige pilforbindelse 61">
            <a:extLst>
              <a:ext uri="{FF2B5EF4-FFF2-40B4-BE49-F238E27FC236}">
                <a16:creationId xmlns:a16="http://schemas.microsoft.com/office/drawing/2014/main" id="{CC307635-8F6E-8D78-4C58-4C02061585D7}"/>
              </a:ext>
            </a:extLst>
          </p:cNvPr>
          <p:cNvCxnSpPr>
            <a:cxnSpLocks/>
          </p:cNvCxnSpPr>
          <p:nvPr/>
        </p:nvCxnSpPr>
        <p:spPr>
          <a:xfrm>
            <a:off x="7428731" y="1331772"/>
            <a:ext cx="0" cy="304800"/>
          </a:xfrm>
          <a:prstGeom prst="straightConnector1">
            <a:avLst/>
          </a:prstGeom>
          <a:ln w="76200">
            <a:solidFill>
              <a:srgbClr val="F4A49F"/>
            </a:solidFill>
            <a:tailEnd type="triangle"/>
          </a:ln>
        </p:spPr>
        <p:style>
          <a:lnRef idx="1">
            <a:schemeClr val="accent1"/>
          </a:lnRef>
          <a:fillRef idx="0">
            <a:schemeClr val="accent1"/>
          </a:fillRef>
          <a:effectRef idx="0">
            <a:schemeClr val="accent1"/>
          </a:effectRef>
          <a:fontRef idx="minor">
            <a:schemeClr val="tx1"/>
          </a:fontRef>
        </p:style>
      </p:cxnSp>
      <p:cxnSp>
        <p:nvCxnSpPr>
          <p:cNvPr id="83" name="Lige pilforbindelse 82">
            <a:extLst>
              <a:ext uri="{FF2B5EF4-FFF2-40B4-BE49-F238E27FC236}">
                <a16:creationId xmlns:a16="http://schemas.microsoft.com/office/drawing/2014/main" id="{83C0C943-A15C-CCA3-37D6-AF0AF99AAC9D}"/>
              </a:ext>
            </a:extLst>
          </p:cNvPr>
          <p:cNvCxnSpPr>
            <a:cxnSpLocks/>
          </p:cNvCxnSpPr>
          <p:nvPr/>
        </p:nvCxnSpPr>
        <p:spPr>
          <a:xfrm>
            <a:off x="7536402" y="5080048"/>
            <a:ext cx="0" cy="565778"/>
          </a:xfrm>
          <a:prstGeom prst="straightConnector1">
            <a:avLst/>
          </a:prstGeom>
          <a:ln w="76200">
            <a:solidFill>
              <a:srgbClr val="F4A49F"/>
            </a:solidFill>
            <a:tailEnd type="triangle"/>
          </a:ln>
        </p:spPr>
        <p:style>
          <a:lnRef idx="1">
            <a:schemeClr val="accent1"/>
          </a:lnRef>
          <a:fillRef idx="0">
            <a:schemeClr val="accent1"/>
          </a:fillRef>
          <a:effectRef idx="0">
            <a:schemeClr val="accent1"/>
          </a:effectRef>
          <a:fontRef idx="minor">
            <a:schemeClr val="tx1"/>
          </a:fontRef>
        </p:style>
      </p:cxnSp>
      <p:sp>
        <p:nvSpPr>
          <p:cNvPr id="88" name="Rektangel: afrundede hjørner 87">
            <a:extLst>
              <a:ext uri="{FF2B5EF4-FFF2-40B4-BE49-F238E27FC236}">
                <a16:creationId xmlns:a16="http://schemas.microsoft.com/office/drawing/2014/main" id="{45818665-E312-CF40-0614-A788E4F48DDD}"/>
              </a:ext>
            </a:extLst>
          </p:cNvPr>
          <p:cNvSpPr/>
          <p:nvPr/>
        </p:nvSpPr>
        <p:spPr>
          <a:xfrm>
            <a:off x="9483623" y="713052"/>
            <a:ext cx="2040719" cy="740043"/>
          </a:xfrm>
          <a:prstGeom prst="roundRect">
            <a:avLst/>
          </a:prstGeom>
          <a:solidFill>
            <a:srgbClr val="FBF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Er mistanken rettet mod krænkelser børn imellem?</a:t>
            </a:r>
          </a:p>
        </p:txBody>
      </p:sp>
      <p:cxnSp>
        <p:nvCxnSpPr>
          <p:cNvPr id="93" name="Lige pilforbindelse 92">
            <a:extLst>
              <a:ext uri="{FF2B5EF4-FFF2-40B4-BE49-F238E27FC236}">
                <a16:creationId xmlns:a16="http://schemas.microsoft.com/office/drawing/2014/main" id="{E5633FBD-A6BD-DEF7-4080-659808CB8E48}"/>
              </a:ext>
            </a:extLst>
          </p:cNvPr>
          <p:cNvCxnSpPr>
            <a:cxnSpLocks/>
          </p:cNvCxnSpPr>
          <p:nvPr/>
        </p:nvCxnSpPr>
        <p:spPr>
          <a:xfrm>
            <a:off x="7428731" y="2085232"/>
            <a:ext cx="0" cy="308699"/>
          </a:xfrm>
          <a:prstGeom prst="straightConnector1">
            <a:avLst/>
          </a:prstGeom>
          <a:ln w="76200">
            <a:solidFill>
              <a:srgbClr val="F4A49F"/>
            </a:solidFill>
            <a:tailEnd type="triangle"/>
          </a:ln>
        </p:spPr>
        <p:style>
          <a:lnRef idx="1">
            <a:schemeClr val="accent1"/>
          </a:lnRef>
          <a:fillRef idx="0">
            <a:schemeClr val="accent1"/>
          </a:fillRef>
          <a:effectRef idx="0">
            <a:schemeClr val="accent1"/>
          </a:effectRef>
          <a:fontRef idx="minor">
            <a:schemeClr val="tx1"/>
          </a:fontRef>
        </p:style>
      </p:cxnSp>
      <p:cxnSp>
        <p:nvCxnSpPr>
          <p:cNvPr id="95" name="Lige pilforbindelse 94">
            <a:extLst>
              <a:ext uri="{FF2B5EF4-FFF2-40B4-BE49-F238E27FC236}">
                <a16:creationId xmlns:a16="http://schemas.microsoft.com/office/drawing/2014/main" id="{D3141FD1-48E4-C762-4A11-35B32E479888}"/>
              </a:ext>
            </a:extLst>
          </p:cNvPr>
          <p:cNvCxnSpPr>
            <a:cxnSpLocks/>
          </p:cNvCxnSpPr>
          <p:nvPr/>
        </p:nvCxnSpPr>
        <p:spPr>
          <a:xfrm flipH="1">
            <a:off x="10408397" y="1422297"/>
            <a:ext cx="2402" cy="248382"/>
          </a:xfrm>
          <a:prstGeom prst="straightConnector1">
            <a:avLst/>
          </a:prstGeom>
          <a:ln w="76200">
            <a:solidFill>
              <a:srgbClr val="FBF5E6"/>
            </a:solidFill>
            <a:tailEnd type="triangle"/>
          </a:ln>
        </p:spPr>
        <p:style>
          <a:lnRef idx="1">
            <a:schemeClr val="accent1"/>
          </a:lnRef>
          <a:fillRef idx="0">
            <a:schemeClr val="accent1"/>
          </a:fillRef>
          <a:effectRef idx="0">
            <a:schemeClr val="accent1"/>
          </a:effectRef>
          <a:fontRef idx="minor">
            <a:schemeClr val="tx1"/>
          </a:fontRef>
        </p:style>
      </p:cxnSp>
      <p:sp>
        <p:nvSpPr>
          <p:cNvPr id="98" name="Rektangel: afrundede hjørner 97">
            <a:extLst>
              <a:ext uri="{FF2B5EF4-FFF2-40B4-BE49-F238E27FC236}">
                <a16:creationId xmlns:a16="http://schemas.microsoft.com/office/drawing/2014/main" id="{6567986A-3B91-BF96-3635-DB32DF2F9EAF}"/>
              </a:ext>
            </a:extLst>
          </p:cNvPr>
          <p:cNvSpPr/>
          <p:nvPr/>
        </p:nvSpPr>
        <p:spPr>
          <a:xfrm>
            <a:off x="9513764" y="1765122"/>
            <a:ext cx="1848277" cy="640220"/>
          </a:xfrm>
          <a:prstGeom prst="roundRect">
            <a:avLst/>
          </a:prstGeom>
          <a:solidFill>
            <a:srgbClr val="FBF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Sagen drøftes </a:t>
            </a:r>
            <a:r>
              <a:rPr lang="da-DK" sz="1067" u="sng" dirty="0">
                <a:solidFill>
                  <a:srgbClr val="1C3372"/>
                </a:solidFill>
              </a:rPr>
              <a:t>udelukkende </a:t>
            </a:r>
            <a:r>
              <a:rPr lang="da-DK" sz="1067" dirty="0">
                <a:solidFill>
                  <a:srgbClr val="1C3372"/>
                </a:solidFill>
              </a:rPr>
              <a:t>med institutions- eller skoleleder</a:t>
            </a:r>
          </a:p>
        </p:txBody>
      </p:sp>
      <p:sp>
        <p:nvSpPr>
          <p:cNvPr id="105" name="Rektangel: afrundede hjørner 104">
            <a:extLst>
              <a:ext uri="{FF2B5EF4-FFF2-40B4-BE49-F238E27FC236}">
                <a16:creationId xmlns:a16="http://schemas.microsoft.com/office/drawing/2014/main" id="{943980AF-69FC-985C-8DAF-6A138FD7075F}"/>
              </a:ext>
            </a:extLst>
          </p:cNvPr>
          <p:cNvSpPr/>
          <p:nvPr/>
        </p:nvSpPr>
        <p:spPr>
          <a:xfrm>
            <a:off x="9628776" y="4254768"/>
            <a:ext cx="1733265" cy="485981"/>
          </a:xfrm>
          <a:prstGeom prst="roundRect">
            <a:avLst/>
          </a:prstGeom>
          <a:solidFill>
            <a:srgbClr val="FBF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Familierådgivningen afholder børnesamtale</a:t>
            </a:r>
          </a:p>
        </p:txBody>
      </p:sp>
      <p:cxnSp>
        <p:nvCxnSpPr>
          <p:cNvPr id="2" name="Lige pilforbindelse 1">
            <a:extLst>
              <a:ext uri="{FF2B5EF4-FFF2-40B4-BE49-F238E27FC236}">
                <a16:creationId xmlns:a16="http://schemas.microsoft.com/office/drawing/2014/main" id="{58424243-11A7-6B72-4D61-5837F3DCB79B}"/>
              </a:ext>
            </a:extLst>
          </p:cNvPr>
          <p:cNvCxnSpPr>
            <a:cxnSpLocks/>
          </p:cNvCxnSpPr>
          <p:nvPr/>
        </p:nvCxnSpPr>
        <p:spPr>
          <a:xfrm>
            <a:off x="1844637" y="1519813"/>
            <a:ext cx="0" cy="3048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 name="Rektangel: afrundede hjørner 3">
            <a:extLst>
              <a:ext uri="{FF2B5EF4-FFF2-40B4-BE49-F238E27FC236}">
                <a16:creationId xmlns:a16="http://schemas.microsoft.com/office/drawing/2014/main" id="{6B2D430F-C6E8-4813-2730-43B619E28F52}"/>
              </a:ext>
            </a:extLst>
          </p:cNvPr>
          <p:cNvSpPr/>
          <p:nvPr/>
        </p:nvSpPr>
        <p:spPr>
          <a:xfrm>
            <a:off x="602374" y="5645826"/>
            <a:ext cx="2479038" cy="967168"/>
          </a:xfrm>
          <a:prstGeom prst="roundRect">
            <a:avLst/>
          </a:prstGeom>
          <a:solidFill>
            <a:srgbClr val="4472C4"/>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Akutteamet eller det udvidede akutteam tager stilling til det videre sagsforløb, herunder evt. politianmeldelse </a:t>
            </a:r>
          </a:p>
        </p:txBody>
      </p:sp>
      <p:pic>
        <p:nvPicPr>
          <p:cNvPr id="7" name="Grafik 6" descr="Sirene med massiv udfyldning">
            <a:extLst>
              <a:ext uri="{FF2B5EF4-FFF2-40B4-BE49-F238E27FC236}">
                <a16:creationId xmlns:a16="http://schemas.microsoft.com/office/drawing/2014/main" id="{6C7E0E36-FED5-8088-3D3E-28364BB479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52794" y="5212841"/>
            <a:ext cx="609600" cy="609600"/>
          </a:xfrm>
          <a:prstGeom prst="rect">
            <a:avLst/>
          </a:prstGeom>
        </p:spPr>
      </p:pic>
      <p:cxnSp>
        <p:nvCxnSpPr>
          <p:cNvPr id="9" name="Lige pilforbindelse 8">
            <a:extLst>
              <a:ext uri="{FF2B5EF4-FFF2-40B4-BE49-F238E27FC236}">
                <a16:creationId xmlns:a16="http://schemas.microsoft.com/office/drawing/2014/main" id="{A6B3AF5F-03B2-065C-954B-2C966BA0AAF6}"/>
              </a:ext>
            </a:extLst>
          </p:cNvPr>
          <p:cNvCxnSpPr>
            <a:cxnSpLocks/>
          </p:cNvCxnSpPr>
          <p:nvPr/>
        </p:nvCxnSpPr>
        <p:spPr>
          <a:xfrm>
            <a:off x="1836355" y="5371576"/>
            <a:ext cx="0" cy="3048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Lige pilforbindelse 15">
            <a:extLst>
              <a:ext uri="{FF2B5EF4-FFF2-40B4-BE49-F238E27FC236}">
                <a16:creationId xmlns:a16="http://schemas.microsoft.com/office/drawing/2014/main" id="{A1B37CBF-2012-54A1-6922-5EE5A22A30E3}"/>
              </a:ext>
            </a:extLst>
          </p:cNvPr>
          <p:cNvCxnSpPr>
            <a:cxnSpLocks/>
          </p:cNvCxnSpPr>
          <p:nvPr/>
        </p:nvCxnSpPr>
        <p:spPr>
          <a:xfrm>
            <a:off x="4385066" y="2362218"/>
            <a:ext cx="0" cy="315390"/>
          </a:xfrm>
          <a:prstGeom prst="straightConnector1">
            <a:avLst/>
          </a:prstGeom>
          <a:ln w="76200">
            <a:solidFill>
              <a:srgbClr val="D5ECF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Lige pilforbindelse 16">
            <a:extLst>
              <a:ext uri="{FF2B5EF4-FFF2-40B4-BE49-F238E27FC236}">
                <a16:creationId xmlns:a16="http://schemas.microsoft.com/office/drawing/2014/main" id="{6EA6A678-32E8-52BC-CAF5-FE93B56D2C52}"/>
              </a:ext>
            </a:extLst>
          </p:cNvPr>
          <p:cNvCxnSpPr>
            <a:cxnSpLocks/>
          </p:cNvCxnSpPr>
          <p:nvPr/>
        </p:nvCxnSpPr>
        <p:spPr>
          <a:xfrm>
            <a:off x="4483036" y="3032827"/>
            <a:ext cx="0" cy="315390"/>
          </a:xfrm>
          <a:prstGeom prst="straightConnector1">
            <a:avLst/>
          </a:prstGeom>
          <a:ln w="76200">
            <a:solidFill>
              <a:srgbClr val="D5ECF2"/>
            </a:solidFill>
            <a:tailEnd type="triangle"/>
          </a:ln>
        </p:spPr>
        <p:style>
          <a:lnRef idx="1">
            <a:schemeClr val="accent1"/>
          </a:lnRef>
          <a:fillRef idx="0">
            <a:schemeClr val="accent1"/>
          </a:fillRef>
          <a:effectRef idx="0">
            <a:schemeClr val="accent1"/>
          </a:effectRef>
          <a:fontRef idx="minor">
            <a:schemeClr val="tx1"/>
          </a:fontRef>
        </p:style>
      </p:cxnSp>
      <p:sp>
        <p:nvSpPr>
          <p:cNvPr id="18" name="Rektangel: afrundede hjørner 17">
            <a:extLst>
              <a:ext uri="{FF2B5EF4-FFF2-40B4-BE49-F238E27FC236}">
                <a16:creationId xmlns:a16="http://schemas.microsoft.com/office/drawing/2014/main" id="{1EB193EB-08FA-7D33-988A-1D5A4F5D25D6}"/>
              </a:ext>
            </a:extLst>
          </p:cNvPr>
          <p:cNvSpPr/>
          <p:nvPr/>
        </p:nvSpPr>
        <p:spPr>
          <a:xfrm>
            <a:off x="3338313" y="5720976"/>
            <a:ext cx="2479038" cy="967168"/>
          </a:xfrm>
          <a:prstGeom prst="roundRect">
            <a:avLst/>
          </a:prstGeom>
          <a:solidFill>
            <a:srgbClr val="D5ECF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Akutteamet eller det udvidede akutteam tager stilling til det videre sagsforløb, herunder evt. politianmeldelse </a:t>
            </a:r>
          </a:p>
        </p:txBody>
      </p:sp>
      <p:pic>
        <p:nvPicPr>
          <p:cNvPr id="19" name="Grafik 18" descr="Sirene med massiv udfyldning">
            <a:extLst>
              <a:ext uri="{FF2B5EF4-FFF2-40B4-BE49-F238E27FC236}">
                <a16:creationId xmlns:a16="http://schemas.microsoft.com/office/drawing/2014/main" id="{3AFA568B-73C5-B2DC-3461-9D0585FD0F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8366" y="5267994"/>
            <a:ext cx="609600" cy="609600"/>
          </a:xfrm>
          <a:prstGeom prst="rect">
            <a:avLst/>
          </a:prstGeom>
        </p:spPr>
      </p:pic>
      <p:cxnSp>
        <p:nvCxnSpPr>
          <p:cNvPr id="25" name="Lige pilforbindelse 24">
            <a:extLst>
              <a:ext uri="{FF2B5EF4-FFF2-40B4-BE49-F238E27FC236}">
                <a16:creationId xmlns:a16="http://schemas.microsoft.com/office/drawing/2014/main" id="{714B0B2B-7D7C-19D9-F779-469782C76A5A}"/>
              </a:ext>
            </a:extLst>
          </p:cNvPr>
          <p:cNvCxnSpPr>
            <a:cxnSpLocks/>
          </p:cNvCxnSpPr>
          <p:nvPr/>
        </p:nvCxnSpPr>
        <p:spPr>
          <a:xfrm>
            <a:off x="4457467" y="4097497"/>
            <a:ext cx="0" cy="315390"/>
          </a:xfrm>
          <a:prstGeom prst="straightConnector1">
            <a:avLst/>
          </a:prstGeom>
          <a:ln w="76200">
            <a:solidFill>
              <a:srgbClr val="D5ECF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Lige pilforbindelse 27">
            <a:extLst>
              <a:ext uri="{FF2B5EF4-FFF2-40B4-BE49-F238E27FC236}">
                <a16:creationId xmlns:a16="http://schemas.microsoft.com/office/drawing/2014/main" id="{34100026-0F71-2EAE-A043-4605029479E9}"/>
              </a:ext>
            </a:extLst>
          </p:cNvPr>
          <p:cNvCxnSpPr>
            <a:cxnSpLocks/>
          </p:cNvCxnSpPr>
          <p:nvPr/>
        </p:nvCxnSpPr>
        <p:spPr>
          <a:xfrm>
            <a:off x="4385066" y="5518681"/>
            <a:ext cx="0" cy="315390"/>
          </a:xfrm>
          <a:prstGeom prst="straightConnector1">
            <a:avLst/>
          </a:prstGeom>
          <a:ln w="76200">
            <a:solidFill>
              <a:srgbClr val="D5ECF2"/>
            </a:solidFill>
            <a:tailEnd type="triangle"/>
          </a:ln>
        </p:spPr>
        <p:style>
          <a:lnRef idx="1">
            <a:schemeClr val="accent1"/>
          </a:lnRef>
          <a:fillRef idx="0">
            <a:schemeClr val="accent1"/>
          </a:fillRef>
          <a:effectRef idx="0">
            <a:schemeClr val="accent1"/>
          </a:effectRef>
          <a:fontRef idx="minor">
            <a:schemeClr val="tx1"/>
          </a:fontRef>
        </p:style>
      </p:cxnSp>
      <p:sp>
        <p:nvSpPr>
          <p:cNvPr id="33" name="Rektangel: afrundede hjørner 32">
            <a:extLst>
              <a:ext uri="{FF2B5EF4-FFF2-40B4-BE49-F238E27FC236}">
                <a16:creationId xmlns:a16="http://schemas.microsoft.com/office/drawing/2014/main" id="{1AC33D10-F536-743C-5432-4074B8791AF4}"/>
              </a:ext>
            </a:extLst>
          </p:cNvPr>
          <p:cNvSpPr/>
          <p:nvPr/>
        </p:nvSpPr>
        <p:spPr>
          <a:xfrm>
            <a:off x="6427865" y="4360262"/>
            <a:ext cx="2494055" cy="558340"/>
          </a:xfrm>
          <a:prstGeom prst="roundRect">
            <a:avLst/>
          </a:prstGeom>
          <a:solidFill>
            <a:srgbClr val="F4A4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da-DK" sz="1067" dirty="0">
                <a:solidFill>
                  <a:srgbClr val="1C3372"/>
                </a:solidFill>
              </a:rPr>
              <a:t>Familierådgivningen indkalder til møde i akutteamet. Underretter inviteres evt. med til mødet.</a:t>
            </a:r>
          </a:p>
        </p:txBody>
      </p:sp>
      <p:sp>
        <p:nvSpPr>
          <p:cNvPr id="47" name="Rektangel: afrundede hjørner 46">
            <a:extLst>
              <a:ext uri="{FF2B5EF4-FFF2-40B4-BE49-F238E27FC236}">
                <a16:creationId xmlns:a16="http://schemas.microsoft.com/office/drawing/2014/main" id="{1271D57D-93E2-A354-303A-5797A23C3BF6}"/>
              </a:ext>
            </a:extLst>
          </p:cNvPr>
          <p:cNvSpPr/>
          <p:nvPr/>
        </p:nvSpPr>
        <p:spPr>
          <a:xfrm>
            <a:off x="6371892" y="5743889"/>
            <a:ext cx="2479038" cy="967168"/>
          </a:xfrm>
          <a:prstGeom prst="roundRect">
            <a:avLst/>
          </a:prstGeom>
          <a:solidFill>
            <a:srgbClr val="F4A49F"/>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Akutteamet eller det udvidede akutteam tager stilling til det videre sagsforløb, herunder evt. politianmeldelse </a:t>
            </a:r>
          </a:p>
        </p:txBody>
      </p:sp>
      <p:pic>
        <p:nvPicPr>
          <p:cNvPr id="48" name="Grafik 47" descr="Sirene med massiv udfyldning">
            <a:extLst>
              <a:ext uri="{FF2B5EF4-FFF2-40B4-BE49-F238E27FC236}">
                <a16:creationId xmlns:a16="http://schemas.microsoft.com/office/drawing/2014/main" id="{DEAA514A-8C36-6747-B0CD-9FE32C1520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41945" y="5290907"/>
            <a:ext cx="609600" cy="609600"/>
          </a:xfrm>
          <a:prstGeom prst="rect">
            <a:avLst/>
          </a:prstGeom>
        </p:spPr>
      </p:pic>
      <p:cxnSp>
        <p:nvCxnSpPr>
          <p:cNvPr id="49" name="Lige pilforbindelse 48">
            <a:extLst>
              <a:ext uri="{FF2B5EF4-FFF2-40B4-BE49-F238E27FC236}">
                <a16:creationId xmlns:a16="http://schemas.microsoft.com/office/drawing/2014/main" id="{D1B831B3-7F19-93C9-42F0-DC7C37A01BE6}"/>
              </a:ext>
            </a:extLst>
          </p:cNvPr>
          <p:cNvCxnSpPr>
            <a:cxnSpLocks/>
          </p:cNvCxnSpPr>
          <p:nvPr/>
        </p:nvCxnSpPr>
        <p:spPr>
          <a:xfrm flipH="1">
            <a:off x="10414465" y="2378681"/>
            <a:ext cx="2402" cy="248382"/>
          </a:xfrm>
          <a:prstGeom prst="straightConnector1">
            <a:avLst/>
          </a:prstGeom>
          <a:ln w="76200">
            <a:solidFill>
              <a:srgbClr val="FBF5E6"/>
            </a:solidFill>
            <a:tailEnd type="triangle"/>
          </a:ln>
        </p:spPr>
        <p:style>
          <a:lnRef idx="1">
            <a:schemeClr val="accent1"/>
          </a:lnRef>
          <a:fillRef idx="0">
            <a:schemeClr val="accent1"/>
          </a:fillRef>
          <a:effectRef idx="0">
            <a:schemeClr val="accent1"/>
          </a:effectRef>
          <a:fontRef idx="minor">
            <a:schemeClr val="tx1"/>
          </a:fontRef>
        </p:style>
      </p:cxnSp>
      <p:sp>
        <p:nvSpPr>
          <p:cNvPr id="54" name="Rektangel: afrundede hjørner 53">
            <a:extLst>
              <a:ext uri="{FF2B5EF4-FFF2-40B4-BE49-F238E27FC236}">
                <a16:creationId xmlns:a16="http://schemas.microsoft.com/office/drawing/2014/main" id="{ECFF53ED-DB53-97E5-ACA3-0895814C93CA}"/>
              </a:ext>
            </a:extLst>
          </p:cNvPr>
          <p:cNvSpPr/>
          <p:nvPr/>
        </p:nvSpPr>
        <p:spPr>
          <a:xfrm>
            <a:off x="9415732" y="2776532"/>
            <a:ext cx="2165643" cy="710125"/>
          </a:xfrm>
          <a:prstGeom prst="roundRect">
            <a:avLst/>
          </a:prstGeom>
          <a:solidFill>
            <a:srgbClr val="FBF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Lederen kontakter modtagelsen i Familierådgivningen og sørger for, at der udarbejdes underretninger på begge/alle børn. </a:t>
            </a:r>
          </a:p>
        </p:txBody>
      </p:sp>
      <p:cxnSp>
        <p:nvCxnSpPr>
          <p:cNvPr id="55" name="Lige pilforbindelse 54">
            <a:extLst>
              <a:ext uri="{FF2B5EF4-FFF2-40B4-BE49-F238E27FC236}">
                <a16:creationId xmlns:a16="http://schemas.microsoft.com/office/drawing/2014/main" id="{14D15B09-6AAD-8601-59F9-749AFBC5FEF5}"/>
              </a:ext>
            </a:extLst>
          </p:cNvPr>
          <p:cNvCxnSpPr>
            <a:cxnSpLocks/>
          </p:cNvCxnSpPr>
          <p:nvPr/>
        </p:nvCxnSpPr>
        <p:spPr>
          <a:xfrm>
            <a:off x="7385380" y="3081862"/>
            <a:ext cx="0" cy="308699"/>
          </a:xfrm>
          <a:prstGeom prst="straightConnector1">
            <a:avLst/>
          </a:prstGeom>
          <a:ln w="76200">
            <a:solidFill>
              <a:srgbClr val="F4A49F"/>
            </a:solidFill>
            <a:tailEnd type="triangle"/>
          </a:ln>
        </p:spPr>
        <p:style>
          <a:lnRef idx="1">
            <a:schemeClr val="accent1"/>
          </a:lnRef>
          <a:fillRef idx="0">
            <a:schemeClr val="accent1"/>
          </a:fillRef>
          <a:effectRef idx="0">
            <a:schemeClr val="accent1"/>
          </a:effectRef>
          <a:fontRef idx="minor">
            <a:schemeClr val="tx1"/>
          </a:fontRef>
        </p:style>
      </p:cxnSp>
      <p:cxnSp>
        <p:nvCxnSpPr>
          <p:cNvPr id="56" name="Lige pilforbindelse 55">
            <a:extLst>
              <a:ext uri="{FF2B5EF4-FFF2-40B4-BE49-F238E27FC236}">
                <a16:creationId xmlns:a16="http://schemas.microsoft.com/office/drawing/2014/main" id="{BAC13F52-8837-24C5-249A-FE253C4E12FA}"/>
              </a:ext>
            </a:extLst>
          </p:cNvPr>
          <p:cNvCxnSpPr>
            <a:cxnSpLocks/>
          </p:cNvCxnSpPr>
          <p:nvPr/>
        </p:nvCxnSpPr>
        <p:spPr>
          <a:xfrm>
            <a:off x="7385380" y="4022189"/>
            <a:ext cx="0" cy="308699"/>
          </a:xfrm>
          <a:prstGeom prst="straightConnector1">
            <a:avLst/>
          </a:prstGeom>
          <a:ln w="76200">
            <a:solidFill>
              <a:srgbClr val="F4A49F"/>
            </a:solidFill>
            <a:tailEnd type="triangle"/>
          </a:ln>
        </p:spPr>
        <p:style>
          <a:lnRef idx="1">
            <a:schemeClr val="accent1"/>
          </a:lnRef>
          <a:fillRef idx="0">
            <a:schemeClr val="accent1"/>
          </a:fillRef>
          <a:effectRef idx="0">
            <a:schemeClr val="accent1"/>
          </a:effectRef>
          <a:fontRef idx="minor">
            <a:schemeClr val="tx1"/>
          </a:fontRef>
        </p:style>
      </p:cxnSp>
      <p:sp>
        <p:nvSpPr>
          <p:cNvPr id="60" name="Rektangel: afrundede hjørner 59">
            <a:extLst>
              <a:ext uri="{FF2B5EF4-FFF2-40B4-BE49-F238E27FC236}">
                <a16:creationId xmlns:a16="http://schemas.microsoft.com/office/drawing/2014/main" id="{947A2577-66EC-6D5B-2254-FB93BA389170}"/>
              </a:ext>
            </a:extLst>
          </p:cNvPr>
          <p:cNvSpPr/>
          <p:nvPr/>
        </p:nvSpPr>
        <p:spPr>
          <a:xfrm>
            <a:off x="9568240" y="3560101"/>
            <a:ext cx="1940880" cy="548476"/>
          </a:xfrm>
          <a:prstGeom prst="roundRect">
            <a:avLst/>
          </a:prstGeom>
          <a:solidFill>
            <a:srgbClr val="FBF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67" dirty="0">
                <a:solidFill>
                  <a:srgbClr val="1C3372"/>
                </a:solidFill>
              </a:rPr>
              <a:t>Institutionsleder/skoleleder kontakter sektionsleder.  </a:t>
            </a:r>
          </a:p>
        </p:txBody>
      </p:sp>
      <p:sp>
        <p:nvSpPr>
          <p:cNvPr id="61" name="Rektangel: afrundede hjørner 60">
            <a:extLst>
              <a:ext uri="{FF2B5EF4-FFF2-40B4-BE49-F238E27FC236}">
                <a16:creationId xmlns:a16="http://schemas.microsoft.com/office/drawing/2014/main" id="{EC2C51D0-86EB-9B31-D8D8-5A84521E1F58}"/>
              </a:ext>
            </a:extLst>
          </p:cNvPr>
          <p:cNvSpPr/>
          <p:nvPr/>
        </p:nvSpPr>
        <p:spPr>
          <a:xfrm>
            <a:off x="9621813" y="4854867"/>
            <a:ext cx="1954218" cy="558340"/>
          </a:xfrm>
          <a:prstGeom prst="roundRect">
            <a:avLst/>
          </a:prstGeom>
          <a:solidFill>
            <a:srgbClr val="FBF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da-DK" sz="1067" dirty="0">
                <a:solidFill>
                  <a:srgbClr val="1C3372"/>
                </a:solidFill>
              </a:rPr>
              <a:t>Familierådgivningen indkalder til udvidet akutmøde.</a:t>
            </a:r>
          </a:p>
        </p:txBody>
      </p:sp>
    </p:spTree>
    <p:extLst>
      <p:ext uri="{BB962C8B-B14F-4D97-AF65-F5344CB8AC3E}">
        <p14:creationId xmlns:p14="http://schemas.microsoft.com/office/powerpoint/2010/main" val="2382268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Behandler og barn, der leger med blokke">
            <a:extLst>
              <a:ext uri="{FF2B5EF4-FFF2-40B4-BE49-F238E27FC236}">
                <a16:creationId xmlns:a16="http://schemas.microsoft.com/office/drawing/2014/main" id="{0CA635F3-6B85-DE62-7AD3-EAE3F5AA7B1A}"/>
              </a:ext>
            </a:extLst>
          </p:cNvPr>
          <p:cNvPicPr>
            <a:picLocks noChangeAspect="1"/>
          </p:cNvPicPr>
          <p:nvPr/>
        </p:nvPicPr>
        <p:blipFill rotWithShape="1">
          <a:blip r:embed="rId3">
            <a:alphaModFix amt="70000"/>
            <a:duotone>
              <a:prstClr val="black"/>
              <a:srgbClr val="1A4064">
                <a:tint val="45000"/>
                <a:satMod val="400000"/>
              </a:srgbClr>
            </a:duotone>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l="1613" t="3931" r="1613" b="14415"/>
          <a:stretch/>
        </p:blipFill>
        <p:spPr>
          <a:xfrm>
            <a:off x="2674" y="1337"/>
            <a:ext cx="12192000" cy="6858000"/>
          </a:xfrm>
          <a:prstGeom prst="rect">
            <a:avLst/>
          </a:prstGeom>
        </p:spPr>
      </p:pic>
      <p:sp>
        <p:nvSpPr>
          <p:cNvPr id="4" name="Tekstfelt 3">
            <a:extLst>
              <a:ext uri="{FF2B5EF4-FFF2-40B4-BE49-F238E27FC236}">
                <a16:creationId xmlns:a16="http://schemas.microsoft.com/office/drawing/2014/main" id="{9F8484EE-FF6C-C399-1EAF-1104D7618E7E}"/>
              </a:ext>
            </a:extLst>
          </p:cNvPr>
          <p:cNvSpPr txBox="1"/>
          <p:nvPr/>
        </p:nvSpPr>
        <p:spPr>
          <a:xfrm>
            <a:off x="660400" y="328817"/>
            <a:ext cx="11074400" cy="646331"/>
          </a:xfrm>
          <a:prstGeom prst="rect">
            <a:avLst/>
          </a:prstGeom>
          <a:noFill/>
        </p:spPr>
        <p:txBody>
          <a:bodyPr wrap="square" rtlCol="0">
            <a:spAutoFit/>
          </a:bodyPr>
          <a:lstStyle/>
          <a:p>
            <a:r>
              <a:rPr lang="da-DK" sz="3200" dirty="0">
                <a:solidFill>
                  <a:schemeClr val="bg1"/>
                </a:solidFill>
              </a:rPr>
              <a:t>Når Familierådgivningen modtager en </a:t>
            </a:r>
            <a:r>
              <a:rPr lang="da-DK" sz="3600" dirty="0">
                <a:solidFill>
                  <a:schemeClr val="bg1"/>
                </a:solidFill>
              </a:rPr>
              <a:t>underretning</a:t>
            </a:r>
            <a:endParaRPr lang="da-DK" sz="3200" dirty="0">
              <a:solidFill>
                <a:schemeClr val="bg1"/>
              </a:solidFill>
            </a:endParaRPr>
          </a:p>
        </p:txBody>
      </p:sp>
      <p:sp>
        <p:nvSpPr>
          <p:cNvPr id="8" name="Rektangel: afrundede hjørner 7">
            <a:extLst>
              <a:ext uri="{FF2B5EF4-FFF2-40B4-BE49-F238E27FC236}">
                <a16:creationId xmlns:a16="http://schemas.microsoft.com/office/drawing/2014/main" id="{0EC50CA2-2D77-318E-EDAA-EB679D534379}"/>
              </a:ext>
            </a:extLst>
          </p:cNvPr>
          <p:cNvSpPr/>
          <p:nvPr/>
        </p:nvSpPr>
        <p:spPr>
          <a:xfrm>
            <a:off x="1566388" y="1153855"/>
            <a:ext cx="9049026" cy="762000"/>
          </a:xfrm>
          <a:prstGeom prst="roundRect">
            <a:avLst/>
          </a:prstGeom>
          <a:solidFill>
            <a:srgbClr val="1A4064">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dirty="0"/>
          </a:p>
        </p:txBody>
      </p:sp>
      <p:sp>
        <p:nvSpPr>
          <p:cNvPr id="10" name="Rektangel: afrundede hjørner 9">
            <a:extLst>
              <a:ext uri="{FF2B5EF4-FFF2-40B4-BE49-F238E27FC236}">
                <a16:creationId xmlns:a16="http://schemas.microsoft.com/office/drawing/2014/main" id="{9829DB6A-E869-966E-8F35-D7903FA38F1F}"/>
              </a:ext>
            </a:extLst>
          </p:cNvPr>
          <p:cNvSpPr/>
          <p:nvPr/>
        </p:nvSpPr>
        <p:spPr>
          <a:xfrm>
            <a:off x="1566388" y="2121331"/>
            <a:ext cx="9049026" cy="434003"/>
          </a:xfrm>
          <a:prstGeom prst="roundRect">
            <a:avLst/>
          </a:prstGeom>
          <a:solidFill>
            <a:srgbClr val="1A4064">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2" name="Rektangel: afrundede hjørner 11">
            <a:extLst>
              <a:ext uri="{FF2B5EF4-FFF2-40B4-BE49-F238E27FC236}">
                <a16:creationId xmlns:a16="http://schemas.microsoft.com/office/drawing/2014/main" id="{D7EA9575-6AC4-2910-D929-3A5E523780A6}"/>
              </a:ext>
            </a:extLst>
          </p:cNvPr>
          <p:cNvSpPr/>
          <p:nvPr/>
        </p:nvSpPr>
        <p:spPr>
          <a:xfrm>
            <a:off x="1550346" y="2714162"/>
            <a:ext cx="9065068" cy="762000"/>
          </a:xfrm>
          <a:prstGeom prst="roundRect">
            <a:avLst/>
          </a:prstGeom>
          <a:solidFill>
            <a:srgbClr val="1A4064">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dirty="0"/>
          </a:p>
        </p:txBody>
      </p:sp>
      <p:sp>
        <p:nvSpPr>
          <p:cNvPr id="16" name="Rektangel: afrundede hjørner 15">
            <a:extLst>
              <a:ext uri="{FF2B5EF4-FFF2-40B4-BE49-F238E27FC236}">
                <a16:creationId xmlns:a16="http://schemas.microsoft.com/office/drawing/2014/main" id="{F498E50E-3EBF-6A60-FA4B-D44524D87355}"/>
              </a:ext>
            </a:extLst>
          </p:cNvPr>
          <p:cNvSpPr/>
          <p:nvPr/>
        </p:nvSpPr>
        <p:spPr>
          <a:xfrm>
            <a:off x="1534305" y="4961329"/>
            <a:ext cx="9081109" cy="1095689"/>
          </a:xfrm>
          <a:prstGeom prst="roundRect">
            <a:avLst/>
          </a:prstGeom>
          <a:solidFill>
            <a:srgbClr val="1A4064">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4" name="Rektangel: afrundede hjørner 13">
            <a:extLst>
              <a:ext uri="{FF2B5EF4-FFF2-40B4-BE49-F238E27FC236}">
                <a16:creationId xmlns:a16="http://schemas.microsoft.com/office/drawing/2014/main" id="{C97CBA40-BB55-3F03-473E-E2D4087ABEB3}"/>
              </a:ext>
            </a:extLst>
          </p:cNvPr>
          <p:cNvSpPr/>
          <p:nvPr/>
        </p:nvSpPr>
        <p:spPr>
          <a:xfrm>
            <a:off x="1534305" y="3641611"/>
            <a:ext cx="9081109" cy="1059677"/>
          </a:xfrm>
          <a:prstGeom prst="roundRect">
            <a:avLst/>
          </a:prstGeom>
          <a:solidFill>
            <a:srgbClr val="1A4064">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7" name="Tekstfelt 6">
            <a:extLst>
              <a:ext uri="{FF2B5EF4-FFF2-40B4-BE49-F238E27FC236}">
                <a16:creationId xmlns:a16="http://schemas.microsoft.com/office/drawing/2014/main" id="{BF6D6E4F-B335-7680-03F4-80CBAEF31863}"/>
              </a:ext>
            </a:extLst>
          </p:cNvPr>
          <p:cNvSpPr txBox="1"/>
          <p:nvPr/>
        </p:nvSpPr>
        <p:spPr>
          <a:xfrm>
            <a:off x="1627678" y="1223211"/>
            <a:ext cx="9978335" cy="5284973"/>
          </a:xfrm>
          <a:prstGeom prst="rect">
            <a:avLst/>
          </a:prstGeom>
          <a:noFill/>
        </p:spPr>
        <p:txBody>
          <a:bodyPr wrap="square" rtlCol="0">
            <a:spAutoFit/>
          </a:bodyPr>
          <a:lstStyle/>
          <a:p>
            <a:r>
              <a:rPr lang="da-DK" sz="1467" b="1" dirty="0">
                <a:solidFill>
                  <a:schemeClr val="bg1"/>
                </a:solidFill>
              </a:rPr>
              <a:t>Vurdering af underretning: </a:t>
            </a:r>
            <a:r>
              <a:rPr lang="da-DK" sz="1467" dirty="0">
                <a:solidFill>
                  <a:schemeClr val="bg1"/>
                </a:solidFill>
              </a:rPr>
              <a:t>Familierådgivningen vurderer underretninger om børn inden for 24 timer og </a:t>
            </a:r>
            <a:br>
              <a:rPr lang="da-DK" sz="1467" dirty="0">
                <a:solidFill>
                  <a:schemeClr val="bg1"/>
                </a:solidFill>
              </a:rPr>
            </a:br>
            <a:r>
              <a:rPr lang="da-DK" sz="1467" dirty="0">
                <a:solidFill>
                  <a:schemeClr val="bg1"/>
                </a:solidFill>
              </a:rPr>
              <a:t>iværksætter handlinger ved akut fare. Underretter modtager kvittering for modtagelsen inden 6 hverdage. </a:t>
            </a:r>
          </a:p>
          <a:p>
            <a:endParaRPr lang="da-DK" sz="1467" dirty="0">
              <a:solidFill>
                <a:schemeClr val="bg1"/>
              </a:solidFill>
            </a:endParaRPr>
          </a:p>
          <a:p>
            <a:endParaRPr lang="da-DK" sz="1467" b="1" dirty="0">
              <a:solidFill>
                <a:schemeClr val="bg1"/>
              </a:solidFill>
            </a:endParaRPr>
          </a:p>
          <a:p>
            <a:r>
              <a:rPr lang="da-DK" sz="1467" b="1" dirty="0">
                <a:solidFill>
                  <a:schemeClr val="bg1"/>
                </a:solidFill>
              </a:rPr>
              <a:t>Akutteam: </a:t>
            </a:r>
            <a:r>
              <a:rPr lang="da-DK" sz="1467" dirty="0">
                <a:solidFill>
                  <a:schemeClr val="bg1"/>
                </a:solidFill>
              </a:rPr>
              <a:t>Der indkaldes til møde i akutteamet for at afgøre, om der skal foretages en politianmeldelse. </a:t>
            </a:r>
          </a:p>
          <a:p>
            <a:endParaRPr lang="da-DK" sz="1467" dirty="0">
              <a:solidFill>
                <a:schemeClr val="bg1"/>
              </a:solidFill>
            </a:endParaRPr>
          </a:p>
          <a:p>
            <a:endParaRPr lang="da-DK" sz="1467" b="1" dirty="0">
              <a:solidFill>
                <a:schemeClr val="bg1"/>
              </a:solidFill>
            </a:endParaRPr>
          </a:p>
          <a:p>
            <a:r>
              <a:rPr lang="da-DK" sz="1467" b="1" dirty="0">
                <a:solidFill>
                  <a:schemeClr val="bg1"/>
                </a:solidFill>
              </a:rPr>
              <a:t>Børnesamtale: </a:t>
            </a:r>
            <a:r>
              <a:rPr lang="da-DK" sz="1467" dirty="0">
                <a:solidFill>
                  <a:schemeClr val="bg1"/>
                </a:solidFill>
              </a:rPr>
              <a:t>Der afholdes altid en børnesamtale. Hvis mistanken retter sig mod en primær </a:t>
            </a:r>
            <a:br>
              <a:rPr lang="da-DK" sz="1467" dirty="0">
                <a:solidFill>
                  <a:schemeClr val="bg1"/>
                </a:solidFill>
              </a:rPr>
            </a:br>
            <a:r>
              <a:rPr lang="da-DK" sz="1467" dirty="0">
                <a:solidFill>
                  <a:schemeClr val="bg1"/>
                </a:solidFill>
              </a:rPr>
              <a:t>omsorgsperson afholdes børnesamtalen uden forældres samtykke (fremskudt børnesamtale). </a:t>
            </a:r>
          </a:p>
          <a:p>
            <a:endParaRPr lang="da-DK" sz="1467" dirty="0">
              <a:solidFill>
                <a:schemeClr val="bg1"/>
              </a:solidFill>
            </a:endParaRPr>
          </a:p>
          <a:p>
            <a:endParaRPr lang="da-DK" sz="1467" b="1" dirty="0">
              <a:solidFill>
                <a:schemeClr val="bg1"/>
              </a:solidFill>
            </a:endParaRPr>
          </a:p>
          <a:p>
            <a:r>
              <a:rPr lang="da-DK" sz="1467" b="1" dirty="0">
                <a:solidFill>
                  <a:schemeClr val="bg1"/>
                </a:solidFill>
              </a:rPr>
              <a:t>Samarbejde med politiet: </a:t>
            </a:r>
            <a:r>
              <a:rPr lang="da-DK" sz="1467" dirty="0">
                <a:solidFill>
                  <a:schemeClr val="bg1"/>
                </a:solidFill>
              </a:rPr>
              <a:t>Når sagen </a:t>
            </a:r>
            <a:r>
              <a:rPr lang="da-DK" sz="1467" u="sng" dirty="0">
                <a:solidFill>
                  <a:schemeClr val="bg1"/>
                </a:solidFill>
              </a:rPr>
              <a:t>ikke </a:t>
            </a:r>
            <a:r>
              <a:rPr lang="da-DK" sz="1467" dirty="0">
                <a:solidFill>
                  <a:schemeClr val="bg1"/>
                </a:solidFill>
              </a:rPr>
              <a:t>bliver politianmeldt tager børne- og ungerådgiveren kontakt til forældremyndighedsindehaver umiddelbart efter akutteammødet. Når sagen bliver politianmeldt </a:t>
            </a:r>
            <a:br>
              <a:rPr lang="da-DK" sz="1467" dirty="0">
                <a:solidFill>
                  <a:schemeClr val="bg1"/>
                </a:solidFill>
              </a:rPr>
            </a:br>
            <a:r>
              <a:rPr lang="da-DK" sz="1467" dirty="0">
                <a:solidFill>
                  <a:schemeClr val="bg1"/>
                </a:solidFill>
              </a:rPr>
              <a:t>afstemmer børne- og ungerådgiveren og politiet de videre handlinger under hensyn til barnets </a:t>
            </a:r>
            <a:br>
              <a:rPr lang="da-DK" sz="1467" dirty="0">
                <a:solidFill>
                  <a:schemeClr val="bg1"/>
                </a:solidFill>
              </a:rPr>
            </a:br>
            <a:r>
              <a:rPr lang="da-DK" sz="1467" dirty="0">
                <a:solidFill>
                  <a:schemeClr val="bg1"/>
                </a:solidFill>
              </a:rPr>
              <a:t>sikkerhed og hensyntagen til efterforskningen. </a:t>
            </a:r>
          </a:p>
          <a:p>
            <a:endParaRPr lang="da-DK" sz="1467" dirty="0">
              <a:solidFill>
                <a:schemeClr val="bg1"/>
              </a:solidFill>
            </a:endParaRPr>
          </a:p>
          <a:p>
            <a:endParaRPr lang="da-DK" sz="1467" b="1" dirty="0">
              <a:solidFill>
                <a:schemeClr val="bg1"/>
              </a:solidFill>
            </a:endParaRPr>
          </a:p>
          <a:p>
            <a:r>
              <a:rPr lang="da-DK" sz="1467" b="1" dirty="0">
                <a:solidFill>
                  <a:schemeClr val="bg1"/>
                </a:solidFill>
              </a:rPr>
              <a:t>Orientering af underretter: </a:t>
            </a:r>
            <a:r>
              <a:rPr lang="da-DK" sz="1467" dirty="0">
                <a:solidFill>
                  <a:schemeClr val="bg1"/>
                </a:solidFill>
              </a:rPr>
              <a:t>Hvis du som fagperson har sendt underretningen er du ikke part i sagen, </a:t>
            </a:r>
            <a:br>
              <a:rPr lang="da-DK" sz="1467" dirty="0">
                <a:solidFill>
                  <a:schemeClr val="bg1"/>
                </a:solidFill>
              </a:rPr>
            </a:br>
            <a:r>
              <a:rPr lang="da-DK" sz="1467" dirty="0">
                <a:solidFill>
                  <a:schemeClr val="bg1"/>
                </a:solidFill>
              </a:rPr>
              <a:t>men du skal orienteres om, hvorvidt der er iværksat en børnefaglig undersøgelse eller støttende indsatser. </a:t>
            </a:r>
            <a:br>
              <a:rPr lang="da-DK" sz="1467" dirty="0">
                <a:solidFill>
                  <a:schemeClr val="bg1"/>
                </a:solidFill>
              </a:rPr>
            </a:br>
            <a:r>
              <a:rPr lang="da-DK" sz="1467" dirty="0">
                <a:solidFill>
                  <a:schemeClr val="bg1"/>
                </a:solidFill>
              </a:rPr>
              <a:t>Det gælder dog ikke ved særlige forhold (fx hvis det vil skabe unødige barrierer for samarbejdet eller ved en </a:t>
            </a:r>
            <a:br>
              <a:rPr lang="da-DK" sz="1467" dirty="0">
                <a:solidFill>
                  <a:schemeClr val="bg1"/>
                </a:solidFill>
              </a:rPr>
            </a:br>
            <a:r>
              <a:rPr lang="da-DK" sz="1467" dirty="0">
                <a:solidFill>
                  <a:schemeClr val="bg1"/>
                </a:solidFill>
              </a:rPr>
              <a:t>konflikt mellem dig som fagperson og familien).  </a:t>
            </a:r>
            <a:endParaRPr lang="da-DK" sz="1467" b="1" dirty="0">
              <a:solidFill>
                <a:schemeClr val="bg1"/>
              </a:solidFill>
            </a:endParaRPr>
          </a:p>
          <a:p>
            <a:endParaRPr lang="da-DK" sz="1467" dirty="0"/>
          </a:p>
          <a:p>
            <a:endParaRPr lang="da-DK" sz="1467" dirty="0"/>
          </a:p>
        </p:txBody>
      </p:sp>
      <p:pic>
        <p:nvPicPr>
          <p:cNvPr id="9" name="Grafik 8" descr="Stopur 75% med massiv udfyldning">
            <a:extLst>
              <a:ext uri="{FF2B5EF4-FFF2-40B4-BE49-F238E27FC236}">
                <a16:creationId xmlns:a16="http://schemas.microsoft.com/office/drawing/2014/main" id="{9A7FE30B-DBBC-450E-E43F-E6D150B347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7377" y="1153855"/>
            <a:ext cx="609600" cy="609600"/>
          </a:xfrm>
          <a:prstGeom prst="rect">
            <a:avLst/>
          </a:prstGeom>
        </p:spPr>
      </p:pic>
      <p:pic>
        <p:nvPicPr>
          <p:cNvPr id="11" name="Grafik 10" descr="Advarsel med massiv udfyldning">
            <a:extLst>
              <a:ext uri="{FF2B5EF4-FFF2-40B4-BE49-F238E27FC236}">
                <a16:creationId xmlns:a16="http://schemas.microsoft.com/office/drawing/2014/main" id="{4F550CC2-F357-1A75-0604-AA51D61C94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5983" y="2072435"/>
            <a:ext cx="511316" cy="511316"/>
          </a:xfrm>
          <a:prstGeom prst="rect">
            <a:avLst/>
          </a:prstGeom>
        </p:spPr>
      </p:pic>
      <p:pic>
        <p:nvPicPr>
          <p:cNvPr id="13" name="Grafik 12" descr="Chat med massiv udfyldning">
            <a:extLst>
              <a:ext uri="{FF2B5EF4-FFF2-40B4-BE49-F238E27FC236}">
                <a16:creationId xmlns:a16="http://schemas.microsoft.com/office/drawing/2014/main" id="{025170CB-2E5D-C764-B99C-C5F3522BA7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7377" y="2775979"/>
            <a:ext cx="609600" cy="609600"/>
          </a:xfrm>
          <a:prstGeom prst="rect">
            <a:avLst/>
          </a:prstGeom>
        </p:spPr>
      </p:pic>
      <p:pic>
        <p:nvPicPr>
          <p:cNvPr id="15" name="Grafik 14" descr="Sirene med massiv udfyldning">
            <a:extLst>
              <a:ext uri="{FF2B5EF4-FFF2-40B4-BE49-F238E27FC236}">
                <a16:creationId xmlns:a16="http://schemas.microsoft.com/office/drawing/2014/main" id="{02F03CEB-9FC6-A155-129A-443EC76C7D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6841" y="3866649"/>
            <a:ext cx="609600" cy="609600"/>
          </a:xfrm>
          <a:prstGeom prst="rect">
            <a:avLst/>
          </a:prstGeom>
        </p:spPr>
      </p:pic>
      <p:pic>
        <p:nvPicPr>
          <p:cNvPr id="17" name="Grafik 16" descr="Megafon1 med massiv udfyldning">
            <a:extLst>
              <a:ext uri="{FF2B5EF4-FFF2-40B4-BE49-F238E27FC236}">
                <a16:creationId xmlns:a16="http://schemas.microsoft.com/office/drawing/2014/main" id="{65D7CE7C-00A5-53CB-3C08-7087CDFD1A8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6841" y="5109250"/>
            <a:ext cx="609600" cy="609600"/>
          </a:xfrm>
          <a:prstGeom prst="rect">
            <a:avLst/>
          </a:prstGeom>
        </p:spPr>
      </p:pic>
      <p:pic>
        <p:nvPicPr>
          <p:cNvPr id="19" name="Billede 18" descr="Et billede, der indeholder sort, mørke&#10;&#10;Automatisk genereret beskrivelse">
            <a:extLst>
              <a:ext uri="{FF2B5EF4-FFF2-40B4-BE49-F238E27FC236}">
                <a16:creationId xmlns:a16="http://schemas.microsoft.com/office/drawing/2014/main" id="{26CEDC8C-0950-AD7E-427D-EC1F35D60F1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91" y="6213588"/>
            <a:ext cx="1502109" cy="323625"/>
          </a:xfrm>
          <a:prstGeom prst="rect">
            <a:avLst/>
          </a:prstGeom>
        </p:spPr>
      </p:pic>
    </p:spTree>
    <p:extLst>
      <p:ext uri="{BB962C8B-B14F-4D97-AF65-F5344CB8AC3E}">
        <p14:creationId xmlns:p14="http://schemas.microsoft.com/office/powerpoint/2010/main" val="3376667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Ledelse med massiv udfyldning">
            <a:extLst>
              <a:ext uri="{FF2B5EF4-FFF2-40B4-BE49-F238E27FC236}">
                <a16:creationId xmlns:a16="http://schemas.microsoft.com/office/drawing/2014/main" id="{EE510E90-BD01-7EC7-DDF0-CF64F38FA8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88681" y="3581400"/>
            <a:ext cx="3048000" cy="3048000"/>
          </a:xfrm>
          <a:prstGeom prst="rect">
            <a:avLst/>
          </a:prstGeom>
        </p:spPr>
      </p:pic>
      <p:sp>
        <p:nvSpPr>
          <p:cNvPr id="12" name="Rektangel 11">
            <a:extLst>
              <a:ext uri="{FF2B5EF4-FFF2-40B4-BE49-F238E27FC236}">
                <a16:creationId xmlns:a16="http://schemas.microsoft.com/office/drawing/2014/main" id="{CFBCE91E-5D8B-99CB-6D4E-01BF2CCB23B7}"/>
              </a:ext>
            </a:extLst>
          </p:cNvPr>
          <p:cNvSpPr/>
          <p:nvPr/>
        </p:nvSpPr>
        <p:spPr>
          <a:xfrm>
            <a:off x="0" y="0"/>
            <a:ext cx="12192000" cy="3429000"/>
          </a:xfrm>
          <a:prstGeom prst="rect">
            <a:avLst/>
          </a:prstGeom>
          <a:solidFill>
            <a:srgbClr val="0F4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1" name="Tekstfelt 10">
            <a:extLst>
              <a:ext uri="{FF2B5EF4-FFF2-40B4-BE49-F238E27FC236}">
                <a16:creationId xmlns:a16="http://schemas.microsoft.com/office/drawing/2014/main" id="{FD06CE99-7E10-720F-DE10-4C90FC3AEEC5}"/>
              </a:ext>
            </a:extLst>
          </p:cNvPr>
          <p:cNvSpPr txBox="1"/>
          <p:nvPr/>
        </p:nvSpPr>
        <p:spPr>
          <a:xfrm>
            <a:off x="2404280" y="832207"/>
            <a:ext cx="7531571" cy="1795428"/>
          </a:xfrm>
          <a:prstGeom prst="rect">
            <a:avLst/>
          </a:prstGeom>
          <a:noFill/>
        </p:spPr>
        <p:txBody>
          <a:bodyPr wrap="square" rtlCol="0">
            <a:spAutoFit/>
          </a:bodyPr>
          <a:lstStyle/>
          <a:p>
            <a:r>
              <a:rPr lang="da-DK" sz="11067" dirty="0">
                <a:solidFill>
                  <a:schemeClr val="bg1"/>
                </a:solidFill>
              </a:rPr>
              <a:t>Organisering</a:t>
            </a:r>
          </a:p>
        </p:txBody>
      </p:sp>
      <p:pic>
        <p:nvPicPr>
          <p:cNvPr id="13" name="Billede 12" descr="Et billede, der indeholder sort, mørke&#10;&#10;Automatisk genereret beskrivelse">
            <a:extLst>
              <a:ext uri="{FF2B5EF4-FFF2-40B4-BE49-F238E27FC236}">
                <a16:creationId xmlns:a16="http://schemas.microsoft.com/office/drawing/2014/main" id="{F236DFB4-003A-5E3F-261B-13EA934B9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2691" y="6213588"/>
            <a:ext cx="1502109" cy="323625"/>
          </a:xfrm>
          <a:prstGeom prst="rect">
            <a:avLst/>
          </a:prstGeom>
        </p:spPr>
      </p:pic>
    </p:spTree>
    <p:extLst>
      <p:ext uri="{BB962C8B-B14F-4D97-AF65-F5344CB8AC3E}">
        <p14:creationId xmlns:p14="http://schemas.microsoft.com/office/powerpoint/2010/main" val="67440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63032A4-94E7-F793-5B7A-050B8E70DB47}"/>
              </a:ext>
            </a:extLst>
          </p:cNvPr>
          <p:cNvSpPr/>
          <p:nvPr/>
        </p:nvSpPr>
        <p:spPr>
          <a:xfrm>
            <a:off x="0" y="-76200"/>
            <a:ext cx="2895600" cy="6934200"/>
          </a:xfrm>
          <a:prstGeom prst="rect">
            <a:avLst/>
          </a:prstGeom>
          <a:solidFill>
            <a:srgbClr val="0F4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dirty="0"/>
          </a:p>
        </p:txBody>
      </p:sp>
      <p:sp>
        <p:nvSpPr>
          <p:cNvPr id="9" name="Tekstfelt 8">
            <a:extLst>
              <a:ext uri="{FF2B5EF4-FFF2-40B4-BE49-F238E27FC236}">
                <a16:creationId xmlns:a16="http://schemas.microsoft.com/office/drawing/2014/main" id="{F81C153B-1CB2-6E70-D261-6136D8D14EF5}"/>
              </a:ext>
            </a:extLst>
          </p:cNvPr>
          <p:cNvSpPr txBox="1"/>
          <p:nvPr/>
        </p:nvSpPr>
        <p:spPr>
          <a:xfrm>
            <a:off x="355600" y="889001"/>
            <a:ext cx="2336800" cy="1323632"/>
          </a:xfrm>
          <a:prstGeom prst="rect">
            <a:avLst/>
          </a:prstGeom>
          <a:noFill/>
        </p:spPr>
        <p:txBody>
          <a:bodyPr wrap="square" rtlCol="0">
            <a:spAutoFit/>
          </a:bodyPr>
          <a:lstStyle/>
          <a:p>
            <a:r>
              <a:rPr lang="da-DK" sz="2667" b="1" dirty="0">
                <a:solidFill>
                  <a:srgbClr val="FF0000"/>
                </a:solidFill>
              </a:rPr>
              <a:t>Modtagelsen i Familie-</a:t>
            </a:r>
            <a:br>
              <a:rPr lang="da-DK" sz="2667" b="1" dirty="0">
                <a:solidFill>
                  <a:srgbClr val="FF0000"/>
                </a:solidFill>
              </a:rPr>
            </a:br>
            <a:r>
              <a:rPr lang="da-DK" sz="2667" b="1" dirty="0">
                <a:solidFill>
                  <a:srgbClr val="FF0000"/>
                </a:solidFill>
              </a:rPr>
              <a:t>rådgivningen</a:t>
            </a:r>
          </a:p>
        </p:txBody>
      </p:sp>
      <p:sp>
        <p:nvSpPr>
          <p:cNvPr id="10" name="Tekstfelt 9">
            <a:extLst>
              <a:ext uri="{FF2B5EF4-FFF2-40B4-BE49-F238E27FC236}">
                <a16:creationId xmlns:a16="http://schemas.microsoft.com/office/drawing/2014/main" id="{A07401EC-7151-7A21-B75E-EA740D43B1CD}"/>
              </a:ext>
            </a:extLst>
          </p:cNvPr>
          <p:cNvSpPr txBox="1"/>
          <p:nvPr/>
        </p:nvSpPr>
        <p:spPr>
          <a:xfrm>
            <a:off x="335887" y="2311400"/>
            <a:ext cx="2336800" cy="1200329"/>
          </a:xfrm>
          <a:prstGeom prst="rect">
            <a:avLst/>
          </a:prstGeom>
          <a:noFill/>
        </p:spPr>
        <p:txBody>
          <a:bodyPr wrap="square" rtlCol="0">
            <a:spAutoFit/>
          </a:bodyPr>
          <a:lstStyle/>
          <a:p>
            <a:r>
              <a:rPr lang="da-DK" sz="1200" b="1" dirty="0">
                <a:solidFill>
                  <a:schemeClr val="bg1"/>
                </a:solidFill>
              </a:rPr>
              <a:t>Formål: </a:t>
            </a:r>
            <a:r>
              <a:rPr lang="da-DK" sz="1200" dirty="0">
                <a:solidFill>
                  <a:schemeClr val="bg1"/>
                </a:solidFill>
              </a:rPr>
              <a:t>Modtager alle henvendelser og underretninger. Hvis du er i tvivl, om du skal lave en underretning, kontakter du modtagelsen.  </a:t>
            </a:r>
            <a:r>
              <a:rPr lang="da-DK" sz="1200" b="1" dirty="0">
                <a:solidFill>
                  <a:schemeClr val="bg1"/>
                </a:solidFill>
              </a:rPr>
              <a:t> </a:t>
            </a:r>
          </a:p>
          <a:p>
            <a:endParaRPr lang="da-DK" sz="1200" b="1" dirty="0">
              <a:solidFill>
                <a:schemeClr val="bg1"/>
              </a:solidFill>
            </a:endParaRPr>
          </a:p>
        </p:txBody>
      </p:sp>
      <p:pic>
        <p:nvPicPr>
          <p:cNvPr id="12" name="Grafik 11" descr="Telefonrør med massiv udfyldning">
            <a:extLst>
              <a:ext uri="{FF2B5EF4-FFF2-40B4-BE49-F238E27FC236}">
                <a16:creationId xmlns:a16="http://schemas.microsoft.com/office/drawing/2014/main" id="{BFC24937-6FD1-6002-7A08-9E27398E95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9600" y="1346200"/>
            <a:ext cx="3556000" cy="3556000"/>
          </a:xfrm>
          <a:prstGeom prst="rect">
            <a:avLst/>
          </a:prstGeom>
        </p:spPr>
      </p:pic>
      <p:pic>
        <p:nvPicPr>
          <p:cNvPr id="13" name="Billede 12" descr="Et billede, der indeholder sort, mørke&#10;&#10;Automatisk genereret beskrivelse">
            <a:extLst>
              <a:ext uri="{FF2B5EF4-FFF2-40B4-BE49-F238E27FC236}">
                <a16:creationId xmlns:a16="http://schemas.microsoft.com/office/drawing/2014/main" id="{2C7E777D-6AC3-D18D-16DE-BEA9603A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691" y="6213588"/>
            <a:ext cx="1502109" cy="323625"/>
          </a:xfrm>
          <a:prstGeom prst="rect">
            <a:avLst/>
          </a:prstGeom>
        </p:spPr>
      </p:pic>
    </p:spTree>
    <p:extLst>
      <p:ext uri="{BB962C8B-B14F-4D97-AF65-F5344CB8AC3E}">
        <p14:creationId xmlns:p14="http://schemas.microsoft.com/office/powerpoint/2010/main" val="3805457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BC7AD37-0DF1-D5FE-354B-C5A0FD8E1EBF}"/>
              </a:ext>
            </a:extLst>
          </p:cNvPr>
          <p:cNvGraphicFramePr/>
          <p:nvPr>
            <p:extLst>
              <p:ext uri="{D42A27DB-BD31-4B8C-83A1-F6EECF244321}">
                <p14:modId xmlns:p14="http://schemas.microsoft.com/office/powerpoint/2010/main" val="1178108228"/>
              </p:ext>
            </p:extLst>
          </p:nvPr>
        </p:nvGraphicFramePr>
        <p:xfrm>
          <a:off x="3612107" y="381000"/>
          <a:ext cx="8585200" cy="5858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felt 6">
            <a:extLst>
              <a:ext uri="{FF2B5EF4-FFF2-40B4-BE49-F238E27FC236}">
                <a16:creationId xmlns:a16="http://schemas.microsoft.com/office/drawing/2014/main" id="{5EF9BB5D-18D7-B929-7413-D42E420E0E45}"/>
              </a:ext>
            </a:extLst>
          </p:cNvPr>
          <p:cNvSpPr txBox="1"/>
          <p:nvPr/>
        </p:nvSpPr>
        <p:spPr>
          <a:xfrm>
            <a:off x="3352800" y="5603863"/>
            <a:ext cx="2032000" cy="666593"/>
          </a:xfrm>
          <a:prstGeom prst="rect">
            <a:avLst/>
          </a:prstGeom>
          <a:noFill/>
        </p:spPr>
        <p:txBody>
          <a:bodyPr wrap="square">
            <a:spAutoFit/>
          </a:bodyPr>
          <a:lstStyle/>
          <a:p>
            <a:r>
              <a:rPr lang="da-DK" sz="933" dirty="0"/>
              <a:t>*Eksempler på ad hoc deltagere: </a:t>
            </a:r>
          </a:p>
          <a:p>
            <a:pPr marL="190510" indent="-190510">
              <a:buFontTx/>
              <a:buChar char="-"/>
            </a:pPr>
            <a:r>
              <a:rPr lang="da-DK" sz="933" dirty="0"/>
              <a:t>Institutionsleder/skoleleder</a:t>
            </a:r>
          </a:p>
          <a:p>
            <a:pPr marL="190510" indent="-190510">
              <a:buFontTx/>
              <a:buChar char="-"/>
            </a:pPr>
            <a:r>
              <a:rPr lang="da-DK" sz="933" dirty="0"/>
              <a:t>Daglig leder/pædagogisk leder</a:t>
            </a:r>
          </a:p>
          <a:p>
            <a:pPr marL="190510" indent="-190510">
              <a:buFontTx/>
              <a:buChar char="-"/>
            </a:pPr>
            <a:r>
              <a:rPr lang="da-DK" sz="933" dirty="0"/>
              <a:t>Underretter</a:t>
            </a:r>
          </a:p>
        </p:txBody>
      </p:sp>
      <p:sp>
        <p:nvSpPr>
          <p:cNvPr id="8" name="Rektangel 7">
            <a:extLst>
              <a:ext uri="{FF2B5EF4-FFF2-40B4-BE49-F238E27FC236}">
                <a16:creationId xmlns:a16="http://schemas.microsoft.com/office/drawing/2014/main" id="{A63032A4-94E7-F793-5B7A-050B8E70DB47}"/>
              </a:ext>
            </a:extLst>
          </p:cNvPr>
          <p:cNvSpPr/>
          <p:nvPr/>
        </p:nvSpPr>
        <p:spPr>
          <a:xfrm>
            <a:off x="0" y="-76200"/>
            <a:ext cx="2895600" cy="6934200"/>
          </a:xfrm>
          <a:prstGeom prst="rect">
            <a:avLst/>
          </a:prstGeom>
          <a:solidFill>
            <a:srgbClr val="0F4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dirty="0"/>
          </a:p>
        </p:txBody>
      </p:sp>
      <p:sp>
        <p:nvSpPr>
          <p:cNvPr id="9" name="Tekstfelt 8">
            <a:extLst>
              <a:ext uri="{FF2B5EF4-FFF2-40B4-BE49-F238E27FC236}">
                <a16:creationId xmlns:a16="http://schemas.microsoft.com/office/drawing/2014/main" id="{F81C153B-1CB2-6E70-D261-6136D8D14EF5}"/>
              </a:ext>
            </a:extLst>
          </p:cNvPr>
          <p:cNvSpPr txBox="1"/>
          <p:nvPr/>
        </p:nvSpPr>
        <p:spPr>
          <a:xfrm>
            <a:off x="355600" y="889000"/>
            <a:ext cx="2336800" cy="584775"/>
          </a:xfrm>
          <a:prstGeom prst="rect">
            <a:avLst/>
          </a:prstGeom>
          <a:noFill/>
        </p:spPr>
        <p:txBody>
          <a:bodyPr wrap="square" rtlCol="0">
            <a:spAutoFit/>
          </a:bodyPr>
          <a:lstStyle/>
          <a:p>
            <a:r>
              <a:rPr lang="da-DK" sz="3200" b="1" dirty="0">
                <a:solidFill>
                  <a:srgbClr val="FF0000"/>
                </a:solidFill>
              </a:rPr>
              <a:t>Akutteam</a:t>
            </a:r>
          </a:p>
        </p:txBody>
      </p:sp>
      <p:sp>
        <p:nvSpPr>
          <p:cNvPr id="3" name="Tekstfelt 2">
            <a:extLst>
              <a:ext uri="{FF2B5EF4-FFF2-40B4-BE49-F238E27FC236}">
                <a16:creationId xmlns:a16="http://schemas.microsoft.com/office/drawing/2014/main" id="{D7902A72-A4BE-D92F-876A-845909C1BE48}"/>
              </a:ext>
            </a:extLst>
          </p:cNvPr>
          <p:cNvSpPr txBox="1"/>
          <p:nvPr/>
        </p:nvSpPr>
        <p:spPr>
          <a:xfrm>
            <a:off x="355600" y="1600200"/>
            <a:ext cx="2336800" cy="2862322"/>
          </a:xfrm>
          <a:prstGeom prst="rect">
            <a:avLst/>
          </a:prstGeom>
          <a:noFill/>
        </p:spPr>
        <p:txBody>
          <a:bodyPr wrap="square" rtlCol="0">
            <a:spAutoFit/>
          </a:bodyPr>
          <a:lstStyle/>
          <a:p>
            <a:r>
              <a:rPr lang="da-DK" sz="1200" b="1" dirty="0">
                <a:solidFill>
                  <a:schemeClr val="bg1"/>
                </a:solidFill>
              </a:rPr>
              <a:t>Formål: </a:t>
            </a:r>
            <a:r>
              <a:rPr lang="da-DK" sz="1200" dirty="0">
                <a:solidFill>
                  <a:schemeClr val="bg1"/>
                </a:solidFill>
              </a:rPr>
              <a:t>Vurdere underretninger med bekymring, mistanke eller viden om overgreb mod børn og unge og koordinere det videre sagsforløb. </a:t>
            </a:r>
            <a:r>
              <a:rPr lang="da-DK" sz="1200" b="1" dirty="0">
                <a:solidFill>
                  <a:schemeClr val="bg1"/>
                </a:solidFill>
              </a:rPr>
              <a:t> </a:t>
            </a:r>
          </a:p>
          <a:p>
            <a:endParaRPr lang="da-DK" sz="1200" b="1" dirty="0">
              <a:solidFill>
                <a:schemeClr val="bg1"/>
              </a:solidFill>
            </a:endParaRPr>
          </a:p>
          <a:p>
            <a:r>
              <a:rPr lang="da-DK" sz="1200" b="1" dirty="0">
                <a:solidFill>
                  <a:schemeClr val="bg1"/>
                </a:solidFill>
              </a:rPr>
              <a:t>Rolle- og ansvarsfordeling: </a:t>
            </a:r>
            <a:br>
              <a:rPr lang="da-DK" sz="1200" b="1" dirty="0">
                <a:solidFill>
                  <a:schemeClr val="bg1"/>
                </a:solidFill>
              </a:rPr>
            </a:br>
            <a:r>
              <a:rPr lang="da-DK" sz="1200" dirty="0">
                <a:solidFill>
                  <a:schemeClr val="bg1"/>
                </a:solidFill>
              </a:rPr>
              <a:t>Familierådgivningen har ansvaret for at indkalde til akutteammøder og leder af Familierådgivningen er mødeleder. </a:t>
            </a:r>
          </a:p>
          <a:p>
            <a:br>
              <a:rPr lang="da-DK" sz="1200" dirty="0">
                <a:solidFill>
                  <a:schemeClr val="bg1"/>
                </a:solidFill>
              </a:rPr>
            </a:br>
            <a:r>
              <a:rPr lang="da-DK" sz="1200" dirty="0">
                <a:solidFill>
                  <a:schemeClr val="bg1"/>
                </a:solidFill>
              </a:rPr>
              <a:t>Familierådgivningen sørger for at indkalde andre relevante parter/deltagere ved behov. </a:t>
            </a:r>
          </a:p>
        </p:txBody>
      </p:sp>
      <p:pic>
        <p:nvPicPr>
          <p:cNvPr id="4" name="Billede 3" descr="Et billede, der indeholder sort, mørke&#10;&#10;Automatisk genereret beskrivelse">
            <a:extLst>
              <a:ext uri="{FF2B5EF4-FFF2-40B4-BE49-F238E27FC236}">
                <a16:creationId xmlns:a16="http://schemas.microsoft.com/office/drawing/2014/main" id="{541BB469-7B02-CAD2-7CFD-6E9409DB0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91" y="6213588"/>
            <a:ext cx="1502109" cy="323625"/>
          </a:xfrm>
          <a:prstGeom prst="rect">
            <a:avLst/>
          </a:prstGeom>
        </p:spPr>
      </p:pic>
    </p:spTree>
    <p:extLst>
      <p:ext uri="{BB962C8B-B14F-4D97-AF65-F5344CB8AC3E}">
        <p14:creationId xmlns:p14="http://schemas.microsoft.com/office/powerpoint/2010/main" val="3111903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0EC43535-C302-6577-7450-354BBA31446C}"/>
              </a:ext>
            </a:extLst>
          </p:cNvPr>
          <p:cNvSpPr/>
          <p:nvPr/>
        </p:nvSpPr>
        <p:spPr>
          <a:xfrm rot="19110261">
            <a:off x="7593306" y="-377200"/>
            <a:ext cx="3012346" cy="589762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a:p>
        </p:txBody>
      </p:sp>
      <p:graphicFrame>
        <p:nvGraphicFramePr>
          <p:cNvPr id="2" name="Diagram 1">
            <a:extLst>
              <a:ext uri="{FF2B5EF4-FFF2-40B4-BE49-F238E27FC236}">
                <a16:creationId xmlns:a16="http://schemas.microsoft.com/office/drawing/2014/main" id="{6BC7AD37-0DF1-D5FE-354B-C5A0FD8E1EBF}"/>
              </a:ext>
            </a:extLst>
          </p:cNvPr>
          <p:cNvGraphicFramePr/>
          <p:nvPr>
            <p:extLst>
              <p:ext uri="{D42A27DB-BD31-4B8C-83A1-F6EECF244321}">
                <p14:modId xmlns:p14="http://schemas.microsoft.com/office/powerpoint/2010/main" val="1929582036"/>
              </p:ext>
            </p:extLst>
          </p:nvPr>
        </p:nvGraphicFramePr>
        <p:xfrm>
          <a:off x="3403600" y="463266"/>
          <a:ext cx="8585200" cy="5858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ktangel 7">
            <a:extLst>
              <a:ext uri="{FF2B5EF4-FFF2-40B4-BE49-F238E27FC236}">
                <a16:creationId xmlns:a16="http://schemas.microsoft.com/office/drawing/2014/main" id="{A63032A4-94E7-F793-5B7A-050B8E70DB47}"/>
              </a:ext>
            </a:extLst>
          </p:cNvPr>
          <p:cNvSpPr/>
          <p:nvPr/>
        </p:nvSpPr>
        <p:spPr>
          <a:xfrm>
            <a:off x="0" y="0"/>
            <a:ext cx="2895600" cy="6858000"/>
          </a:xfrm>
          <a:prstGeom prst="rect">
            <a:avLst/>
          </a:prstGeom>
          <a:solidFill>
            <a:srgbClr val="0F4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dirty="0"/>
          </a:p>
        </p:txBody>
      </p:sp>
      <p:sp>
        <p:nvSpPr>
          <p:cNvPr id="9" name="Tekstfelt 8">
            <a:extLst>
              <a:ext uri="{FF2B5EF4-FFF2-40B4-BE49-F238E27FC236}">
                <a16:creationId xmlns:a16="http://schemas.microsoft.com/office/drawing/2014/main" id="{F81C153B-1CB2-6E70-D261-6136D8D14EF5}"/>
              </a:ext>
            </a:extLst>
          </p:cNvPr>
          <p:cNvSpPr txBox="1"/>
          <p:nvPr/>
        </p:nvSpPr>
        <p:spPr>
          <a:xfrm>
            <a:off x="362424" y="482600"/>
            <a:ext cx="2336800" cy="1569660"/>
          </a:xfrm>
          <a:prstGeom prst="rect">
            <a:avLst/>
          </a:prstGeom>
          <a:noFill/>
        </p:spPr>
        <p:txBody>
          <a:bodyPr wrap="square" rtlCol="0">
            <a:spAutoFit/>
          </a:bodyPr>
          <a:lstStyle/>
          <a:p>
            <a:r>
              <a:rPr lang="da-DK" sz="3200" b="1" dirty="0">
                <a:solidFill>
                  <a:srgbClr val="FF0000"/>
                </a:solidFill>
              </a:rPr>
              <a:t>Det  udvidede akutteam</a:t>
            </a:r>
          </a:p>
        </p:txBody>
      </p:sp>
      <p:sp>
        <p:nvSpPr>
          <p:cNvPr id="3" name="Tekstfelt 2">
            <a:extLst>
              <a:ext uri="{FF2B5EF4-FFF2-40B4-BE49-F238E27FC236}">
                <a16:creationId xmlns:a16="http://schemas.microsoft.com/office/drawing/2014/main" id="{16EDC92D-7175-7814-9DD1-1CB29625F0CF}"/>
              </a:ext>
            </a:extLst>
          </p:cNvPr>
          <p:cNvSpPr txBox="1"/>
          <p:nvPr/>
        </p:nvSpPr>
        <p:spPr>
          <a:xfrm>
            <a:off x="362424" y="2094877"/>
            <a:ext cx="2336800" cy="4339650"/>
          </a:xfrm>
          <a:prstGeom prst="rect">
            <a:avLst/>
          </a:prstGeom>
          <a:noFill/>
        </p:spPr>
        <p:txBody>
          <a:bodyPr wrap="square" rtlCol="0">
            <a:spAutoFit/>
          </a:bodyPr>
          <a:lstStyle/>
          <a:p>
            <a:r>
              <a:rPr lang="da-DK" sz="1200" dirty="0">
                <a:solidFill>
                  <a:schemeClr val="bg1"/>
                </a:solidFill>
              </a:rPr>
              <a:t>Indkaldes i tilfælde, hvor der er bekymring, mistanke eller viden om overgreb mod børn og unge, hvor mistanken er rettet mod en ansat i kommunen eller mod krænkelser mellem børn. </a:t>
            </a:r>
          </a:p>
          <a:p>
            <a:endParaRPr lang="da-DK" sz="1200" b="1" dirty="0">
              <a:solidFill>
                <a:schemeClr val="bg1"/>
              </a:solidFill>
            </a:endParaRPr>
          </a:p>
          <a:p>
            <a:r>
              <a:rPr lang="da-DK" sz="1200" b="1" dirty="0">
                <a:solidFill>
                  <a:schemeClr val="bg1"/>
                </a:solidFill>
              </a:rPr>
              <a:t>Formål: </a:t>
            </a:r>
            <a:r>
              <a:rPr lang="da-DK" sz="1200" dirty="0">
                <a:solidFill>
                  <a:schemeClr val="bg1"/>
                </a:solidFill>
              </a:rPr>
              <a:t>Sikre en ledelsesmæssig opfølgning i forhold til børn, personale og forældre samt at sikre en koordineret og sammenhængende opfølgning  </a:t>
            </a:r>
            <a:r>
              <a:rPr lang="da-DK" sz="1200" b="1" dirty="0">
                <a:solidFill>
                  <a:schemeClr val="bg1"/>
                </a:solidFill>
              </a:rPr>
              <a:t> </a:t>
            </a:r>
          </a:p>
          <a:p>
            <a:endParaRPr lang="da-DK" sz="1200" b="1" dirty="0">
              <a:solidFill>
                <a:schemeClr val="bg1"/>
              </a:solidFill>
            </a:endParaRPr>
          </a:p>
          <a:p>
            <a:r>
              <a:rPr lang="da-DK" sz="1200" b="1" dirty="0">
                <a:solidFill>
                  <a:schemeClr val="bg1"/>
                </a:solidFill>
              </a:rPr>
              <a:t>Rolle- og ansvarsfordeling: </a:t>
            </a:r>
            <a:br>
              <a:rPr lang="da-DK" sz="1200" b="1" dirty="0">
                <a:solidFill>
                  <a:schemeClr val="bg1"/>
                </a:solidFill>
              </a:rPr>
            </a:br>
            <a:r>
              <a:rPr lang="da-DK" sz="1200" dirty="0">
                <a:solidFill>
                  <a:schemeClr val="bg1"/>
                </a:solidFill>
              </a:rPr>
              <a:t>Familierådgivningen har ansvaret for at indkalde til møde, når de får en underretning fra en institutions- eller skoleleder. </a:t>
            </a:r>
          </a:p>
          <a:p>
            <a:br>
              <a:rPr lang="da-DK" sz="1200" dirty="0">
                <a:solidFill>
                  <a:schemeClr val="bg1"/>
                </a:solidFill>
              </a:rPr>
            </a:br>
            <a:r>
              <a:rPr lang="da-DK" sz="1200" dirty="0">
                <a:solidFill>
                  <a:schemeClr val="bg1"/>
                </a:solidFill>
              </a:rPr>
              <a:t>Familierådgivningen kontakter sektionsleder (alternativt afdelingsleder, hvis der ikke kan etableres kontakt). </a:t>
            </a:r>
          </a:p>
        </p:txBody>
      </p:sp>
      <p:sp>
        <p:nvSpPr>
          <p:cNvPr id="5" name="Tekstfelt 4">
            <a:extLst>
              <a:ext uri="{FF2B5EF4-FFF2-40B4-BE49-F238E27FC236}">
                <a16:creationId xmlns:a16="http://schemas.microsoft.com/office/drawing/2014/main" id="{BFD0C61F-C12E-4622-A2EF-3984E648773F}"/>
              </a:ext>
            </a:extLst>
          </p:cNvPr>
          <p:cNvSpPr txBox="1"/>
          <p:nvPr/>
        </p:nvSpPr>
        <p:spPr>
          <a:xfrm rot="1981590">
            <a:off x="8469646" y="692663"/>
            <a:ext cx="1003246" cy="276999"/>
          </a:xfrm>
          <a:prstGeom prst="rect">
            <a:avLst/>
          </a:prstGeom>
          <a:noFill/>
        </p:spPr>
        <p:txBody>
          <a:bodyPr wrap="square" rtlCol="0">
            <a:spAutoFit/>
          </a:bodyPr>
          <a:lstStyle/>
          <a:p>
            <a:r>
              <a:rPr lang="da-DK" sz="1200" dirty="0">
                <a:solidFill>
                  <a:srgbClr val="FF0000"/>
                </a:solidFill>
              </a:rPr>
              <a:t>Akutteamet</a:t>
            </a:r>
          </a:p>
        </p:txBody>
      </p:sp>
      <p:pic>
        <p:nvPicPr>
          <p:cNvPr id="6" name="Billede 5" descr="Et billede, der indeholder sort, mørke&#10;&#10;Automatisk genereret beskrivelse">
            <a:extLst>
              <a:ext uri="{FF2B5EF4-FFF2-40B4-BE49-F238E27FC236}">
                <a16:creationId xmlns:a16="http://schemas.microsoft.com/office/drawing/2014/main" id="{EF65966A-CD26-56E6-B8EA-938DD4E9BF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91" y="6213588"/>
            <a:ext cx="1502109" cy="323625"/>
          </a:xfrm>
          <a:prstGeom prst="rect">
            <a:avLst/>
          </a:prstGeom>
        </p:spPr>
      </p:pic>
    </p:spTree>
    <p:extLst>
      <p:ext uri="{BB962C8B-B14F-4D97-AF65-F5344CB8AC3E}">
        <p14:creationId xmlns:p14="http://schemas.microsoft.com/office/powerpoint/2010/main" val="1351688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Nærbillede af spørgsmålstegn på et trægulv mod en væg">
            <a:extLst>
              <a:ext uri="{FF2B5EF4-FFF2-40B4-BE49-F238E27FC236}">
                <a16:creationId xmlns:a16="http://schemas.microsoft.com/office/drawing/2014/main" id="{24993776-1051-F0E2-E688-71E84CA0972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80549" y="0"/>
            <a:ext cx="13959051" cy="6857999"/>
          </a:xfrm>
          <a:prstGeom prst="rect">
            <a:avLst/>
          </a:prstGeom>
        </p:spPr>
      </p:pic>
      <p:sp>
        <p:nvSpPr>
          <p:cNvPr id="3" name="Pladsholder til indhold 2">
            <a:extLst>
              <a:ext uri="{FF2B5EF4-FFF2-40B4-BE49-F238E27FC236}">
                <a16:creationId xmlns:a16="http://schemas.microsoft.com/office/drawing/2014/main" id="{1123B0EB-90EF-BF32-11E5-118C8818DA3F}"/>
              </a:ext>
            </a:extLst>
          </p:cNvPr>
          <p:cNvSpPr>
            <a:spLocks noGrp="1"/>
          </p:cNvSpPr>
          <p:nvPr>
            <p:ph idx="1"/>
          </p:nvPr>
        </p:nvSpPr>
        <p:spPr>
          <a:xfrm>
            <a:off x="839416" y="2852936"/>
            <a:ext cx="10800040" cy="1800200"/>
          </a:xfrm>
          <a:solidFill>
            <a:srgbClr val="070B0D"/>
          </a:solidFill>
        </p:spPr>
        <p:txBody>
          <a:bodyPr>
            <a:normAutofit fontScale="85000" lnSpcReduction="10000"/>
          </a:bodyPr>
          <a:lstStyle/>
          <a:p>
            <a:pPr marL="457200" indent="-457200">
              <a:lnSpc>
                <a:spcPct val="115000"/>
              </a:lnSpc>
              <a:buFontTx/>
              <a:buChar char="-"/>
              <a:tabLst>
                <a:tab pos="457200" algn="l"/>
              </a:tabLst>
            </a:pPr>
            <a:r>
              <a:rPr lang="da-DK" sz="3200" b="1" i="1" dirty="0">
                <a:solidFill>
                  <a:srgbClr val="FFFFFF"/>
                </a:solidFill>
              </a:rPr>
              <a:t>Hvilke opmærksomheder får I på baggrund af de beskrevne cases?</a:t>
            </a:r>
          </a:p>
          <a:p>
            <a:pPr marL="457200" indent="-457200">
              <a:lnSpc>
                <a:spcPct val="115000"/>
              </a:lnSpc>
              <a:buFontTx/>
              <a:buChar char="-"/>
              <a:tabLst>
                <a:tab pos="457200" algn="l"/>
              </a:tabLst>
            </a:pPr>
            <a:r>
              <a:rPr lang="da-DK" sz="3200" b="1" i="1" dirty="0">
                <a:solidFill>
                  <a:srgbClr val="FFFFFF"/>
                </a:solidFill>
              </a:rPr>
              <a:t>Hvilke opmærksomheder får I </a:t>
            </a:r>
            <a:r>
              <a:rPr lang="da-DK" sz="3200" b="1" i="1" dirty="0" err="1">
                <a:solidFill>
                  <a:srgbClr val="FFFFFF"/>
                </a:solidFill>
              </a:rPr>
              <a:t>i</a:t>
            </a:r>
            <a:r>
              <a:rPr lang="da-DK" sz="3200" b="1" i="1" dirty="0">
                <a:solidFill>
                  <a:srgbClr val="FFFFFF"/>
                </a:solidFill>
              </a:rPr>
              <a:t> forhold til at skulle håndtere sager om overgreb rettet mod børn? </a:t>
            </a:r>
          </a:p>
        </p:txBody>
      </p:sp>
      <p:pic>
        <p:nvPicPr>
          <p:cNvPr id="1028" name="Picture 4">
            <a:extLst>
              <a:ext uri="{FF2B5EF4-FFF2-40B4-BE49-F238E27FC236}">
                <a16:creationId xmlns:a16="http://schemas.microsoft.com/office/drawing/2014/main" id="{043E1AC1-9B89-CC58-71D7-192D27CAD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4512" y="6371376"/>
            <a:ext cx="1263030" cy="272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462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C337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6EE3AB-199C-56D9-EDE2-62F64A55E9E7}"/>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da-DK" sz="1200"/>
          </a:p>
        </p:txBody>
      </p:sp>
      <p:sp>
        <p:nvSpPr>
          <p:cNvPr id="6" name="Tekstfelt 5">
            <a:extLst>
              <a:ext uri="{FF2B5EF4-FFF2-40B4-BE49-F238E27FC236}">
                <a16:creationId xmlns:a16="http://schemas.microsoft.com/office/drawing/2014/main" id="{A9852895-C549-89F1-3DBD-094D3B70B63A}"/>
              </a:ext>
            </a:extLst>
          </p:cNvPr>
          <p:cNvSpPr txBox="1"/>
          <p:nvPr/>
        </p:nvSpPr>
        <p:spPr>
          <a:xfrm>
            <a:off x="2895600" y="1987018"/>
            <a:ext cx="7871154" cy="1323632"/>
          </a:xfrm>
          <a:prstGeom prst="rect">
            <a:avLst/>
          </a:prstGeom>
          <a:noFill/>
        </p:spPr>
        <p:txBody>
          <a:bodyPr wrap="square" rtlCol="0">
            <a:spAutoFit/>
          </a:bodyPr>
          <a:lstStyle/>
          <a:p>
            <a:r>
              <a:rPr kumimoji="0" lang="da-DK" sz="2667" b="0" i="0" u="none" strike="noStrike" kern="1200" cap="none" spc="0" normalizeH="0" baseline="0" noProof="0" dirty="0">
                <a:ln>
                  <a:noFill/>
                </a:ln>
                <a:solidFill>
                  <a:srgbClr val="FF0000"/>
                </a:solidFill>
                <a:effectLst/>
                <a:uLnTx/>
                <a:uFillTx/>
                <a:latin typeface="Calibri" panose="020F0502020204030204"/>
                <a:ea typeface="+mn-ea"/>
                <a:cs typeface="+mn-cs"/>
              </a:rPr>
              <a:t>Formål: </a:t>
            </a:r>
            <a:r>
              <a:rPr kumimoji="0" lang="da-DK" sz="2667" b="0" i="0" u="none" strike="noStrike" kern="1200" cap="none" spc="0" normalizeH="0" baseline="0" noProof="0" dirty="0">
                <a:ln>
                  <a:noFill/>
                </a:ln>
                <a:solidFill>
                  <a:prstClr val="white"/>
                </a:solidFill>
                <a:effectLst/>
                <a:uLnTx/>
                <a:uFillTx/>
                <a:latin typeface="Calibri" panose="020F0502020204030204"/>
                <a:ea typeface="+mn-ea"/>
                <a:cs typeface="+mn-cs"/>
              </a:rPr>
              <a:t>At sikre, at medarbejdere kender deres rolle og ansvar ved bekymring, mistanke eller viden om overgreb</a:t>
            </a:r>
            <a:endParaRPr lang="da-DK" sz="1200" dirty="0"/>
          </a:p>
        </p:txBody>
      </p:sp>
      <p:pic>
        <p:nvPicPr>
          <p:cNvPr id="8" name="Grafik 7" descr="Målgruppe med massiv udfyldning">
            <a:extLst>
              <a:ext uri="{FF2B5EF4-FFF2-40B4-BE49-F238E27FC236}">
                <a16:creationId xmlns:a16="http://schemas.microsoft.com/office/drawing/2014/main" id="{E2E77738-19F3-4CF9-B208-D186F21C1E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3038" y="1736595"/>
            <a:ext cx="1325331" cy="1325331"/>
          </a:xfrm>
          <a:prstGeom prst="rect">
            <a:avLst/>
          </a:prstGeom>
        </p:spPr>
      </p:pic>
      <p:pic>
        <p:nvPicPr>
          <p:cNvPr id="9" name="Billede 8" descr="Et billede, der indeholder tekst, Font/skrifttype, Grafik, grafisk design&#10;&#10;Automatisk genereret beskrivelse">
            <a:extLst>
              <a:ext uri="{FF2B5EF4-FFF2-40B4-BE49-F238E27FC236}">
                <a16:creationId xmlns:a16="http://schemas.microsoft.com/office/drawing/2014/main" id="{33960EA3-975A-9362-A37A-59383311CD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941" y="6172200"/>
            <a:ext cx="1574800" cy="332884"/>
          </a:xfrm>
          <a:prstGeom prst="rect">
            <a:avLst/>
          </a:prstGeom>
        </p:spPr>
      </p:pic>
      <p:pic>
        <p:nvPicPr>
          <p:cNvPr id="10" name="Grafik 9" descr="Skriveplade delvist afkrydset med massiv udfyldning">
            <a:extLst>
              <a:ext uri="{FF2B5EF4-FFF2-40B4-BE49-F238E27FC236}">
                <a16:creationId xmlns:a16="http://schemas.microsoft.com/office/drawing/2014/main" id="{F4283956-A2D2-0FDE-26B4-E060CF102E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1266" y="3525922"/>
            <a:ext cx="1325326" cy="1325326"/>
          </a:xfrm>
          <a:prstGeom prst="rect">
            <a:avLst/>
          </a:prstGeom>
        </p:spPr>
      </p:pic>
      <p:sp>
        <p:nvSpPr>
          <p:cNvPr id="12" name="Tekstfelt 11">
            <a:extLst>
              <a:ext uri="{FF2B5EF4-FFF2-40B4-BE49-F238E27FC236}">
                <a16:creationId xmlns:a16="http://schemas.microsoft.com/office/drawing/2014/main" id="{A9852895-C549-89F1-3DBD-094D3B70B63A}"/>
              </a:ext>
            </a:extLst>
          </p:cNvPr>
          <p:cNvSpPr txBox="1"/>
          <p:nvPr/>
        </p:nvSpPr>
        <p:spPr>
          <a:xfrm>
            <a:off x="2895600" y="3731509"/>
            <a:ext cx="8305038" cy="913199"/>
          </a:xfrm>
          <a:prstGeom prst="rect">
            <a:avLst/>
          </a:prstGeom>
          <a:noFill/>
        </p:spPr>
        <p:txBody>
          <a:bodyPr wrap="square" rtlCol="0">
            <a:spAutoFit/>
          </a:bodyPr>
          <a:lstStyle/>
          <a:p>
            <a:r>
              <a:rPr kumimoji="0" lang="da-DK" sz="2667" b="0" i="0" u="none" strike="noStrike" kern="1200" cap="none" spc="0" normalizeH="0" baseline="0" noProof="0" dirty="0">
                <a:ln>
                  <a:noFill/>
                </a:ln>
                <a:solidFill>
                  <a:srgbClr val="FF0000"/>
                </a:solidFill>
                <a:effectLst/>
                <a:uLnTx/>
                <a:uFillTx/>
                <a:latin typeface="Calibri" panose="020F0502020204030204"/>
                <a:ea typeface="+mn-ea"/>
                <a:cs typeface="+mn-cs"/>
              </a:rPr>
              <a:t>Proces:</a:t>
            </a:r>
            <a:r>
              <a:rPr kumimoji="0" lang="da-DK" sz="2667" b="0" i="0" u="none" strike="noStrike" kern="1200" cap="none" spc="0" normalizeH="0" baseline="0" noProof="0" dirty="0">
                <a:ln>
                  <a:noFill/>
                </a:ln>
                <a:solidFill>
                  <a:prstClr val="white"/>
                </a:solidFill>
                <a:effectLst/>
                <a:uLnTx/>
                <a:uFillTx/>
                <a:latin typeface="Calibri" panose="020F0502020204030204"/>
                <a:ea typeface="+mn-ea"/>
                <a:cs typeface="+mn-cs"/>
              </a:rPr>
              <a:t> Oplæg, </a:t>
            </a:r>
            <a:r>
              <a:rPr lang="da-DK" sz="2667" dirty="0">
                <a:solidFill>
                  <a:prstClr val="white"/>
                </a:solidFill>
                <a:latin typeface="Calibri" panose="020F0502020204030204"/>
              </a:rPr>
              <a:t>d</a:t>
            </a:r>
            <a:r>
              <a:rPr kumimoji="0" lang="da-DK" sz="2667" b="0" i="0" u="none" strike="noStrike" kern="1200" cap="none" spc="0" normalizeH="0" baseline="0" noProof="0" dirty="0" err="1">
                <a:ln>
                  <a:noFill/>
                </a:ln>
                <a:solidFill>
                  <a:prstClr val="white"/>
                </a:solidFill>
                <a:effectLst/>
                <a:uLnTx/>
                <a:uFillTx/>
                <a:latin typeface="Calibri" panose="020F0502020204030204"/>
                <a:ea typeface="+mn-ea"/>
                <a:cs typeface="+mn-cs"/>
              </a:rPr>
              <a:t>røftelser</a:t>
            </a:r>
            <a:r>
              <a:rPr kumimoji="0" lang="da-DK" sz="2667" b="0" i="0" u="none" strike="noStrike" kern="1200" cap="none" spc="0" normalizeH="0" baseline="0" noProof="0" dirty="0">
                <a:ln>
                  <a:noFill/>
                </a:ln>
                <a:solidFill>
                  <a:prstClr val="white"/>
                </a:solidFill>
                <a:effectLst/>
                <a:uLnTx/>
                <a:uFillTx/>
                <a:latin typeface="Calibri" panose="020F0502020204030204"/>
                <a:ea typeface="+mn-ea"/>
                <a:cs typeface="+mn-cs"/>
              </a:rPr>
              <a:t> med afsæt i konkrete cases, spørgerunde</a:t>
            </a:r>
            <a:endParaRPr lang="da-DK" sz="1200" dirty="0"/>
          </a:p>
        </p:txBody>
      </p:sp>
    </p:spTree>
    <p:extLst>
      <p:ext uri="{BB962C8B-B14F-4D97-AF65-F5344CB8AC3E}">
        <p14:creationId xmlns:p14="http://schemas.microsoft.com/office/powerpoint/2010/main" val="2776489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Pige, der går i skole">
            <a:extLst>
              <a:ext uri="{FF2B5EF4-FFF2-40B4-BE49-F238E27FC236}">
                <a16:creationId xmlns:a16="http://schemas.microsoft.com/office/drawing/2014/main" id="{2374516E-4AB7-361D-2B3D-392887BF2A28}"/>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t="11781"/>
          <a:stretch/>
        </p:blipFill>
        <p:spPr>
          <a:xfrm>
            <a:off x="13" y="1282"/>
            <a:ext cx="12191987" cy="6856718"/>
          </a:xfrm>
          <a:prstGeom prst="rect">
            <a:avLst/>
          </a:prstGeom>
        </p:spPr>
      </p:pic>
      <p:sp>
        <p:nvSpPr>
          <p:cNvPr id="6" name="Tekstfelt 5">
            <a:extLst>
              <a:ext uri="{FF2B5EF4-FFF2-40B4-BE49-F238E27FC236}">
                <a16:creationId xmlns:a16="http://schemas.microsoft.com/office/drawing/2014/main" id="{CD6E2170-260B-98B2-8857-32C83C4A26C5}"/>
              </a:ext>
            </a:extLst>
          </p:cNvPr>
          <p:cNvSpPr txBox="1"/>
          <p:nvPr/>
        </p:nvSpPr>
        <p:spPr>
          <a:xfrm>
            <a:off x="914400" y="1961931"/>
            <a:ext cx="9144000" cy="2554930"/>
          </a:xfrm>
          <a:prstGeom prst="rect">
            <a:avLst/>
          </a:prstGeom>
          <a:noFill/>
        </p:spPr>
        <p:txBody>
          <a:bodyPr wrap="square">
            <a:spAutoFit/>
          </a:bodyPr>
          <a:lstStyle/>
          <a:p>
            <a:r>
              <a:rPr lang="da-DK" sz="2667" b="1" i="1" dirty="0">
                <a:solidFill>
                  <a:srgbClr val="000000"/>
                </a:solidFill>
              </a:rPr>
              <a:t>Kommunalbestyrelsen skal udarbejde et beredskab til forebyggelse og tidlig opsporing af overgreb mod børn og unge og til behandling af sager om sådanne overgreb. Beredskabet skal udformes skriftligt, vedtages af kommunalbestyrelsen og offentliggøres. Kommunalbestyrelsen skal revidere beredskabet løbende efter behov, dog som minimum hvert fjerde år.</a:t>
            </a:r>
            <a:endParaRPr lang="da-DK" sz="2667" dirty="0"/>
          </a:p>
        </p:txBody>
      </p:sp>
      <p:sp>
        <p:nvSpPr>
          <p:cNvPr id="15" name="Rektangel: afrundede hjørner 14">
            <a:extLst>
              <a:ext uri="{FF2B5EF4-FFF2-40B4-BE49-F238E27FC236}">
                <a16:creationId xmlns:a16="http://schemas.microsoft.com/office/drawing/2014/main" id="{863993A9-C7AF-0633-9B9E-5CDC401EBDAF}"/>
              </a:ext>
            </a:extLst>
          </p:cNvPr>
          <p:cNvSpPr/>
          <p:nvPr/>
        </p:nvSpPr>
        <p:spPr>
          <a:xfrm>
            <a:off x="-304800" y="635000"/>
            <a:ext cx="7289800" cy="812800"/>
          </a:xfrm>
          <a:prstGeom prst="roundRect">
            <a:avLst/>
          </a:prstGeom>
          <a:solidFill>
            <a:srgbClr val="1C33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7" name="Tekstfelt 6">
            <a:extLst>
              <a:ext uri="{FF2B5EF4-FFF2-40B4-BE49-F238E27FC236}">
                <a16:creationId xmlns:a16="http://schemas.microsoft.com/office/drawing/2014/main" id="{9A4291AC-0E70-FFE3-1878-BB76AF5F3504}"/>
              </a:ext>
            </a:extLst>
          </p:cNvPr>
          <p:cNvSpPr txBox="1"/>
          <p:nvPr/>
        </p:nvSpPr>
        <p:spPr>
          <a:xfrm>
            <a:off x="914400" y="866993"/>
            <a:ext cx="3810000" cy="379656"/>
          </a:xfrm>
          <a:prstGeom prst="rect">
            <a:avLst/>
          </a:prstGeom>
          <a:noFill/>
        </p:spPr>
        <p:txBody>
          <a:bodyPr wrap="square" rtlCol="0">
            <a:spAutoFit/>
          </a:bodyPr>
          <a:lstStyle/>
          <a:p>
            <a:r>
              <a:rPr lang="da-DK" sz="1867" b="1" dirty="0">
                <a:solidFill>
                  <a:schemeClr val="bg1"/>
                </a:solidFill>
              </a:rPr>
              <a:t>En del af Barnets Lov §15, stk. 2: </a:t>
            </a:r>
          </a:p>
        </p:txBody>
      </p:sp>
      <p:pic>
        <p:nvPicPr>
          <p:cNvPr id="2" name="Billede 1" descr="Et billede, der indeholder tekst, Font/skrifttype, Grafik, grafisk design&#10;&#10;Automatisk genereret beskrivelse">
            <a:extLst>
              <a:ext uri="{FF2B5EF4-FFF2-40B4-BE49-F238E27FC236}">
                <a16:creationId xmlns:a16="http://schemas.microsoft.com/office/drawing/2014/main" id="{EE9A93D8-EFFB-01C8-6665-531B82A03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941" y="6172200"/>
            <a:ext cx="1574800" cy="332884"/>
          </a:xfrm>
          <a:prstGeom prst="rect">
            <a:avLst/>
          </a:prstGeom>
        </p:spPr>
      </p:pic>
    </p:spTree>
    <p:extLst>
      <p:ext uri="{BB962C8B-B14F-4D97-AF65-F5344CB8AC3E}">
        <p14:creationId xmlns:p14="http://schemas.microsoft.com/office/powerpoint/2010/main" val="2476923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941A88-7F5C-FA86-0E1B-22EEB91A4798}"/>
              </a:ext>
            </a:extLst>
          </p:cNvPr>
          <p:cNvSpPr>
            <a:spLocks noGrp="1"/>
          </p:cNvSpPr>
          <p:nvPr>
            <p:ph type="title"/>
          </p:nvPr>
        </p:nvSpPr>
        <p:spPr>
          <a:xfrm>
            <a:off x="263352" y="53788"/>
            <a:ext cx="9542338" cy="1325563"/>
          </a:xfrm>
        </p:spPr>
        <p:txBody>
          <a:bodyPr>
            <a:normAutofit/>
          </a:bodyPr>
          <a:lstStyle/>
          <a:p>
            <a:pPr algn="ctr"/>
            <a:r>
              <a:rPr lang="da-DK" sz="3200" b="1" dirty="0">
                <a:solidFill>
                  <a:schemeClr val="tx1">
                    <a:lumMod val="95000"/>
                    <a:lumOff val="5000"/>
                  </a:schemeClr>
                </a:solidFill>
              </a:rPr>
              <a:t>Beredskabsplan for forebyggelse, opsporing og behandling af sager ved overgreb mod børn og unge</a:t>
            </a:r>
          </a:p>
        </p:txBody>
      </p:sp>
      <p:sp>
        <p:nvSpPr>
          <p:cNvPr id="3" name="Pladsholder til indhold 2">
            <a:extLst>
              <a:ext uri="{FF2B5EF4-FFF2-40B4-BE49-F238E27FC236}">
                <a16:creationId xmlns:a16="http://schemas.microsoft.com/office/drawing/2014/main" id="{EA69BF46-14B1-269F-2EDC-868FC6788708}"/>
              </a:ext>
            </a:extLst>
          </p:cNvPr>
          <p:cNvSpPr>
            <a:spLocks noGrp="1"/>
          </p:cNvSpPr>
          <p:nvPr>
            <p:ph idx="1"/>
          </p:nvPr>
        </p:nvSpPr>
        <p:spPr>
          <a:xfrm>
            <a:off x="255319" y="1844824"/>
            <a:ext cx="10189132" cy="4959388"/>
          </a:xfrm>
        </p:spPr>
        <p:txBody>
          <a:bodyPr>
            <a:normAutofit/>
          </a:bodyPr>
          <a:lstStyle/>
          <a:p>
            <a:pPr lvl="1">
              <a:lnSpc>
                <a:spcPct val="120000"/>
              </a:lnSpc>
              <a:spcBef>
                <a:spcPct val="20000"/>
              </a:spcBef>
              <a:defRPr/>
            </a:pPr>
            <a:r>
              <a:rPr lang="da-DK" sz="2000" b="0" i="0" u="none" strike="noStrike" baseline="0" dirty="0">
                <a:solidFill>
                  <a:srgbClr val="000000"/>
                </a:solidFill>
                <a:latin typeface="Verdana" panose="020B0604030504040204" pitchFamily="34" charset="0"/>
              </a:rPr>
              <a:t>Beredskabsplanens formål er at sikre, at du som henholdsvis leder eller medarbejder </a:t>
            </a:r>
            <a:r>
              <a:rPr lang="da-DK" sz="2000" b="1" i="1" u="none" strike="noStrike" baseline="0" dirty="0">
                <a:solidFill>
                  <a:srgbClr val="000000"/>
                </a:solidFill>
                <a:latin typeface="Verdana" panose="020B0604030504040204" pitchFamily="34" charset="0"/>
              </a:rPr>
              <a:t>kender din rolle og ansvar, og ved, hvordan du skal håndtere situationen, når der står bekymring, mistanke eller viden om, at overgreb finder sted mod et barn eller en ung. </a:t>
            </a:r>
          </a:p>
          <a:p>
            <a:pPr marL="457200" lvl="1" indent="0">
              <a:lnSpc>
                <a:spcPct val="120000"/>
              </a:lnSpc>
              <a:spcBef>
                <a:spcPct val="20000"/>
              </a:spcBef>
              <a:buNone/>
              <a:defRPr/>
            </a:pPr>
            <a:endParaRPr lang="da-DK" sz="2000" b="1" i="1" u="none" strike="noStrike" baseline="0" dirty="0">
              <a:solidFill>
                <a:srgbClr val="000000"/>
              </a:solidFill>
              <a:latin typeface="Verdana" panose="020B0604030504040204" pitchFamily="34" charset="0"/>
            </a:endParaRPr>
          </a:p>
          <a:p>
            <a:pPr lvl="1">
              <a:lnSpc>
                <a:spcPct val="120000"/>
              </a:lnSpc>
              <a:spcBef>
                <a:spcPct val="20000"/>
              </a:spcBef>
              <a:defRPr/>
            </a:pPr>
            <a:r>
              <a:rPr lang="da-DK" sz="2000" b="0" i="0" u="none" strike="noStrike" baseline="0" dirty="0">
                <a:solidFill>
                  <a:srgbClr val="000000"/>
                </a:solidFill>
                <a:latin typeface="Verdana" panose="020B0604030504040204" pitchFamily="34" charset="0"/>
              </a:rPr>
              <a:t>Beredskabet anviser helt </a:t>
            </a:r>
            <a:r>
              <a:rPr lang="da-DK" sz="2000" b="1" i="1" u="none" strike="noStrike" baseline="0" dirty="0">
                <a:solidFill>
                  <a:srgbClr val="000000"/>
                </a:solidFill>
                <a:latin typeface="Verdana" panose="020B0604030504040204" pitchFamily="34" charset="0"/>
              </a:rPr>
              <a:t>konkrete handleveje</a:t>
            </a:r>
            <a:r>
              <a:rPr lang="da-DK" sz="2000" b="0" i="0" u="none" strike="noStrike" baseline="0" dirty="0">
                <a:solidFill>
                  <a:srgbClr val="000000"/>
                </a:solidFill>
                <a:latin typeface="Verdana" panose="020B0604030504040204" pitchFamily="34" charset="0"/>
              </a:rPr>
              <a:t>, du skal gå frem efter, hvis der opstår </a:t>
            </a:r>
            <a:r>
              <a:rPr lang="da-DK" sz="2000" b="0" i="0" u="none" strike="noStrike" baseline="0" dirty="0">
                <a:solidFill>
                  <a:srgbClr val="FF0000"/>
                </a:solidFill>
                <a:latin typeface="Verdana" panose="020B0604030504040204" pitchFamily="34" charset="0"/>
              </a:rPr>
              <a:t>bekymring</a:t>
            </a:r>
            <a:r>
              <a:rPr lang="da-DK" sz="2000" b="0" i="0" u="none" strike="noStrike" baseline="0" dirty="0">
                <a:solidFill>
                  <a:srgbClr val="000000"/>
                </a:solidFill>
                <a:latin typeface="Verdana" panose="020B0604030504040204" pitchFamily="34" charset="0"/>
              </a:rPr>
              <a:t>, </a:t>
            </a:r>
            <a:r>
              <a:rPr lang="da-DK" sz="2000" b="0" i="0" u="none" strike="noStrike" baseline="0" dirty="0">
                <a:solidFill>
                  <a:srgbClr val="FF0000"/>
                </a:solidFill>
                <a:latin typeface="Verdana" panose="020B0604030504040204" pitchFamily="34" charset="0"/>
              </a:rPr>
              <a:t>mistanke</a:t>
            </a:r>
            <a:r>
              <a:rPr lang="da-DK" sz="2000" b="0" i="0" u="none" strike="noStrike" baseline="0" dirty="0">
                <a:solidFill>
                  <a:srgbClr val="000000"/>
                </a:solidFill>
                <a:latin typeface="Verdana" panose="020B0604030504040204" pitchFamily="34" charset="0"/>
              </a:rPr>
              <a:t> eller </a:t>
            </a:r>
            <a:r>
              <a:rPr lang="da-DK" sz="2000" b="0" i="0" u="none" strike="noStrike" baseline="0" dirty="0">
                <a:solidFill>
                  <a:srgbClr val="FF0000"/>
                </a:solidFill>
                <a:latin typeface="Verdana" panose="020B0604030504040204" pitchFamily="34" charset="0"/>
              </a:rPr>
              <a:t>viden</a:t>
            </a:r>
            <a:r>
              <a:rPr lang="da-DK" sz="2000" b="0" i="0" u="none" strike="noStrike" baseline="0" dirty="0">
                <a:solidFill>
                  <a:srgbClr val="000000"/>
                </a:solidFill>
                <a:latin typeface="Verdana" panose="020B0604030504040204" pitchFamily="34" charset="0"/>
              </a:rPr>
              <a:t> om overgreb mod børn og unge. </a:t>
            </a:r>
          </a:p>
          <a:p>
            <a:pPr marL="457200" lvl="1" indent="0">
              <a:lnSpc>
                <a:spcPct val="120000"/>
              </a:lnSpc>
              <a:spcBef>
                <a:spcPct val="20000"/>
              </a:spcBef>
              <a:buNone/>
              <a:defRPr/>
            </a:pPr>
            <a:endParaRPr lang="da-DK" sz="2000" dirty="0">
              <a:highlight>
                <a:srgbClr val="FFFF00"/>
              </a:highlight>
            </a:endParaRPr>
          </a:p>
          <a:p>
            <a:pPr lvl="1">
              <a:lnSpc>
                <a:spcPct val="120000"/>
              </a:lnSpc>
              <a:spcBef>
                <a:spcPct val="20000"/>
              </a:spcBef>
              <a:buFont typeface="Courier New" panose="02070309020205020404" pitchFamily="49" charset="0"/>
              <a:buChar char="o"/>
              <a:defRPr/>
            </a:pPr>
            <a:endParaRPr lang="da-DK" sz="1800" dirty="0">
              <a:highlight>
                <a:srgbClr val="FFFF00"/>
              </a:highlight>
            </a:endParaRPr>
          </a:p>
          <a:p>
            <a:pPr lvl="1">
              <a:lnSpc>
                <a:spcPct val="120000"/>
              </a:lnSpc>
              <a:spcBef>
                <a:spcPct val="20000"/>
              </a:spcBef>
              <a:buFont typeface="Courier New" panose="02070309020205020404" pitchFamily="49" charset="0"/>
              <a:buChar char="o"/>
              <a:defRPr/>
            </a:pPr>
            <a:endParaRPr lang="da-DK" sz="1800" dirty="0">
              <a:highlight>
                <a:srgbClr val="FFFF00"/>
              </a:highlight>
            </a:endParaRPr>
          </a:p>
          <a:p>
            <a:pPr lvl="1">
              <a:lnSpc>
                <a:spcPct val="120000"/>
              </a:lnSpc>
              <a:spcBef>
                <a:spcPct val="20000"/>
              </a:spcBef>
              <a:buFont typeface="Courier New" panose="02070309020205020404" pitchFamily="49" charset="0"/>
              <a:buChar char="o"/>
              <a:defRPr/>
            </a:pPr>
            <a:endParaRPr lang="da-DK" sz="1800" dirty="0">
              <a:highlight>
                <a:srgbClr val="FFFF00"/>
              </a:highlight>
            </a:endParaRPr>
          </a:p>
          <a:p>
            <a:pPr marL="457200" lvl="1" indent="0">
              <a:lnSpc>
                <a:spcPct val="120000"/>
              </a:lnSpc>
              <a:spcBef>
                <a:spcPct val="20000"/>
              </a:spcBef>
              <a:buNone/>
              <a:defRPr/>
            </a:pPr>
            <a:endParaRPr lang="da-DK" sz="1800" dirty="0">
              <a:highlight>
                <a:srgbClr val="FFFF00"/>
              </a:highlight>
            </a:endParaRPr>
          </a:p>
          <a:p>
            <a:pPr marL="457200" lvl="1" indent="0">
              <a:lnSpc>
                <a:spcPct val="115000"/>
              </a:lnSpc>
              <a:buNone/>
            </a:pPr>
            <a:endParaRPr lang="da-DK" sz="1400" dirty="0">
              <a:effectLst/>
              <a:latin typeface="Verdana" panose="020B0604030504040204" pitchFamily="34" charset="0"/>
              <a:ea typeface="Verdana" panose="020B0604030504040204" pitchFamily="34" charset="0"/>
              <a:cs typeface="Times New Roman" panose="02020603050405020304" pitchFamily="18" charset="0"/>
            </a:endParaRPr>
          </a:p>
          <a:p>
            <a:pPr marL="457200" lvl="1" indent="0">
              <a:lnSpc>
                <a:spcPct val="120000"/>
              </a:lnSpc>
              <a:spcBef>
                <a:spcPct val="20000"/>
              </a:spcBef>
              <a:buNone/>
              <a:defRPr/>
            </a:pPr>
            <a:endParaRPr lang="da-DK" sz="1800" dirty="0">
              <a:highlight>
                <a:srgbClr val="FFFF00"/>
              </a:highlight>
            </a:endParaRPr>
          </a:p>
          <a:p>
            <a:pPr lvl="1">
              <a:lnSpc>
                <a:spcPct val="120000"/>
              </a:lnSpc>
              <a:spcBef>
                <a:spcPct val="20000"/>
              </a:spcBef>
              <a:buFont typeface="Courier New" panose="02070309020205020404" pitchFamily="49" charset="0"/>
              <a:buChar char="o"/>
              <a:defRPr/>
            </a:pPr>
            <a:endParaRPr lang="da-DK" sz="1800" dirty="0">
              <a:highlight>
                <a:srgbClr val="FFFF00"/>
              </a:highlight>
            </a:endParaRPr>
          </a:p>
          <a:p>
            <a:pPr lvl="1">
              <a:lnSpc>
                <a:spcPct val="120000"/>
              </a:lnSpc>
              <a:spcBef>
                <a:spcPct val="20000"/>
              </a:spcBef>
              <a:buFont typeface="Courier New" panose="02070309020205020404" pitchFamily="49" charset="0"/>
              <a:buChar char="o"/>
              <a:defRPr/>
            </a:pPr>
            <a:endParaRPr lang="da-DK" sz="1800" dirty="0">
              <a:highlight>
                <a:srgbClr val="FFFF00"/>
              </a:highlight>
            </a:endParaRPr>
          </a:p>
          <a:p>
            <a:pPr lvl="1">
              <a:lnSpc>
                <a:spcPct val="120000"/>
              </a:lnSpc>
              <a:spcBef>
                <a:spcPct val="20000"/>
              </a:spcBef>
              <a:buFont typeface="Courier New" panose="02070309020205020404" pitchFamily="49" charset="0"/>
              <a:buChar char="o"/>
              <a:defRPr/>
            </a:pPr>
            <a:endParaRPr lang="da-DK" sz="2000" dirty="0">
              <a:highlight>
                <a:srgbClr val="FFFF00"/>
              </a:highlight>
            </a:endParaRPr>
          </a:p>
        </p:txBody>
      </p:sp>
      <p:pic>
        <p:nvPicPr>
          <p:cNvPr id="6" name="Billede 5" descr="Elever løber ind i skolen">
            <a:extLst>
              <a:ext uri="{FF2B5EF4-FFF2-40B4-BE49-F238E27FC236}">
                <a16:creationId xmlns:a16="http://schemas.microsoft.com/office/drawing/2014/main" id="{402AEADD-8C67-8599-A06B-135844E5A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5690" y="141487"/>
            <a:ext cx="2122958" cy="1415305"/>
          </a:xfrm>
          <a:prstGeom prst="rect">
            <a:avLst/>
          </a:prstGeom>
        </p:spPr>
      </p:pic>
    </p:spTree>
    <p:extLst>
      <p:ext uri="{BB962C8B-B14F-4D97-AF65-F5344CB8AC3E}">
        <p14:creationId xmlns:p14="http://schemas.microsoft.com/office/powerpoint/2010/main" val="2549150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941A88-7F5C-FA86-0E1B-22EEB91A4798}"/>
              </a:ext>
            </a:extLst>
          </p:cNvPr>
          <p:cNvSpPr>
            <a:spLocks noGrp="1"/>
          </p:cNvSpPr>
          <p:nvPr>
            <p:ph type="title"/>
          </p:nvPr>
        </p:nvSpPr>
        <p:spPr>
          <a:xfrm>
            <a:off x="263352" y="53788"/>
            <a:ext cx="9542338" cy="1325563"/>
          </a:xfrm>
        </p:spPr>
        <p:txBody>
          <a:bodyPr>
            <a:normAutofit/>
          </a:bodyPr>
          <a:lstStyle/>
          <a:p>
            <a:pPr algn="ctr"/>
            <a:r>
              <a:rPr lang="da-DK" sz="3200" b="1" dirty="0">
                <a:solidFill>
                  <a:schemeClr val="tx1">
                    <a:lumMod val="95000"/>
                    <a:lumOff val="5000"/>
                  </a:schemeClr>
                </a:solidFill>
              </a:rPr>
              <a:t>Underretningspligt</a:t>
            </a:r>
          </a:p>
        </p:txBody>
      </p:sp>
      <p:sp>
        <p:nvSpPr>
          <p:cNvPr id="3" name="Pladsholder til indhold 2">
            <a:extLst>
              <a:ext uri="{FF2B5EF4-FFF2-40B4-BE49-F238E27FC236}">
                <a16:creationId xmlns:a16="http://schemas.microsoft.com/office/drawing/2014/main" id="{EA69BF46-14B1-269F-2EDC-868FC6788708}"/>
              </a:ext>
            </a:extLst>
          </p:cNvPr>
          <p:cNvSpPr>
            <a:spLocks noGrp="1"/>
          </p:cNvSpPr>
          <p:nvPr>
            <p:ph idx="1"/>
          </p:nvPr>
        </p:nvSpPr>
        <p:spPr>
          <a:xfrm>
            <a:off x="707250" y="1368721"/>
            <a:ext cx="10189132" cy="5347792"/>
          </a:xfrm>
        </p:spPr>
        <p:txBody>
          <a:bodyPr>
            <a:normAutofit/>
          </a:bodyPr>
          <a:lstStyle/>
          <a:p>
            <a:pPr marL="457200" lvl="1" indent="0">
              <a:lnSpc>
                <a:spcPct val="120000"/>
              </a:lnSpc>
              <a:spcBef>
                <a:spcPct val="20000"/>
              </a:spcBef>
              <a:buNone/>
              <a:defRPr/>
            </a:pPr>
            <a:endParaRPr lang="da-DK" sz="1800" dirty="0">
              <a:highlight>
                <a:srgbClr val="FFFF00"/>
              </a:highlight>
            </a:endParaRPr>
          </a:p>
          <a:p>
            <a:r>
              <a:rPr lang="da-DK" sz="1800" b="0" i="0" u="none" strike="noStrike" baseline="0" dirty="0">
                <a:solidFill>
                  <a:srgbClr val="000000"/>
                </a:solidFill>
                <a:latin typeface="Verdana" panose="020B0604030504040204" pitchFamily="34" charset="0"/>
              </a:rPr>
              <a:t>Alle, der får kendskab til, at et barn udsættes for vanrøgt eller nedværdigende behandling, har ifølge loven pligt til at underrette kommunen. Det samme gælder hvis barnet lever under forhold, der kan bringe dets sundhed eller udvikling i fare.</a:t>
            </a:r>
          </a:p>
          <a:p>
            <a:endParaRPr lang="da-DK" sz="1800" b="0" i="0" u="none" strike="noStrike" baseline="0" dirty="0">
              <a:solidFill>
                <a:srgbClr val="000000"/>
              </a:solidFill>
              <a:latin typeface="Verdana" panose="020B0604030504040204" pitchFamily="34" charset="0"/>
            </a:endParaRPr>
          </a:p>
          <a:p>
            <a:r>
              <a:rPr lang="da-DK" sz="1800" b="0" i="0" u="none" strike="noStrike" baseline="0" dirty="0">
                <a:solidFill>
                  <a:srgbClr val="000000"/>
                </a:solidFill>
                <a:latin typeface="Verdana" panose="020B0604030504040204" pitchFamily="34" charset="0"/>
              </a:rPr>
              <a:t>Som fagperson har du en </a:t>
            </a:r>
            <a:r>
              <a:rPr lang="da-DK" sz="1800" b="1" i="1" u="none" strike="noStrike" baseline="0" dirty="0">
                <a:solidFill>
                  <a:srgbClr val="000000"/>
                </a:solidFill>
                <a:latin typeface="Verdana" panose="020B0604030504040204" pitchFamily="34" charset="0"/>
              </a:rPr>
              <a:t>særlig underretningspligt</a:t>
            </a:r>
            <a:r>
              <a:rPr lang="da-DK" sz="1800" b="0" i="0" u="none" strike="noStrike" baseline="0" dirty="0">
                <a:solidFill>
                  <a:srgbClr val="000000"/>
                </a:solidFill>
                <a:latin typeface="Verdana" panose="020B0604030504040204" pitchFamily="34" charset="0"/>
              </a:rPr>
              <a:t>, der går forud for din tavshedspligt. Der stilles ikke krav til, at du som fagperson har et kendskab til barnets eller den unges forhold. Den skærpede underretningspligt betyder, at du har </a:t>
            </a:r>
            <a:r>
              <a:rPr lang="da-DK" sz="1800" b="1" i="1" u="none" strike="noStrike" baseline="0" dirty="0">
                <a:solidFill>
                  <a:srgbClr val="000000"/>
                </a:solidFill>
                <a:latin typeface="Verdana" panose="020B0604030504040204" pitchFamily="34" charset="0"/>
              </a:rPr>
              <a:t>pligt til at reagere, alene på baggrund af forhold, der giver anledning til bekymring, mistanke eller viden om, at et barn eller en ung har behov for særlig støtte. </a:t>
            </a:r>
          </a:p>
          <a:p>
            <a:endParaRPr lang="da-DK" sz="1800" b="1" i="1" u="none" strike="noStrike" baseline="0" dirty="0">
              <a:solidFill>
                <a:srgbClr val="000000"/>
              </a:solidFill>
              <a:latin typeface="Verdana" panose="020B0604030504040204" pitchFamily="34" charset="0"/>
            </a:endParaRPr>
          </a:p>
          <a:p>
            <a:r>
              <a:rPr lang="da-DK" sz="1800" b="1" i="1" u="none" strike="noStrike" baseline="0" dirty="0">
                <a:solidFill>
                  <a:srgbClr val="000000"/>
                </a:solidFill>
                <a:latin typeface="Verdana" panose="020B0604030504040204" pitchFamily="34" charset="0"/>
              </a:rPr>
              <a:t>Din særlige underretningspligt er ikke opfyldt ved, at du opfordrer din nærmeste leder til at underrette kommunen. Underretningspligten er en personlig pligt</a:t>
            </a:r>
            <a:r>
              <a:rPr lang="da-DK" sz="1800" b="0" i="0" u="none" strike="noStrike" baseline="0" dirty="0">
                <a:solidFill>
                  <a:srgbClr val="000000"/>
                </a:solidFill>
                <a:latin typeface="Verdana" panose="020B0604030504040204" pitchFamily="34" charset="0"/>
              </a:rPr>
              <a:t>. </a:t>
            </a:r>
          </a:p>
          <a:p>
            <a:endParaRPr lang="da-DK" sz="1800" dirty="0">
              <a:solidFill>
                <a:srgbClr val="000000"/>
              </a:solidFill>
              <a:latin typeface="Verdana" panose="020B0604030504040204" pitchFamily="34" charset="0"/>
            </a:endParaRPr>
          </a:p>
          <a:p>
            <a:pPr lvl="1">
              <a:lnSpc>
                <a:spcPct val="120000"/>
              </a:lnSpc>
              <a:spcBef>
                <a:spcPct val="20000"/>
              </a:spcBef>
              <a:buFont typeface="Courier New" panose="02070309020205020404" pitchFamily="49" charset="0"/>
              <a:buChar char="o"/>
              <a:defRPr/>
            </a:pPr>
            <a:endParaRPr lang="da-DK" sz="1800" dirty="0">
              <a:highlight>
                <a:srgbClr val="FFFF00"/>
              </a:highlight>
            </a:endParaRPr>
          </a:p>
          <a:p>
            <a:pPr marL="457200" lvl="1" indent="0">
              <a:lnSpc>
                <a:spcPct val="120000"/>
              </a:lnSpc>
              <a:spcBef>
                <a:spcPct val="20000"/>
              </a:spcBef>
              <a:buNone/>
              <a:defRPr/>
            </a:pPr>
            <a:endParaRPr lang="da-DK" sz="1800" dirty="0">
              <a:highlight>
                <a:srgbClr val="FFFF00"/>
              </a:highlight>
            </a:endParaRPr>
          </a:p>
          <a:p>
            <a:pPr marL="457200" lvl="1" indent="0">
              <a:lnSpc>
                <a:spcPct val="115000"/>
              </a:lnSpc>
              <a:buNone/>
            </a:pPr>
            <a:endParaRPr lang="da-DK" sz="1400" dirty="0">
              <a:effectLst/>
              <a:latin typeface="Verdana" panose="020B0604030504040204" pitchFamily="34" charset="0"/>
              <a:ea typeface="Verdana" panose="020B0604030504040204" pitchFamily="34" charset="0"/>
              <a:cs typeface="Times New Roman" panose="02020603050405020304" pitchFamily="18" charset="0"/>
            </a:endParaRPr>
          </a:p>
          <a:p>
            <a:pPr marL="457200" lvl="1" indent="0">
              <a:lnSpc>
                <a:spcPct val="120000"/>
              </a:lnSpc>
              <a:spcBef>
                <a:spcPct val="20000"/>
              </a:spcBef>
              <a:buNone/>
              <a:defRPr/>
            </a:pPr>
            <a:endParaRPr lang="da-DK" sz="1800" dirty="0">
              <a:highlight>
                <a:srgbClr val="FFFF00"/>
              </a:highlight>
            </a:endParaRPr>
          </a:p>
          <a:p>
            <a:pPr lvl="1">
              <a:lnSpc>
                <a:spcPct val="120000"/>
              </a:lnSpc>
              <a:spcBef>
                <a:spcPct val="20000"/>
              </a:spcBef>
              <a:buFont typeface="Courier New" panose="02070309020205020404" pitchFamily="49" charset="0"/>
              <a:buChar char="o"/>
              <a:defRPr/>
            </a:pPr>
            <a:endParaRPr lang="da-DK" sz="1800" dirty="0">
              <a:highlight>
                <a:srgbClr val="FFFF00"/>
              </a:highlight>
            </a:endParaRPr>
          </a:p>
          <a:p>
            <a:pPr lvl="1">
              <a:lnSpc>
                <a:spcPct val="120000"/>
              </a:lnSpc>
              <a:spcBef>
                <a:spcPct val="20000"/>
              </a:spcBef>
              <a:buFont typeface="Courier New" panose="02070309020205020404" pitchFamily="49" charset="0"/>
              <a:buChar char="o"/>
              <a:defRPr/>
            </a:pPr>
            <a:endParaRPr lang="da-DK" sz="1800" dirty="0">
              <a:highlight>
                <a:srgbClr val="FFFF00"/>
              </a:highlight>
            </a:endParaRPr>
          </a:p>
          <a:p>
            <a:pPr lvl="1">
              <a:lnSpc>
                <a:spcPct val="120000"/>
              </a:lnSpc>
              <a:spcBef>
                <a:spcPct val="20000"/>
              </a:spcBef>
              <a:buFont typeface="Courier New" panose="02070309020205020404" pitchFamily="49" charset="0"/>
              <a:buChar char="o"/>
              <a:defRPr/>
            </a:pPr>
            <a:endParaRPr lang="da-DK" sz="2000" dirty="0">
              <a:highlight>
                <a:srgbClr val="FFFF00"/>
              </a:highlight>
            </a:endParaRPr>
          </a:p>
        </p:txBody>
      </p:sp>
      <p:pic>
        <p:nvPicPr>
          <p:cNvPr id="6" name="Billede 5" descr="Elever løber ind i skolen">
            <a:extLst>
              <a:ext uri="{FF2B5EF4-FFF2-40B4-BE49-F238E27FC236}">
                <a16:creationId xmlns:a16="http://schemas.microsoft.com/office/drawing/2014/main" id="{402AEADD-8C67-8599-A06B-135844E5A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5690" y="141487"/>
            <a:ext cx="2122958" cy="1415305"/>
          </a:xfrm>
          <a:prstGeom prst="rect">
            <a:avLst/>
          </a:prstGeom>
        </p:spPr>
      </p:pic>
    </p:spTree>
    <p:extLst>
      <p:ext uri="{BB962C8B-B14F-4D97-AF65-F5344CB8AC3E}">
        <p14:creationId xmlns:p14="http://schemas.microsoft.com/office/powerpoint/2010/main" val="1450695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3372"/>
        </a:solidFill>
        <a:effectLst/>
      </p:bgPr>
    </p:bg>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FED9CF76-46FD-023C-F445-4A7AC4B11E1F}"/>
              </a:ext>
            </a:extLst>
          </p:cNvPr>
          <p:cNvSpPr txBox="1"/>
          <p:nvPr/>
        </p:nvSpPr>
        <p:spPr>
          <a:xfrm>
            <a:off x="2946400" y="582905"/>
            <a:ext cx="6494692" cy="1508298"/>
          </a:xfrm>
          <a:prstGeom prst="rect">
            <a:avLst/>
          </a:prstGeom>
          <a:noFill/>
        </p:spPr>
        <p:txBody>
          <a:bodyPr wrap="square" rtlCol="0">
            <a:spAutoFit/>
          </a:bodyPr>
          <a:lstStyle/>
          <a:p>
            <a:r>
              <a:rPr lang="da-DK" sz="2667" b="1" dirty="0" err="1">
                <a:solidFill>
                  <a:srgbClr val="FF0000"/>
                </a:solidFill>
              </a:rPr>
              <a:t>Actioncard</a:t>
            </a:r>
            <a:r>
              <a:rPr lang="da-DK" sz="2667" dirty="0">
                <a:solidFill>
                  <a:srgbClr val="FF0000"/>
                </a:solidFill>
              </a:rPr>
              <a:t>: </a:t>
            </a:r>
            <a:r>
              <a:rPr lang="da-DK" sz="2667" dirty="0">
                <a:solidFill>
                  <a:schemeClr val="bg1"/>
                </a:solidFill>
              </a:rPr>
              <a:t>Bekymring, mistanke eller viden rettet mod </a:t>
            </a:r>
            <a:r>
              <a:rPr lang="da-DK" sz="2667" dirty="0">
                <a:solidFill>
                  <a:srgbClr val="FF0000"/>
                </a:solidFill>
              </a:rPr>
              <a:t>forældre/bonusforældre/primære omsorgspersoner</a:t>
            </a:r>
          </a:p>
          <a:p>
            <a:endParaRPr lang="da-DK" sz="1200" dirty="0">
              <a:solidFill>
                <a:schemeClr val="bg1"/>
              </a:solidFill>
            </a:endParaRPr>
          </a:p>
        </p:txBody>
      </p:sp>
      <p:sp>
        <p:nvSpPr>
          <p:cNvPr id="3" name="Tekstfelt 2">
            <a:extLst>
              <a:ext uri="{FF2B5EF4-FFF2-40B4-BE49-F238E27FC236}">
                <a16:creationId xmlns:a16="http://schemas.microsoft.com/office/drawing/2014/main" id="{F37E7535-B02C-4F0A-FD82-CC990F2517B7}"/>
              </a:ext>
            </a:extLst>
          </p:cNvPr>
          <p:cNvSpPr txBox="1"/>
          <p:nvPr/>
        </p:nvSpPr>
        <p:spPr>
          <a:xfrm>
            <a:off x="1676400" y="2209800"/>
            <a:ext cx="10160000" cy="4604979"/>
          </a:xfrm>
          <a:prstGeom prst="rect">
            <a:avLst/>
          </a:prstGeom>
          <a:noFill/>
        </p:spPr>
        <p:txBody>
          <a:bodyPr wrap="square" rtlCol="0">
            <a:spAutoFit/>
          </a:bodyPr>
          <a:lstStyle/>
          <a:p>
            <a:pPr algn="l"/>
            <a:r>
              <a:rPr lang="da-DK" sz="1333" dirty="0">
                <a:solidFill>
                  <a:schemeClr val="bg1"/>
                </a:solidFill>
              </a:rPr>
              <a:t>Bekymring, mistanke eller viden opstår. </a:t>
            </a:r>
            <a:br>
              <a:rPr lang="da-DK" sz="1333" dirty="0">
                <a:solidFill>
                  <a:schemeClr val="bg1"/>
                </a:solidFill>
              </a:rPr>
            </a:br>
            <a:r>
              <a:rPr lang="da-DK" sz="1333" dirty="0">
                <a:solidFill>
                  <a:schemeClr val="bg1"/>
                </a:solidFill>
              </a:rPr>
              <a:t>I nogle tilfælde vil det være relevant at udarbejde en underretning på baggrund af en </a:t>
            </a:r>
            <a:r>
              <a:rPr lang="da-DK" sz="1333" b="1" i="1" dirty="0">
                <a:solidFill>
                  <a:schemeClr val="accent6"/>
                </a:solidFill>
              </a:rPr>
              <a:t>bekymring</a:t>
            </a:r>
            <a:r>
              <a:rPr lang="da-DK" sz="1333" dirty="0">
                <a:solidFill>
                  <a:schemeClr val="accent6"/>
                </a:solidFill>
              </a:rPr>
              <a:t>. </a:t>
            </a:r>
          </a:p>
          <a:p>
            <a:pPr algn="l"/>
            <a:r>
              <a:rPr lang="da-DK" sz="1333" dirty="0">
                <a:solidFill>
                  <a:schemeClr val="bg1"/>
                </a:solidFill>
              </a:rPr>
              <a:t>Det afhænger dels af, hvor alvorlig bekymringen er, dels af, hvor pludseligt bekymringen er opstået. </a:t>
            </a:r>
          </a:p>
          <a:p>
            <a:pPr algn="l"/>
            <a:r>
              <a:rPr lang="da-DK" sz="1333" dirty="0">
                <a:solidFill>
                  <a:schemeClr val="bg1"/>
                </a:solidFill>
              </a:rPr>
              <a:t>Observationerne skal drøftes med nærmeste leder med henblik på videre afklaring.</a:t>
            </a:r>
          </a:p>
          <a:p>
            <a:pPr algn="l"/>
            <a:r>
              <a:rPr lang="da-DK" sz="1333" dirty="0">
                <a:solidFill>
                  <a:schemeClr val="bg1"/>
                </a:solidFill>
              </a:rPr>
              <a:t>Når der opstår </a:t>
            </a:r>
            <a:r>
              <a:rPr lang="da-DK" sz="1333" b="1" i="1" dirty="0">
                <a:solidFill>
                  <a:srgbClr val="FFFF00"/>
                </a:solidFill>
              </a:rPr>
              <a:t>mistanke</a:t>
            </a:r>
            <a:r>
              <a:rPr lang="da-DK" sz="1333" dirty="0">
                <a:solidFill>
                  <a:schemeClr val="bg1"/>
                </a:solidFill>
              </a:rPr>
              <a:t> eller </a:t>
            </a:r>
            <a:r>
              <a:rPr lang="da-DK" sz="1333" b="1" i="1" dirty="0">
                <a:solidFill>
                  <a:srgbClr val="C00000"/>
                </a:solidFill>
              </a:rPr>
              <a:t>viden</a:t>
            </a:r>
            <a:r>
              <a:rPr lang="da-DK" sz="1333" dirty="0">
                <a:solidFill>
                  <a:schemeClr val="bg1"/>
                </a:solidFill>
              </a:rPr>
              <a:t> om overgreb mod et barn, skal sagen drøftes med nærmeste leder og der udarbejdes </a:t>
            </a:r>
            <a:r>
              <a:rPr lang="da-DK" sz="1333" u="sng" dirty="0">
                <a:solidFill>
                  <a:schemeClr val="bg1"/>
                </a:solidFill>
              </a:rPr>
              <a:t>altid</a:t>
            </a:r>
            <a:r>
              <a:rPr lang="da-DK" sz="1333" dirty="0">
                <a:solidFill>
                  <a:schemeClr val="bg1"/>
                </a:solidFill>
              </a:rPr>
              <a:t> en underretning.</a:t>
            </a:r>
          </a:p>
          <a:p>
            <a:pPr algn="l"/>
            <a:endParaRPr lang="da-DK" sz="1333" dirty="0">
              <a:solidFill>
                <a:schemeClr val="bg1"/>
              </a:solidFill>
            </a:endParaRPr>
          </a:p>
          <a:p>
            <a:pPr algn="l"/>
            <a:endParaRPr lang="da-DK" sz="1333" dirty="0">
              <a:solidFill>
                <a:schemeClr val="bg1"/>
              </a:solidFill>
            </a:endParaRPr>
          </a:p>
          <a:p>
            <a:pPr algn="l"/>
            <a:r>
              <a:rPr lang="da-DK" sz="1333" dirty="0">
                <a:solidFill>
                  <a:schemeClr val="bg1"/>
                </a:solidFill>
              </a:rPr>
              <a:t>Sagen drøftes med institutions- eller skoleleder.</a:t>
            </a:r>
          </a:p>
          <a:p>
            <a:pPr algn="l"/>
            <a:endParaRPr lang="da-DK" sz="1333" dirty="0">
              <a:solidFill>
                <a:schemeClr val="bg1"/>
              </a:solidFill>
            </a:endParaRPr>
          </a:p>
          <a:p>
            <a:pPr algn="l"/>
            <a:endParaRPr lang="da-DK" sz="1333" dirty="0">
              <a:solidFill>
                <a:schemeClr val="bg1"/>
              </a:solidFill>
            </a:endParaRPr>
          </a:p>
          <a:p>
            <a:pPr algn="l"/>
            <a:r>
              <a:rPr lang="da-DK" sz="1333" dirty="0">
                <a:solidFill>
                  <a:schemeClr val="bg1"/>
                </a:solidFill>
              </a:rPr>
              <a:t>Leder kontakter modtagelsen og sørger for, at der udarbejdes en underretning.</a:t>
            </a:r>
          </a:p>
          <a:p>
            <a:pPr algn="l"/>
            <a:endParaRPr lang="da-DK" sz="1333" dirty="0">
              <a:solidFill>
                <a:schemeClr val="bg1"/>
              </a:solidFill>
            </a:endParaRPr>
          </a:p>
          <a:p>
            <a:pPr algn="l"/>
            <a:endParaRPr lang="da-DK" sz="1333" dirty="0">
              <a:solidFill>
                <a:schemeClr val="bg1"/>
              </a:solidFill>
            </a:endParaRPr>
          </a:p>
          <a:p>
            <a:pPr algn="l"/>
            <a:r>
              <a:rPr lang="da-DK" sz="1333" dirty="0">
                <a:solidFill>
                  <a:schemeClr val="bg1"/>
                </a:solidFill>
              </a:rPr>
              <a:t>Familierådgivningen foretager en fremskudt børnesamtale som aftales med underretter.</a:t>
            </a:r>
          </a:p>
          <a:p>
            <a:pPr algn="l"/>
            <a:endParaRPr lang="da-DK" sz="1333" dirty="0">
              <a:solidFill>
                <a:schemeClr val="bg1"/>
              </a:solidFill>
            </a:endParaRPr>
          </a:p>
          <a:p>
            <a:pPr algn="l"/>
            <a:endParaRPr lang="da-DK" sz="1333" dirty="0">
              <a:solidFill>
                <a:schemeClr val="bg1"/>
              </a:solidFill>
            </a:endParaRPr>
          </a:p>
          <a:p>
            <a:pPr algn="l"/>
            <a:r>
              <a:rPr lang="da-DK" sz="1333" dirty="0">
                <a:solidFill>
                  <a:schemeClr val="bg1"/>
                </a:solidFill>
              </a:rPr>
              <a:t>Familierådgivningen indkalder til møde i akutteamet. Underretter inviteres evt. med til mødet.</a:t>
            </a:r>
          </a:p>
          <a:p>
            <a:pPr algn="l"/>
            <a:endParaRPr lang="da-DK" sz="1333" dirty="0">
              <a:solidFill>
                <a:schemeClr val="bg1"/>
              </a:solidFill>
            </a:endParaRPr>
          </a:p>
          <a:p>
            <a:pPr algn="l"/>
            <a:endParaRPr lang="da-DK" sz="1333" dirty="0">
              <a:solidFill>
                <a:schemeClr val="bg1"/>
              </a:solidFill>
            </a:endParaRPr>
          </a:p>
          <a:p>
            <a:pPr algn="l"/>
            <a:r>
              <a:rPr lang="da-DK" sz="1333" dirty="0">
                <a:solidFill>
                  <a:schemeClr val="bg1"/>
                </a:solidFill>
              </a:rPr>
              <a:t>Akutteamet tager stilling til det videre sagsforløb, herunder hvorvidt der skal foretages en politianmeldelse</a:t>
            </a:r>
            <a:r>
              <a:rPr lang="da-DK" sz="1333" dirty="0">
                <a:solidFill>
                  <a:schemeClr val="bg1"/>
                </a:solidFill>
                <a:latin typeface="Albert Sans"/>
              </a:rPr>
              <a:t>.</a:t>
            </a:r>
          </a:p>
          <a:p>
            <a:r>
              <a:rPr lang="da-DK" sz="1333" dirty="0">
                <a:solidFill>
                  <a:schemeClr val="bg1"/>
                </a:solidFill>
              </a:rPr>
              <a:t> </a:t>
            </a:r>
          </a:p>
          <a:p>
            <a:endParaRPr lang="da-DK" sz="1333" dirty="0">
              <a:solidFill>
                <a:schemeClr val="bg1"/>
              </a:solidFill>
            </a:endParaRPr>
          </a:p>
        </p:txBody>
      </p:sp>
      <p:pic>
        <p:nvPicPr>
          <p:cNvPr id="7" name="Grafik 6" descr="Badge 1 med massiv udfyldning">
            <a:extLst>
              <a:ext uri="{FF2B5EF4-FFF2-40B4-BE49-F238E27FC236}">
                <a16:creationId xmlns:a16="http://schemas.microsoft.com/office/drawing/2014/main" id="{218F3248-D838-50DA-1138-080F621712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4685" y="2159000"/>
            <a:ext cx="434454" cy="434454"/>
          </a:xfrm>
          <a:prstGeom prst="rect">
            <a:avLst/>
          </a:prstGeom>
        </p:spPr>
      </p:pic>
      <p:pic>
        <p:nvPicPr>
          <p:cNvPr id="9" name="Grafik 8" descr="Badge med massiv udfyldning">
            <a:extLst>
              <a:ext uri="{FF2B5EF4-FFF2-40B4-BE49-F238E27FC236}">
                <a16:creationId xmlns:a16="http://schemas.microsoft.com/office/drawing/2014/main" id="{BF02026A-E58A-164E-93F6-6696DCDCFA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7229" y="3525699"/>
            <a:ext cx="434454" cy="434454"/>
          </a:xfrm>
          <a:prstGeom prst="rect">
            <a:avLst/>
          </a:prstGeom>
        </p:spPr>
      </p:pic>
      <p:pic>
        <p:nvPicPr>
          <p:cNvPr id="11" name="Grafik 10" descr="Badge 3 med massiv udfyldning">
            <a:extLst>
              <a:ext uri="{FF2B5EF4-FFF2-40B4-BE49-F238E27FC236}">
                <a16:creationId xmlns:a16="http://schemas.microsoft.com/office/drawing/2014/main" id="{B907BE9A-C153-5376-231B-671D368470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94685" y="4113403"/>
            <a:ext cx="434454" cy="434454"/>
          </a:xfrm>
          <a:prstGeom prst="rect">
            <a:avLst/>
          </a:prstGeom>
        </p:spPr>
      </p:pic>
      <p:pic>
        <p:nvPicPr>
          <p:cNvPr id="13" name="Grafik 12" descr="Badge 4 med massiv udfyldning">
            <a:extLst>
              <a:ext uri="{FF2B5EF4-FFF2-40B4-BE49-F238E27FC236}">
                <a16:creationId xmlns:a16="http://schemas.microsoft.com/office/drawing/2014/main" id="{97672DD2-3EB3-6F4D-9953-222C33B3FF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94685" y="4730110"/>
            <a:ext cx="434454" cy="434454"/>
          </a:xfrm>
          <a:prstGeom prst="rect">
            <a:avLst/>
          </a:prstGeom>
        </p:spPr>
      </p:pic>
      <p:pic>
        <p:nvPicPr>
          <p:cNvPr id="15" name="Grafik 14" descr="Badge 5 med massiv udfyldning">
            <a:extLst>
              <a:ext uri="{FF2B5EF4-FFF2-40B4-BE49-F238E27FC236}">
                <a16:creationId xmlns:a16="http://schemas.microsoft.com/office/drawing/2014/main" id="{7460B651-1239-408F-EA9E-BB42632248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94685" y="5315192"/>
            <a:ext cx="434454" cy="434454"/>
          </a:xfrm>
          <a:prstGeom prst="rect">
            <a:avLst/>
          </a:prstGeom>
        </p:spPr>
      </p:pic>
      <p:pic>
        <p:nvPicPr>
          <p:cNvPr id="17" name="Grafik 16" descr="Badge 6 med massiv udfyldning">
            <a:extLst>
              <a:ext uri="{FF2B5EF4-FFF2-40B4-BE49-F238E27FC236}">
                <a16:creationId xmlns:a16="http://schemas.microsoft.com/office/drawing/2014/main" id="{30BBC854-8074-CEF3-4A78-6075582357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96202" y="5900274"/>
            <a:ext cx="434454" cy="434454"/>
          </a:xfrm>
          <a:prstGeom prst="rect">
            <a:avLst/>
          </a:prstGeom>
        </p:spPr>
      </p:pic>
      <p:sp>
        <p:nvSpPr>
          <p:cNvPr id="18" name="Ellipse 17">
            <a:extLst>
              <a:ext uri="{FF2B5EF4-FFF2-40B4-BE49-F238E27FC236}">
                <a16:creationId xmlns:a16="http://schemas.microsoft.com/office/drawing/2014/main" id="{F8630A37-20AD-EB69-3EBE-DDA3C1F974F7}"/>
              </a:ext>
            </a:extLst>
          </p:cNvPr>
          <p:cNvSpPr/>
          <p:nvPr/>
        </p:nvSpPr>
        <p:spPr>
          <a:xfrm>
            <a:off x="9235328" y="170147"/>
            <a:ext cx="3033908" cy="288844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dirty="0"/>
          </a:p>
        </p:txBody>
      </p:sp>
      <p:sp>
        <p:nvSpPr>
          <p:cNvPr id="5" name="Tekstfelt 4">
            <a:extLst>
              <a:ext uri="{FF2B5EF4-FFF2-40B4-BE49-F238E27FC236}">
                <a16:creationId xmlns:a16="http://schemas.microsoft.com/office/drawing/2014/main" id="{CCABD0B7-AC32-703A-24B0-987172DEA8D5}"/>
              </a:ext>
            </a:extLst>
          </p:cNvPr>
          <p:cNvSpPr txBox="1"/>
          <p:nvPr/>
        </p:nvSpPr>
        <p:spPr>
          <a:xfrm>
            <a:off x="9654814" y="1167230"/>
            <a:ext cx="2362199" cy="1241622"/>
          </a:xfrm>
          <a:prstGeom prst="rect">
            <a:avLst/>
          </a:prstGeom>
          <a:noFill/>
        </p:spPr>
        <p:txBody>
          <a:bodyPr wrap="square">
            <a:spAutoFit/>
          </a:bodyPr>
          <a:lstStyle/>
          <a:p>
            <a:r>
              <a:rPr lang="da-DK" sz="1867" b="1" dirty="0"/>
              <a:t>Forældre/primære omsorgspersoner må </a:t>
            </a:r>
            <a:r>
              <a:rPr lang="da-DK" sz="1867" b="1" u="sng" dirty="0"/>
              <a:t>ikke</a:t>
            </a:r>
            <a:r>
              <a:rPr lang="da-DK" sz="1867" b="1" dirty="0"/>
              <a:t> orienteres om underretningen</a:t>
            </a:r>
            <a:r>
              <a:rPr lang="da-DK" sz="1867" dirty="0"/>
              <a:t>.</a:t>
            </a:r>
          </a:p>
        </p:txBody>
      </p:sp>
      <p:sp>
        <p:nvSpPr>
          <p:cNvPr id="19" name="Tekstfelt 18">
            <a:extLst>
              <a:ext uri="{FF2B5EF4-FFF2-40B4-BE49-F238E27FC236}">
                <a16:creationId xmlns:a16="http://schemas.microsoft.com/office/drawing/2014/main" id="{201F107C-16DA-3E0E-5F60-A5688707BB8E}"/>
              </a:ext>
            </a:extLst>
          </p:cNvPr>
          <p:cNvSpPr txBox="1"/>
          <p:nvPr/>
        </p:nvSpPr>
        <p:spPr>
          <a:xfrm>
            <a:off x="10001946" y="317657"/>
            <a:ext cx="1389291" cy="913199"/>
          </a:xfrm>
          <a:prstGeom prst="rect">
            <a:avLst/>
          </a:prstGeom>
          <a:noFill/>
        </p:spPr>
        <p:txBody>
          <a:bodyPr wrap="square" rtlCol="0">
            <a:spAutoFit/>
          </a:bodyPr>
          <a:lstStyle/>
          <a:p>
            <a:r>
              <a:rPr lang="da-DK" sz="5334" b="1" dirty="0"/>
              <a:t>OBS</a:t>
            </a:r>
            <a:endParaRPr lang="da-DK" sz="3200" b="1" dirty="0"/>
          </a:p>
        </p:txBody>
      </p:sp>
      <p:pic>
        <p:nvPicPr>
          <p:cNvPr id="6" name="Grafik 5" descr="Familie med dreng med massiv udfyldning">
            <a:extLst>
              <a:ext uri="{FF2B5EF4-FFF2-40B4-BE49-F238E27FC236}">
                <a16:creationId xmlns:a16="http://schemas.microsoft.com/office/drawing/2014/main" id="{61887894-DD2D-E164-EF1E-7D059FD5F8C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17600" y="319563"/>
            <a:ext cx="1591101" cy="1591101"/>
          </a:xfrm>
          <a:prstGeom prst="rect">
            <a:avLst/>
          </a:prstGeom>
        </p:spPr>
      </p:pic>
      <p:pic>
        <p:nvPicPr>
          <p:cNvPr id="8" name="Billede 7" descr="Et billede, der indeholder tekst, Font/skrifttype, Grafik, grafisk design&#10;&#10;Automatisk genereret beskrivelse">
            <a:extLst>
              <a:ext uri="{FF2B5EF4-FFF2-40B4-BE49-F238E27FC236}">
                <a16:creationId xmlns:a16="http://schemas.microsoft.com/office/drawing/2014/main" id="{00DD7480-DBB4-7A15-3F22-7D42A5B530D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74941" y="6172200"/>
            <a:ext cx="1574800" cy="332884"/>
          </a:xfrm>
          <a:prstGeom prst="rect">
            <a:avLst/>
          </a:prstGeom>
        </p:spPr>
      </p:pic>
    </p:spTree>
    <p:extLst>
      <p:ext uri="{BB962C8B-B14F-4D97-AF65-F5344CB8AC3E}">
        <p14:creationId xmlns:p14="http://schemas.microsoft.com/office/powerpoint/2010/main" val="70385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C3372"/>
        </a:solidFill>
        <a:effectLst/>
      </p:bgPr>
    </p:bg>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FED9CF76-46FD-023C-F445-4A7AC4B11E1F}"/>
              </a:ext>
            </a:extLst>
          </p:cNvPr>
          <p:cNvSpPr txBox="1"/>
          <p:nvPr/>
        </p:nvSpPr>
        <p:spPr>
          <a:xfrm>
            <a:off x="2946400" y="635000"/>
            <a:ext cx="6716973" cy="1097865"/>
          </a:xfrm>
          <a:prstGeom prst="rect">
            <a:avLst/>
          </a:prstGeom>
          <a:noFill/>
        </p:spPr>
        <p:txBody>
          <a:bodyPr wrap="square" rtlCol="0">
            <a:spAutoFit/>
          </a:bodyPr>
          <a:lstStyle/>
          <a:p>
            <a:r>
              <a:rPr lang="da-DK" sz="2667" b="1" dirty="0" err="1">
                <a:solidFill>
                  <a:srgbClr val="FF0000"/>
                </a:solidFill>
              </a:rPr>
              <a:t>Actioncard</a:t>
            </a:r>
            <a:r>
              <a:rPr lang="da-DK" sz="2667" dirty="0">
                <a:solidFill>
                  <a:srgbClr val="FF0000"/>
                </a:solidFill>
              </a:rPr>
              <a:t>: </a:t>
            </a:r>
            <a:r>
              <a:rPr lang="da-DK" sz="2667" dirty="0">
                <a:solidFill>
                  <a:schemeClr val="bg1"/>
                </a:solidFill>
              </a:rPr>
              <a:t>Bekymring, mistanke eller viden rettet mod en </a:t>
            </a:r>
            <a:r>
              <a:rPr lang="da-DK" sz="2667" dirty="0">
                <a:solidFill>
                  <a:srgbClr val="C00000"/>
                </a:solidFill>
              </a:rPr>
              <a:t>person i barnets netværk/ukendt</a:t>
            </a:r>
          </a:p>
          <a:p>
            <a:endParaRPr lang="da-DK" sz="1200" dirty="0">
              <a:solidFill>
                <a:schemeClr val="bg1"/>
              </a:solidFill>
            </a:endParaRPr>
          </a:p>
        </p:txBody>
      </p:sp>
      <p:sp>
        <p:nvSpPr>
          <p:cNvPr id="3" name="Tekstfelt 2">
            <a:extLst>
              <a:ext uri="{FF2B5EF4-FFF2-40B4-BE49-F238E27FC236}">
                <a16:creationId xmlns:a16="http://schemas.microsoft.com/office/drawing/2014/main" id="{F37E7535-B02C-4F0A-FD82-CC990F2517B7}"/>
              </a:ext>
            </a:extLst>
          </p:cNvPr>
          <p:cNvSpPr txBox="1"/>
          <p:nvPr/>
        </p:nvSpPr>
        <p:spPr>
          <a:xfrm>
            <a:off x="1717964" y="1958109"/>
            <a:ext cx="9774237" cy="5876802"/>
          </a:xfrm>
          <a:prstGeom prst="rect">
            <a:avLst/>
          </a:prstGeom>
          <a:noFill/>
        </p:spPr>
        <p:txBody>
          <a:bodyPr wrap="square" rtlCol="0">
            <a:spAutoFit/>
          </a:bodyPr>
          <a:lstStyle/>
          <a:p>
            <a:pPr algn="l"/>
            <a:r>
              <a:rPr lang="da-DK" sz="1333" dirty="0">
                <a:solidFill>
                  <a:schemeClr val="bg1"/>
                </a:solidFill>
              </a:rPr>
              <a:t>Bekymring, mistanke eller viden opstår.</a:t>
            </a:r>
            <a:br>
              <a:rPr lang="da-DK" sz="1333" dirty="0">
                <a:solidFill>
                  <a:schemeClr val="bg1"/>
                </a:solidFill>
              </a:rPr>
            </a:br>
            <a:r>
              <a:rPr lang="da-DK" sz="1333" dirty="0">
                <a:solidFill>
                  <a:schemeClr val="bg1"/>
                </a:solidFill>
              </a:rPr>
              <a:t>I nogle tilfælde vil det være relevant at udarbejde en underretning på baggrund af en </a:t>
            </a:r>
            <a:r>
              <a:rPr lang="da-DK" sz="1333" dirty="0">
                <a:solidFill>
                  <a:srgbClr val="92D050"/>
                </a:solidFill>
              </a:rPr>
              <a:t>bekymring</a:t>
            </a:r>
            <a:r>
              <a:rPr lang="da-DK" sz="1333" dirty="0">
                <a:solidFill>
                  <a:schemeClr val="bg1"/>
                </a:solidFill>
              </a:rPr>
              <a:t>. </a:t>
            </a:r>
          </a:p>
          <a:p>
            <a:pPr algn="l"/>
            <a:r>
              <a:rPr lang="da-DK" sz="1333" dirty="0">
                <a:solidFill>
                  <a:schemeClr val="bg1"/>
                </a:solidFill>
              </a:rPr>
              <a:t>Det afhænger dels af, hvor alvorlig bekymringen er, dels af, hvor pludseligt bekymringen er opstået. </a:t>
            </a:r>
          </a:p>
          <a:p>
            <a:pPr algn="l"/>
            <a:r>
              <a:rPr lang="da-DK" sz="1333" dirty="0">
                <a:solidFill>
                  <a:schemeClr val="bg1"/>
                </a:solidFill>
              </a:rPr>
              <a:t>Observationerne skal drøftes med nærmeste leder med henblik på videre afklaring. </a:t>
            </a:r>
          </a:p>
          <a:p>
            <a:pPr algn="l"/>
            <a:r>
              <a:rPr lang="da-DK" sz="1333" dirty="0">
                <a:solidFill>
                  <a:schemeClr val="bg1"/>
                </a:solidFill>
              </a:rPr>
              <a:t>Når der opstår </a:t>
            </a:r>
            <a:r>
              <a:rPr lang="da-DK" sz="1333" dirty="0">
                <a:solidFill>
                  <a:srgbClr val="FFFF00"/>
                </a:solidFill>
              </a:rPr>
              <a:t>mistanke</a:t>
            </a:r>
            <a:r>
              <a:rPr lang="da-DK" sz="1333" dirty="0">
                <a:solidFill>
                  <a:schemeClr val="bg1"/>
                </a:solidFill>
              </a:rPr>
              <a:t> eller </a:t>
            </a:r>
            <a:r>
              <a:rPr lang="da-DK" sz="1333" dirty="0">
                <a:solidFill>
                  <a:srgbClr val="C00000"/>
                </a:solidFill>
              </a:rPr>
              <a:t>viden</a:t>
            </a:r>
            <a:r>
              <a:rPr lang="da-DK" sz="1333" dirty="0">
                <a:solidFill>
                  <a:schemeClr val="bg1"/>
                </a:solidFill>
              </a:rPr>
              <a:t> om overgreb mod et barn, skal sagen drøftes med nærmeste leder og der udarbejdes </a:t>
            </a:r>
            <a:r>
              <a:rPr lang="da-DK" sz="1333" u="sng" dirty="0">
                <a:solidFill>
                  <a:schemeClr val="bg1"/>
                </a:solidFill>
              </a:rPr>
              <a:t>altid</a:t>
            </a:r>
            <a:r>
              <a:rPr lang="da-DK" sz="1333" dirty="0">
                <a:solidFill>
                  <a:schemeClr val="bg1"/>
                </a:solidFill>
              </a:rPr>
              <a:t> en underretning.</a:t>
            </a:r>
          </a:p>
          <a:p>
            <a:pPr algn="l"/>
            <a:endParaRPr lang="da-DK" sz="1333" dirty="0">
              <a:solidFill>
                <a:schemeClr val="bg1"/>
              </a:solidFill>
            </a:endParaRPr>
          </a:p>
          <a:p>
            <a:pPr algn="l"/>
            <a:r>
              <a:rPr lang="da-DK" sz="1333" dirty="0">
                <a:solidFill>
                  <a:schemeClr val="bg1"/>
                </a:solidFill>
              </a:rPr>
              <a:t>Sagen drøftes med institutions- eller skoleleder.</a:t>
            </a:r>
          </a:p>
          <a:p>
            <a:pPr algn="l"/>
            <a:endParaRPr lang="da-DK" sz="1333" dirty="0">
              <a:solidFill>
                <a:schemeClr val="bg1"/>
              </a:solidFill>
            </a:endParaRPr>
          </a:p>
          <a:p>
            <a:pPr algn="l"/>
            <a:endParaRPr lang="da-DK" sz="1333" dirty="0">
              <a:solidFill>
                <a:schemeClr val="bg1"/>
              </a:solidFill>
            </a:endParaRPr>
          </a:p>
          <a:p>
            <a:pPr algn="l"/>
            <a:r>
              <a:rPr lang="da-DK" sz="1333" u="sng" dirty="0">
                <a:solidFill>
                  <a:schemeClr val="bg1"/>
                </a:solidFill>
              </a:rPr>
              <a:t>Leder kontakter modtagelsen i Familierådgivningen med henblik på afklaring af, om underretningen må gennemgås med forældrene</a:t>
            </a:r>
            <a:r>
              <a:rPr lang="da-DK" sz="1333" dirty="0">
                <a:solidFill>
                  <a:schemeClr val="bg1"/>
                </a:solidFill>
              </a:rPr>
              <a:t>. </a:t>
            </a:r>
          </a:p>
          <a:p>
            <a:pPr algn="l"/>
            <a:endParaRPr lang="da-DK" sz="1333" dirty="0">
              <a:solidFill>
                <a:schemeClr val="bg1"/>
              </a:solidFill>
            </a:endParaRPr>
          </a:p>
          <a:p>
            <a:pPr algn="l"/>
            <a:endParaRPr lang="da-DK" sz="1333" dirty="0">
              <a:solidFill>
                <a:schemeClr val="bg1"/>
              </a:solidFill>
            </a:endParaRPr>
          </a:p>
          <a:p>
            <a:pPr algn="l"/>
            <a:r>
              <a:rPr lang="da-DK" sz="1333" dirty="0">
                <a:solidFill>
                  <a:schemeClr val="bg1"/>
                </a:solidFill>
              </a:rPr>
              <a:t>Leder sørger for, at der udarbejdes en underretning.</a:t>
            </a:r>
          </a:p>
          <a:p>
            <a:pPr algn="l"/>
            <a:endParaRPr lang="da-DK" sz="1333" dirty="0">
              <a:solidFill>
                <a:schemeClr val="bg1"/>
              </a:solidFill>
            </a:endParaRPr>
          </a:p>
          <a:p>
            <a:pPr algn="l"/>
            <a:endParaRPr lang="da-DK" sz="1333" dirty="0">
              <a:solidFill>
                <a:schemeClr val="bg1"/>
              </a:solidFill>
            </a:endParaRPr>
          </a:p>
          <a:p>
            <a:pPr algn="l"/>
            <a:r>
              <a:rPr lang="da-DK" sz="1333" dirty="0">
                <a:solidFill>
                  <a:schemeClr val="bg1"/>
                </a:solidFill>
              </a:rPr>
              <a:t>Familierådgivningen foretager en børnesamtale som aftales med underretter. </a:t>
            </a:r>
          </a:p>
          <a:p>
            <a:pPr algn="l"/>
            <a:endParaRPr lang="da-DK" sz="1333" dirty="0">
              <a:solidFill>
                <a:schemeClr val="bg1"/>
              </a:solidFill>
            </a:endParaRPr>
          </a:p>
          <a:p>
            <a:pPr algn="l"/>
            <a:endParaRPr lang="da-DK" sz="1333" dirty="0">
              <a:solidFill>
                <a:schemeClr val="bg1"/>
              </a:solidFill>
            </a:endParaRPr>
          </a:p>
          <a:p>
            <a:pPr algn="l"/>
            <a:r>
              <a:rPr lang="da-DK" sz="1333" dirty="0">
                <a:solidFill>
                  <a:schemeClr val="bg1"/>
                </a:solidFill>
              </a:rPr>
              <a:t>Familierådgivningen indkalder til møde i akutteamet. Underretter inviteres evt. med til mødet. </a:t>
            </a:r>
          </a:p>
          <a:p>
            <a:pPr algn="l"/>
            <a:endParaRPr lang="da-DK" sz="1333" dirty="0">
              <a:solidFill>
                <a:schemeClr val="bg1"/>
              </a:solidFill>
              <a:latin typeface="Albert Sans"/>
            </a:endParaRPr>
          </a:p>
          <a:p>
            <a:pPr algn="l"/>
            <a:endParaRPr lang="da-DK" sz="1333" dirty="0">
              <a:solidFill>
                <a:schemeClr val="bg1"/>
              </a:solidFill>
              <a:latin typeface="Albert Sans"/>
            </a:endParaRPr>
          </a:p>
          <a:p>
            <a:pPr algn="l"/>
            <a:r>
              <a:rPr lang="da-DK" sz="1333" dirty="0">
                <a:solidFill>
                  <a:schemeClr val="bg1"/>
                </a:solidFill>
                <a:latin typeface="Albert Sans"/>
              </a:rPr>
              <a:t>Akutteamet tager stilling til det videre sagsforløb, herunder hvorvidt der skal foretages en politianmeldelse. </a:t>
            </a:r>
          </a:p>
          <a:p>
            <a:pPr algn="l"/>
            <a:endParaRPr lang="da-DK" sz="1333" dirty="0">
              <a:solidFill>
                <a:schemeClr val="bg1"/>
              </a:solidFill>
              <a:latin typeface="Albert Sans"/>
            </a:endParaRPr>
          </a:p>
          <a:p>
            <a:pPr algn="l"/>
            <a:endParaRPr lang="da-DK" sz="1333" dirty="0">
              <a:solidFill>
                <a:schemeClr val="bg1"/>
              </a:solidFill>
              <a:latin typeface="Albert Sans"/>
            </a:endParaRPr>
          </a:p>
          <a:p>
            <a:pPr algn="l"/>
            <a:endParaRPr lang="da-DK" sz="1333" dirty="0">
              <a:solidFill>
                <a:schemeClr val="bg1"/>
              </a:solidFill>
              <a:latin typeface="Albert Sans"/>
            </a:endParaRPr>
          </a:p>
          <a:p>
            <a:r>
              <a:rPr lang="da-DK" sz="1333" dirty="0">
                <a:solidFill>
                  <a:schemeClr val="bg1"/>
                </a:solidFill>
              </a:rPr>
              <a:t> </a:t>
            </a:r>
          </a:p>
          <a:p>
            <a:endParaRPr lang="da-DK" sz="1600" dirty="0">
              <a:solidFill>
                <a:schemeClr val="bg1"/>
              </a:solidFill>
            </a:endParaRPr>
          </a:p>
        </p:txBody>
      </p:sp>
      <p:pic>
        <p:nvPicPr>
          <p:cNvPr id="7" name="Grafik 6" descr="Badge 1 med massiv udfyldning">
            <a:extLst>
              <a:ext uri="{FF2B5EF4-FFF2-40B4-BE49-F238E27FC236}">
                <a16:creationId xmlns:a16="http://schemas.microsoft.com/office/drawing/2014/main" id="{218F3248-D838-50DA-1138-080F621712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4685" y="2108608"/>
            <a:ext cx="434454" cy="434454"/>
          </a:xfrm>
          <a:prstGeom prst="rect">
            <a:avLst/>
          </a:prstGeom>
        </p:spPr>
      </p:pic>
      <p:pic>
        <p:nvPicPr>
          <p:cNvPr id="9" name="Grafik 8" descr="Badge med massiv udfyldning">
            <a:extLst>
              <a:ext uri="{FF2B5EF4-FFF2-40B4-BE49-F238E27FC236}">
                <a16:creationId xmlns:a16="http://schemas.microsoft.com/office/drawing/2014/main" id="{BF02026A-E58A-164E-93F6-6696DCDCFA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4686" y="3319657"/>
            <a:ext cx="434454" cy="434454"/>
          </a:xfrm>
          <a:prstGeom prst="rect">
            <a:avLst/>
          </a:prstGeom>
        </p:spPr>
      </p:pic>
      <p:pic>
        <p:nvPicPr>
          <p:cNvPr id="11" name="Grafik 10" descr="Badge 3 med massiv udfyldning">
            <a:extLst>
              <a:ext uri="{FF2B5EF4-FFF2-40B4-BE49-F238E27FC236}">
                <a16:creationId xmlns:a16="http://schemas.microsoft.com/office/drawing/2014/main" id="{B907BE9A-C153-5376-231B-671D368470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4686" y="3934101"/>
            <a:ext cx="434454" cy="434454"/>
          </a:xfrm>
          <a:prstGeom prst="rect">
            <a:avLst/>
          </a:prstGeom>
        </p:spPr>
      </p:pic>
      <p:pic>
        <p:nvPicPr>
          <p:cNvPr id="13" name="Grafik 12" descr="Badge 4 med massiv udfyldning">
            <a:extLst>
              <a:ext uri="{FF2B5EF4-FFF2-40B4-BE49-F238E27FC236}">
                <a16:creationId xmlns:a16="http://schemas.microsoft.com/office/drawing/2014/main" id="{97672DD2-3EB3-6F4D-9953-222C33B3FF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94686" y="4548545"/>
            <a:ext cx="434454" cy="434454"/>
          </a:xfrm>
          <a:prstGeom prst="rect">
            <a:avLst/>
          </a:prstGeom>
        </p:spPr>
      </p:pic>
      <p:pic>
        <p:nvPicPr>
          <p:cNvPr id="15" name="Grafik 14" descr="Badge 5 med massiv udfyldning">
            <a:extLst>
              <a:ext uri="{FF2B5EF4-FFF2-40B4-BE49-F238E27FC236}">
                <a16:creationId xmlns:a16="http://schemas.microsoft.com/office/drawing/2014/main" id="{7460B651-1239-408F-EA9E-BB42632248E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94686" y="5162989"/>
            <a:ext cx="434454" cy="434454"/>
          </a:xfrm>
          <a:prstGeom prst="rect">
            <a:avLst/>
          </a:prstGeom>
        </p:spPr>
      </p:pic>
      <p:pic>
        <p:nvPicPr>
          <p:cNvPr id="17" name="Grafik 16" descr="Badge 6 med massiv udfyldning">
            <a:extLst>
              <a:ext uri="{FF2B5EF4-FFF2-40B4-BE49-F238E27FC236}">
                <a16:creationId xmlns:a16="http://schemas.microsoft.com/office/drawing/2014/main" id="{30BBC854-8074-CEF3-4A78-6075582357F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94686" y="5777433"/>
            <a:ext cx="434454" cy="434454"/>
          </a:xfrm>
          <a:prstGeom prst="rect">
            <a:avLst/>
          </a:prstGeom>
        </p:spPr>
      </p:pic>
      <p:pic>
        <p:nvPicPr>
          <p:cNvPr id="8" name="Grafik 7" descr="Brugernetværk med massiv udfyldning">
            <a:extLst>
              <a:ext uri="{FF2B5EF4-FFF2-40B4-BE49-F238E27FC236}">
                <a16:creationId xmlns:a16="http://schemas.microsoft.com/office/drawing/2014/main" id="{441CF93D-0A4E-624F-1471-09A3724A623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16000" y="96983"/>
            <a:ext cx="1930400" cy="1930400"/>
          </a:xfrm>
          <a:prstGeom prst="rect">
            <a:avLst/>
          </a:prstGeom>
        </p:spPr>
      </p:pic>
      <p:pic>
        <p:nvPicPr>
          <p:cNvPr id="12" name="Grafik 11" descr="Badge 7 med massiv udfyldning">
            <a:extLst>
              <a:ext uri="{FF2B5EF4-FFF2-40B4-BE49-F238E27FC236}">
                <a16:creationId xmlns:a16="http://schemas.microsoft.com/office/drawing/2014/main" id="{331F9904-5EB6-B740-CFF9-9714AE4E89D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94685" y="6391877"/>
            <a:ext cx="434454" cy="434454"/>
          </a:xfrm>
          <a:prstGeom prst="rect">
            <a:avLst/>
          </a:prstGeom>
        </p:spPr>
      </p:pic>
      <p:pic>
        <p:nvPicPr>
          <p:cNvPr id="14" name="Billede 13" descr="Et billede, der indeholder tekst, Font/skrifttype, Grafik, grafisk design&#10;&#10;Automatisk genereret beskrivelse">
            <a:extLst>
              <a:ext uri="{FF2B5EF4-FFF2-40B4-BE49-F238E27FC236}">
                <a16:creationId xmlns:a16="http://schemas.microsoft.com/office/drawing/2014/main" id="{26DF258C-4CF6-86F7-735C-3E88FD40F8D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74941" y="6172200"/>
            <a:ext cx="1574800" cy="332884"/>
          </a:xfrm>
          <a:prstGeom prst="rect">
            <a:avLst/>
          </a:prstGeom>
        </p:spPr>
      </p:pic>
    </p:spTree>
    <p:extLst>
      <p:ext uri="{BB962C8B-B14F-4D97-AF65-F5344CB8AC3E}">
        <p14:creationId xmlns:p14="http://schemas.microsoft.com/office/powerpoint/2010/main" val="349216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3372"/>
        </a:solidFill>
        <a:effectLst/>
      </p:bgPr>
    </p:bg>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FED9CF76-46FD-023C-F445-4A7AC4B11E1F}"/>
              </a:ext>
            </a:extLst>
          </p:cNvPr>
          <p:cNvSpPr txBox="1"/>
          <p:nvPr/>
        </p:nvSpPr>
        <p:spPr>
          <a:xfrm>
            <a:off x="2929720" y="832018"/>
            <a:ext cx="6716973" cy="1097865"/>
          </a:xfrm>
          <a:prstGeom prst="rect">
            <a:avLst/>
          </a:prstGeom>
          <a:noFill/>
        </p:spPr>
        <p:txBody>
          <a:bodyPr wrap="square" rtlCol="0">
            <a:spAutoFit/>
          </a:bodyPr>
          <a:lstStyle/>
          <a:p>
            <a:r>
              <a:rPr lang="da-DK" sz="2667" b="1" dirty="0" err="1">
                <a:solidFill>
                  <a:srgbClr val="FF0000"/>
                </a:solidFill>
              </a:rPr>
              <a:t>Actioncard</a:t>
            </a:r>
            <a:r>
              <a:rPr lang="da-DK" sz="2667" dirty="0">
                <a:solidFill>
                  <a:srgbClr val="FF0000"/>
                </a:solidFill>
              </a:rPr>
              <a:t>: </a:t>
            </a:r>
            <a:r>
              <a:rPr lang="da-DK" sz="2667" dirty="0">
                <a:solidFill>
                  <a:schemeClr val="bg1"/>
                </a:solidFill>
              </a:rPr>
              <a:t>Bekymring, mistanke eller viden </a:t>
            </a:r>
            <a:r>
              <a:rPr lang="da-DK" sz="2667" dirty="0">
                <a:solidFill>
                  <a:srgbClr val="C00000"/>
                </a:solidFill>
              </a:rPr>
              <a:t>rettet mod en ansat</a:t>
            </a:r>
          </a:p>
          <a:p>
            <a:endParaRPr lang="da-DK" sz="1200" dirty="0">
              <a:solidFill>
                <a:schemeClr val="bg1"/>
              </a:solidFill>
            </a:endParaRPr>
          </a:p>
        </p:txBody>
      </p:sp>
      <p:sp>
        <p:nvSpPr>
          <p:cNvPr id="3" name="Tekstfelt 2">
            <a:extLst>
              <a:ext uri="{FF2B5EF4-FFF2-40B4-BE49-F238E27FC236}">
                <a16:creationId xmlns:a16="http://schemas.microsoft.com/office/drawing/2014/main" id="{F37E7535-B02C-4F0A-FD82-CC990F2517B7}"/>
              </a:ext>
            </a:extLst>
          </p:cNvPr>
          <p:cNvSpPr txBox="1"/>
          <p:nvPr/>
        </p:nvSpPr>
        <p:spPr>
          <a:xfrm>
            <a:off x="1676399" y="2032000"/>
            <a:ext cx="9815804" cy="6067561"/>
          </a:xfrm>
          <a:prstGeom prst="rect">
            <a:avLst/>
          </a:prstGeom>
          <a:noFill/>
        </p:spPr>
        <p:txBody>
          <a:bodyPr wrap="square" rtlCol="0">
            <a:spAutoFit/>
          </a:bodyPr>
          <a:lstStyle/>
          <a:p>
            <a:pPr algn="l"/>
            <a:r>
              <a:rPr lang="da-DK" sz="1333" dirty="0">
                <a:solidFill>
                  <a:schemeClr val="bg1"/>
                </a:solidFill>
              </a:rPr>
              <a:t>Bekymring, mistanke eller viden opstår.</a:t>
            </a:r>
            <a:br>
              <a:rPr lang="da-DK" sz="1333" dirty="0">
                <a:solidFill>
                  <a:schemeClr val="bg1"/>
                </a:solidFill>
              </a:rPr>
            </a:br>
            <a:r>
              <a:rPr lang="da-DK" sz="1333" dirty="0">
                <a:solidFill>
                  <a:schemeClr val="bg1"/>
                </a:solidFill>
              </a:rPr>
              <a:t>I nogle tilfælde vil det være relevant at udarbejde en underretning på baggrund af en bekymring. </a:t>
            </a:r>
          </a:p>
          <a:p>
            <a:pPr algn="l"/>
            <a:r>
              <a:rPr lang="da-DK" sz="1333" dirty="0">
                <a:solidFill>
                  <a:schemeClr val="bg1"/>
                </a:solidFill>
              </a:rPr>
              <a:t>Det afhænger dels af, hvor alvorlig bekymringen er, dels af, hvor pludseligt bekymringen er opstået. </a:t>
            </a:r>
          </a:p>
          <a:p>
            <a:pPr algn="l"/>
            <a:r>
              <a:rPr lang="da-DK" sz="1333" dirty="0">
                <a:solidFill>
                  <a:schemeClr val="bg1"/>
                </a:solidFill>
              </a:rPr>
              <a:t>Observationerne skal drøftes med nærmeste leder med henblik på videre afklaring. </a:t>
            </a:r>
          </a:p>
          <a:p>
            <a:pPr algn="l"/>
            <a:r>
              <a:rPr lang="da-DK" sz="1333" dirty="0">
                <a:solidFill>
                  <a:schemeClr val="bg1"/>
                </a:solidFill>
              </a:rPr>
              <a:t>Når der opstår mistanke eller viden om overgreb mod et barn, skal sagen drøftes med nærmeste leder og der udarbejdes altid en underretning.</a:t>
            </a:r>
          </a:p>
          <a:p>
            <a:pPr algn="l"/>
            <a:endParaRPr lang="da-DK" sz="1333" dirty="0">
              <a:solidFill>
                <a:schemeClr val="bg1"/>
              </a:solidFill>
            </a:endParaRPr>
          </a:p>
          <a:p>
            <a:pPr algn="l"/>
            <a:r>
              <a:rPr lang="da-DK" sz="1333" dirty="0">
                <a:solidFill>
                  <a:schemeClr val="bg1"/>
                </a:solidFill>
              </a:rPr>
              <a:t>Sagen drøftes udelukkende med institutions- eller skoleleder. </a:t>
            </a:r>
          </a:p>
          <a:p>
            <a:pPr algn="l"/>
            <a:endParaRPr lang="da-DK" sz="1333" dirty="0">
              <a:solidFill>
                <a:schemeClr val="bg1"/>
              </a:solidFill>
            </a:endParaRPr>
          </a:p>
          <a:p>
            <a:pPr algn="l"/>
            <a:endParaRPr lang="da-DK" sz="1333" dirty="0">
              <a:solidFill>
                <a:schemeClr val="bg1"/>
              </a:solidFill>
            </a:endParaRPr>
          </a:p>
          <a:p>
            <a:pPr algn="l"/>
            <a:r>
              <a:rPr lang="da-DK" sz="1333" dirty="0">
                <a:solidFill>
                  <a:schemeClr val="bg1"/>
                </a:solidFill>
              </a:rPr>
              <a:t>Institutionsleder/skoleleder kontakter modtagelsen i Familierådgivningen og sørger for, at der udarbejdes en underretning.</a:t>
            </a:r>
          </a:p>
          <a:p>
            <a:pPr algn="l"/>
            <a:br>
              <a:rPr lang="da-DK" sz="1333" dirty="0">
                <a:solidFill>
                  <a:schemeClr val="bg1"/>
                </a:solidFill>
              </a:rPr>
            </a:br>
            <a:r>
              <a:rPr lang="da-DK" sz="1333" dirty="0">
                <a:solidFill>
                  <a:schemeClr val="bg1"/>
                </a:solidFill>
              </a:rPr>
              <a:t>Institutionsleder/skoleleder kontakter sektionsleder.</a:t>
            </a:r>
          </a:p>
          <a:p>
            <a:pPr algn="l"/>
            <a:endParaRPr lang="da-DK" sz="1333" dirty="0">
              <a:solidFill>
                <a:schemeClr val="bg1"/>
              </a:solidFill>
            </a:endParaRPr>
          </a:p>
          <a:p>
            <a:pPr algn="l"/>
            <a:br>
              <a:rPr lang="da-DK" sz="1333" dirty="0">
                <a:solidFill>
                  <a:schemeClr val="bg1"/>
                </a:solidFill>
              </a:rPr>
            </a:br>
            <a:r>
              <a:rPr lang="da-DK" sz="1333" dirty="0">
                <a:solidFill>
                  <a:schemeClr val="bg1"/>
                </a:solidFill>
              </a:rPr>
              <a:t>Familierådgivningen afholder børnesamtale. </a:t>
            </a:r>
          </a:p>
          <a:p>
            <a:pPr algn="l"/>
            <a:endParaRPr lang="da-DK" sz="1333" dirty="0">
              <a:solidFill>
                <a:schemeClr val="bg1"/>
              </a:solidFill>
            </a:endParaRPr>
          </a:p>
          <a:p>
            <a:pPr algn="l"/>
            <a:endParaRPr lang="da-DK" sz="1333" dirty="0">
              <a:solidFill>
                <a:schemeClr val="bg1"/>
              </a:solidFill>
            </a:endParaRPr>
          </a:p>
          <a:p>
            <a:pPr algn="l"/>
            <a:r>
              <a:rPr lang="da-DK" sz="1333" dirty="0">
                <a:solidFill>
                  <a:schemeClr val="bg1"/>
                </a:solidFill>
              </a:rPr>
              <a:t>Familierådgivningen kontakter sektionsleder dagtilbud/sektionsleder for grundskolerne og indkalder til møde i det udvidede akutteam, som består af: Sektionsleder dagtilbud/grundskolerne, institutionsleder/skoleleder i den konkrete sag, sektionsleder Sundhedsplejen, sektionsleder PPL, kommunikationschef, personalekonsulent fra Organisation og Personale, leder af Familierådgivningen.</a:t>
            </a:r>
          </a:p>
          <a:p>
            <a:pPr algn="l"/>
            <a:br>
              <a:rPr lang="da-DK" sz="1333" dirty="0">
                <a:solidFill>
                  <a:schemeClr val="bg1"/>
                </a:solidFill>
                <a:latin typeface="Albert Sans"/>
              </a:rPr>
            </a:br>
            <a:r>
              <a:rPr lang="da-DK" sz="1333" dirty="0">
                <a:solidFill>
                  <a:schemeClr val="bg1"/>
                </a:solidFill>
                <a:latin typeface="Albert Sans"/>
              </a:rPr>
              <a:t>Akutteamet tager stilling til det videre sagsforløb, herunder hvorvidt der skal foretages en politianmeldelse. </a:t>
            </a:r>
          </a:p>
          <a:p>
            <a:pPr algn="l"/>
            <a:endParaRPr lang="da-DK" sz="1333" dirty="0">
              <a:solidFill>
                <a:schemeClr val="bg1"/>
              </a:solidFill>
              <a:latin typeface="Albert Sans"/>
            </a:endParaRPr>
          </a:p>
          <a:p>
            <a:pPr algn="l"/>
            <a:endParaRPr lang="da-DK" sz="1333" dirty="0">
              <a:solidFill>
                <a:schemeClr val="bg1"/>
              </a:solidFill>
              <a:latin typeface="Albert Sans"/>
            </a:endParaRPr>
          </a:p>
          <a:p>
            <a:pPr algn="l"/>
            <a:endParaRPr lang="da-DK" sz="1333" dirty="0">
              <a:solidFill>
                <a:schemeClr val="bg1"/>
              </a:solidFill>
              <a:latin typeface="Albert Sans"/>
            </a:endParaRPr>
          </a:p>
          <a:p>
            <a:r>
              <a:rPr lang="da-DK" sz="1333" dirty="0">
                <a:solidFill>
                  <a:schemeClr val="bg1"/>
                </a:solidFill>
              </a:rPr>
              <a:t> </a:t>
            </a:r>
          </a:p>
          <a:p>
            <a:endParaRPr lang="da-DK" sz="1600" dirty="0">
              <a:solidFill>
                <a:schemeClr val="bg1"/>
              </a:solidFill>
            </a:endParaRPr>
          </a:p>
        </p:txBody>
      </p:sp>
      <p:pic>
        <p:nvPicPr>
          <p:cNvPr id="7" name="Grafik 6" descr="Badge 1 med massiv udfyldning">
            <a:extLst>
              <a:ext uri="{FF2B5EF4-FFF2-40B4-BE49-F238E27FC236}">
                <a16:creationId xmlns:a16="http://schemas.microsoft.com/office/drawing/2014/main" id="{218F3248-D838-50DA-1138-080F621712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4685" y="2108608"/>
            <a:ext cx="434454" cy="434454"/>
          </a:xfrm>
          <a:prstGeom prst="rect">
            <a:avLst/>
          </a:prstGeom>
        </p:spPr>
      </p:pic>
      <p:pic>
        <p:nvPicPr>
          <p:cNvPr id="9" name="Grafik 8" descr="Badge med massiv udfyldning">
            <a:extLst>
              <a:ext uri="{FF2B5EF4-FFF2-40B4-BE49-F238E27FC236}">
                <a16:creationId xmlns:a16="http://schemas.microsoft.com/office/drawing/2014/main" id="{BF02026A-E58A-164E-93F6-6696DCDCFA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4684" y="3429000"/>
            <a:ext cx="434454" cy="434454"/>
          </a:xfrm>
          <a:prstGeom prst="rect">
            <a:avLst/>
          </a:prstGeom>
        </p:spPr>
      </p:pic>
      <p:pic>
        <p:nvPicPr>
          <p:cNvPr id="11" name="Grafik 10" descr="Badge 3 med massiv udfyldning">
            <a:extLst>
              <a:ext uri="{FF2B5EF4-FFF2-40B4-BE49-F238E27FC236}">
                <a16:creationId xmlns:a16="http://schemas.microsoft.com/office/drawing/2014/main" id="{B907BE9A-C153-5376-231B-671D368470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94684" y="3950552"/>
            <a:ext cx="434454" cy="434454"/>
          </a:xfrm>
          <a:prstGeom prst="rect">
            <a:avLst/>
          </a:prstGeom>
        </p:spPr>
      </p:pic>
      <p:pic>
        <p:nvPicPr>
          <p:cNvPr id="13" name="Grafik 12" descr="Badge 4 med massiv udfyldning">
            <a:extLst>
              <a:ext uri="{FF2B5EF4-FFF2-40B4-BE49-F238E27FC236}">
                <a16:creationId xmlns:a16="http://schemas.microsoft.com/office/drawing/2014/main" id="{97672DD2-3EB3-6F4D-9953-222C33B3FF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94684" y="4440661"/>
            <a:ext cx="434454" cy="434454"/>
          </a:xfrm>
          <a:prstGeom prst="rect">
            <a:avLst/>
          </a:prstGeom>
        </p:spPr>
      </p:pic>
      <p:pic>
        <p:nvPicPr>
          <p:cNvPr id="15" name="Grafik 14" descr="Badge 5 med massiv udfyldning">
            <a:extLst>
              <a:ext uri="{FF2B5EF4-FFF2-40B4-BE49-F238E27FC236}">
                <a16:creationId xmlns:a16="http://schemas.microsoft.com/office/drawing/2014/main" id="{7460B651-1239-408F-EA9E-BB42632248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94684" y="5056466"/>
            <a:ext cx="434454" cy="434454"/>
          </a:xfrm>
          <a:prstGeom prst="rect">
            <a:avLst/>
          </a:prstGeom>
        </p:spPr>
      </p:pic>
      <p:pic>
        <p:nvPicPr>
          <p:cNvPr id="17" name="Grafik 16" descr="Badge 6 med massiv udfyldning">
            <a:extLst>
              <a:ext uri="{FF2B5EF4-FFF2-40B4-BE49-F238E27FC236}">
                <a16:creationId xmlns:a16="http://schemas.microsoft.com/office/drawing/2014/main" id="{30BBC854-8074-CEF3-4A78-6075582357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75258" y="5672271"/>
            <a:ext cx="434454" cy="434454"/>
          </a:xfrm>
          <a:prstGeom prst="rect">
            <a:avLst/>
          </a:prstGeom>
        </p:spPr>
      </p:pic>
      <p:pic>
        <p:nvPicPr>
          <p:cNvPr id="12" name="Grafik 11" descr="Badge 7 med massiv udfyldning">
            <a:extLst>
              <a:ext uri="{FF2B5EF4-FFF2-40B4-BE49-F238E27FC236}">
                <a16:creationId xmlns:a16="http://schemas.microsoft.com/office/drawing/2014/main" id="{331F9904-5EB6-B740-CFF9-9714AE4E89D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94684" y="6355840"/>
            <a:ext cx="434454" cy="434454"/>
          </a:xfrm>
          <a:prstGeom prst="rect">
            <a:avLst/>
          </a:prstGeom>
        </p:spPr>
      </p:pic>
      <p:pic>
        <p:nvPicPr>
          <p:cNvPr id="5" name="Grafik 4" descr="Mand, der skifter baby med massiv udfyldning">
            <a:extLst>
              <a:ext uri="{FF2B5EF4-FFF2-40B4-BE49-F238E27FC236}">
                <a16:creationId xmlns:a16="http://schemas.microsoft.com/office/drawing/2014/main" id="{252713C1-2928-1D23-5DE2-1914DA960C4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42284" y="237619"/>
            <a:ext cx="1904116" cy="1904116"/>
          </a:xfrm>
          <a:prstGeom prst="rect">
            <a:avLst/>
          </a:prstGeom>
        </p:spPr>
      </p:pic>
      <p:pic>
        <p:nvPicPr>
          <p:cNvPr id="6" name="Billede 5" descr="Et billede, der indeholder tekst, Font/skrifttype, Grafik, grafisk design&#10;&#10;Automatisk genereret beskrivelse">
            <a:extLst>
              <a:ext uri="{FF2B5EF4-FFF2-40B4-BE49-F238E27FC236}">
                <a16:creationId xmlns:a16="http://schemas.microsoft.com/office/drawing/2014/main" id="{02057301-A904-A138-2F6E-833AC77F45A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74941" y="6172200"/>
            <a:ext cx="1574800" cy="332884"/>
          </a:xfrm>
          <a:prstGeom prst="rect">
            <a:avLst/>
          </a:prstGeom>
        </p:spPr>
      </p:pic>
    </p:spTree>
    <p:extLst>
      <p:ext uri="{BB962C8B-B14F-4D97-AF65-F5344CB8AC3E}">
        <p14:creationId xmlns:p14="http://schemas.microsoft.com/office/powerpoint/2010/main" val="1369572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C3372"/>
        </a:solidFill>
        <a:effectLst/>
      </p:bgPr>
    </p:bg>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FED9CF76-46FD-023C-F445-4A7AC4B11E1F}"/>
              </a:ext>
            </a:extLst>
          </p:cNvPr>
          <p:cNvSpPr txBox="1"/>
          <p:nvPr/>
        </p:nvSpPr>
        <p:spPr>
          <a:xfrm>
            <a:off x="2929720" y="832018"/>
            <a:ext cx="6716973" cy="1097865"/>
          </a:xfrm>
          <a:prstGeom prst="rect">
            <a:avLst/>
          </a:prstGeom>
          <a:noFill/>
        </p:spPr>
        <p:txBody>
          <a:bodyPr wrap="square" rtlCol="0">
            <a:spAutoFit/>
          </a:bodyPr>
          <a:lstStyle/>
          <a:p>
            <a:r>
              <a:rPr lang="da-DK" sz="2667" b="1" dirty="0" err="1">
                <a:solidFill>
                  <a:srgbClr val="FF0000"/>
                </a:solidFill>
              </a:rPr>
              <a:t>Actioncard</a:t>
            </a:r>
            <a:r>
              <a:rPr lang="da-DK" sz="2667" dirty="0">
                <a:solidFill>
                  <a:srgbClr val="FF0000"/>
                </a:solidFill>
              </a:rPr>
              <a:t>: </a:t>
            </a:r>
            <a:r>
              <a:rPr lang="da-DK" sz="2667" dirty="0">
                <a:solidFill>
                  <a:schemeClr val="bg1"/>
                </a:solidFill>
              </a:rPr>
              <a:t>Bekymring, mistanke eller viden om krænkelser </a:t>
            </a:r>
            <a:r>
              <a:rPr lang="da-DK" sz="2667" dirty="0">
                <a:solidFill>
                  <a:srgbClr val="FF0000"/>
                </a:solidFill>
              </a:rPr>
              <a:t>børn imellem</a:t>
            </a:r>
          </a:p>
          <a:p>
            <a:endParaRPr lang="da-DK" sz="1200" dirty="0">
              <a:solidFill>
                <a:schemeClr val="bg1"/>
              </a:solidFill>
            </a:endParaRPr>
          </a:p>
        </p:txBody>
      </p:sp>
      <p:sp>
        <p:nvSpPr>
          <p:cNvPr id="3" name="Tekstfelt 2">
            <a:extLst>
              <a:ext uri="{FF2B5EF4-FFF2-40B4-BE49-F238E27FC236}">
                <a16:creationId xmlns:a16="http://schemas.microsoft.com/office/drawing/2014/main" id="{F37E7535-B02C-4F0A-FD82-CC990F2517B7}"/>
              </a:ext>
            </a:extLst>
          </p:cNvPr>
          <p:cNvSpPr txBox="1"/>
          <p:nvPr/>
        </p:nvSpPr>
        <p:spPr>
          <a:xfrm>
            <a:off x="1828800" y="1989717"/>
            <a:ext cx="9601200" cy="5876802"/>
          </a:xfrm>
          <a:prstGeom prst="rect">
            <a:avLst/>
          </a:prstGeom>
          <a:noFill/>
        </p:spPr>
        <p:txBody>
          <a:bodyPr wrap="square" rtlCol="0">
            <a:spAutoFit/>
          </a:bodyPr>
          <a:lstStyle/>
          <a:p>
            <a:pPr algn="l"/>
            <a:r>
              <a:rPr lang="da-DK" sz="1333" dirty="0">
                <a:solidFill>
                  <a:schemeClr val="bg1"/>
                </a:solidFill>
              </a:rPr>
              <a:t>Bekymring, mistanke eller viden opstår. I nogle tilfælde vil det være relevant at udarbejde en underretning på baggrund af en bekymring. </a:t>
            </a:r>
          </a:p>
          <a:p>
            <a:pPr algn="l"/>
            <a:r>
              <a:rPr lang="da-DK" sz="1333" dirty="0">
                <a:solidFill>
                  <a:schemeClr val="bg1"/>
                </a:solidFill>
              </a:rPr>
              <a:t>Det afhænger dels af, hvor alvorlig </a:t>
            </a:r>
            <a:r>
              <a:rPr lang="da-DK" sz="1333" b="1" i="1" dirty="0">
                <a:solidFill>
                  <a:srgbClr val="92D050"/>
                </a:solidFill>
              </a:rPr>
              <a:t>bekymringen</a:t>
            </a:r>
            <a:r>
              <a:rPr lang="da-DK" sz="1333" dirty="0">
                <a:solidFill>
                  <a:schemeClr val="bg1"/>
                </a:solidFill>
              </a:rPr>
              <a:t> er, dels af, hvor pludseligt bekymringen er opstået. </a:t>
            </a:r>
          </a:p>
          <a:p>
            <a:pPr algn="l"/>
            <a:r>
              <a:rPr lang="da-DK" sz="1333" dirty="0">
                <a:solidFill>
                  <a:schemeClr val="bg1"/>
                </a:solidFill>
              </a:rPr>
              <a:t>Observationerne skal drøftes med nærmeste leder med henblik på videre afklaring. </a:t>
            </a:r>
          </a:p>
          <a:p>
            <a:pPr algn="l"/>
            <a:r>
              <a:rPr lang="da-DK" sz="1333" dirty="0">
                <a:solidFill>
                  <a:schemeClr val="bg1"/>
                </a:solidFill>
              </a:rPr>
              <a:t>Når der opstår </a:t>
            </a:r>
            <a:r>
              <a:rPr lang="da-DK" sz="1333" b="1" i="1" dirty="0">
                <a:solidFill>
                  <a:srgbClr val="FFFF00"/>
                </a:solidFill>
              </a:rPr>
              <a:t>mistanke</a:t>
            </a:r>
            <a:r>
              <a:rPr lang="da-DK" sz="1333" dirty="0">
                <a:solidFill>
                  <a:schemeClr val="bg1"/>
                </a:solidFill>
              </a:rPr>
              <a:t> eller </a:t>
            </a:r>
            <a:r>
              <a:rPr lang="da-DK" sz="1333" b="1" i="1" dirty="0">
                <a:solidFill>
                  <a:srgbClr val="C00000"/>
                </a:solidFill>
              </a:rPr>
              <a:t>viden</a:t>
            </a:r>
            <a:r>
              <a:rPr lang="da-DK" sz="1333" dirty="0">
                <a:solidFill>
                  <a:schemeClr val="bg1"/>
                </a:solidFill>
              </a:rPr>
              <a:t> om overgreb mod et barn, skal sagen drøftes med nærmeste leder og der udarbejdes altid en underretning.</a:t>
            </a:r>
          </a:p>
          <a:p>
            <a:pPr algn="l"/>
            <a:endParaRPr lang="da-DK" sz="1333" dirty="0">
              <a:solidFill>
                <a:schemeClr val="bg1"/>
              </a:solidFill>
            </a:endParaRPr>
          </a:p>
          <a:p>
            <a:pPr algn="l"/>
            <a:r>
              <a:rPr lang="da-DK" sz="1333" dirty="0">
                <a:solidFill>
                  <a:schemeClr val="bg1"/>
                </a:solidFill>
              </a:rPr>
              <a:t>Sagen drøftes med institutions- eller skoleleder.</a:t>
            </a:r>
          </a:p>
          <a:p>
            <a:pPr algn="l"/>
            <a:endParaRPr lang="da-DK" sz="1333" dirty="0">
              <a:solidFill>
                <a:schemeClr val="bg1"/>
              </a:solidFill>
            </a:endParaRPr>
          </a:p>
          <a:p>
            <a:pPr algn="l"/>
            <a:endParaRPr lang="da-DK" sz="1333" dirty="0">
              <a:solidFill>
                <a:schemeClr val="bg1"/>
              </a:solidFill>
            </a:endParaRPr>
          </a:p>
          <a:p>
            <a:pPr algn="l"/>
            <a:r>
              <a:rPr lang="da-DK" sz="1333" dirty="0">
                <a:solidFill>
                  <a:schemeClr val="bg1"/>
                </a:solidFill>
              </a:rPr>
              <a:t>Institutionsleder/skoleleder kontakter modtagelsen i Familierådgivningen og sørger for, at der udarbejdes en underretning.</a:t>
            </a:r>
          </a:p>
          <a:p>
            <a:endParaRPr lang="da-DK" sz="1333" dirty="0">
              <a:solidFill>
                <a:schemeClr val="bg1"/>
              </a:solidFill>
            </a:endParaRPr>
          </a:p>
          <a:p>
            <a:pPr algn="l"/>
            <a:endParaRPr lang="da-DK" sz="1333" dirty="0">
              <a:solidFill>
                <a:schemeClr val="bg1"/>
              </a:solidFill>
            </a:endParaRPr>
          </a:p>
          <a:p>
            <a:pPr algn="l"/>
            <a:r>
              <a:rPr lang="da-DK" sz="1333" dirty="0">
                <a:solidFill>
                  <a:schemeClr val="bg1"/>
                </a:solidFill>
              </a:rPr>
              <a:t>Institutionsleder/skoleleder kontakter sektionsleder.</a:t>
            </a:r>
          </a:p>
          <a:p>
            <a:endParaRPr lang="da-DK" sz="1333" dirty="0">
              <a:solidFill>
                <a:schemeClr val="bg1"/>
              </a:solidFill>
            </a:endParaRPr>
          </a:p>
          <a:p>
            <a:pPr algn="l"/>
            <a:endParaRPr lang="da-DK" sz="1333" dirty="0">
              <a:solidFill>
                <a:schemeClr val="bg1"/>
              </a:solidFill>
            </a:endParaRPr>
          </a:p>
          <a:p>
            <a:pPr algn="l"/>
            <a:r>
              <a:rPr lang="da-DK" sz="1333" dirty="0">
                <a:solidFill>
                  <a:schemeClr val="bg1"/>
                </a:solidFill>
              </a:rPr>
              <a:t>Familierådgivningen afholder børnesamtale. </a:t>
            </a:r>
          </a:p>
          <a:p>
            <a:pPr algn="l"/>
            <a:endParaRPr lang="da-DK" sz="1333" dirty="0">
              <a:solidFill>
                <a:schemeClr val="bg1"/>
              </a:solidFill>
            </a:endParaRPr>
          </a:p>
          <a:p>
            <a:pPr algn="l"/>
            <a:endParaRPr lang="da-DK" sz="1333" dirty="0">
              <a:solidFill>
                <a:schemeClr val="bg1"/>
              </a:solidFill>
            </a:endParaRPr>
          </a:p>
          <a:p>
            <a:pPr algn="l"/>
            <a:r>
              <a:rPr lang="da-DK" sz="1333" dirty="0">
                <a:solidFill>
                  <a:schemeClr val="bg1"/>
                </a:solidFill>
              </a:rPr>
              <a:t>Familierådgivningen kontakter sektionsleder dagtilbud/sektionsleder for grundskolerne og indkalder til møde i det udvidede akutteam, som består af: Sektionsleder dagtilbud/grundskolerne, institutionsleder/skoleleder i den konkrete sag, sektionsleder Sundhedsplejen, sektionsleder PPL, kommunikationschef, personalekonsulent fra Organisation og Personale, leder af Familierådgivningen.</a:t>
            </a:r>
          </a:p>
          <a:p>
            <a:pPr algn="l"/>
            <a:endParaRPr lang="da-DK" sz="1333" dirty="0">
              <a:solidFill>
                <a:schemeClr val="bg1"/>
              </a:solidFill>
              <a:latin typeface="Albert Sans"/>
            </a:endParaRPr>
          </a:p>
          <a:p>
            <a:pPr algn="l"/>
            <a:r>
              <a:rPr lang="da-DK" sz="1333" dirty="0">
                <a:solidFill>
                  <a:schemeClr val="bg1"/>
                </a:solidFill>
                <a:latin typeface="Albert Sans"/>
              </a:rPr>
              <a:t>Det udvidede akutteam tager stilling til det videre sagsforløb. </a:t>
            </a:r>
          </a:p>
          <a:p>
            <a:pPr algn="l"/>
            <a:endParaRPr lang="da-DK" sz="1333" dirty="0">
              <a:solidFill>
                <a:schemeClr val="bg1"/>
              </a:solidFill>
              <a:latin typeface="Albert Sans"/>
            </a:endParaRPr>
          </a:p>
          <a:p>
            <a:pPr algn="l"/>
            <a:endParaRPr lang="da-DK" sz="1333" dirty="0">
              <a:solidFill>
                <a:schemeClr val="bg1"/>
              </a:solidFill>
              <a:latin typeface="Albert Sans"/>
            </a:endParaRPr>
          </a:p>
          <a:p>
            <a:pPr algn="l"/>
            <a:endParaRPr lang="da-DK" sz="1333" dirty="0">
              <a:solidFill>
                <a:schemeClr val="bg1"/>
              </a:solidFill>
              <a:latin typeface="Albert Sans"/>
            </a:endParaRPr>
          </a:p>
          <a:p>
            <a:r>
              <a:rPr lang="da-DK" sz="1333" dirty="0">
                <a:solidFill>
                  <a:schemeClr val="bg1"/>
                </a:solidFill>
              </a:rPr>
              <a:t> </a:t>
            </a:r>
          </a:p>
          <a:p>
            <a:endParaRPr lang="da-DK" sz="1600" dirty="0">
              <a:solidFill>
                <a:schemeClr val="bg1"/>
              </a:solidFill>
            </a:endParaRPr>
          </a:p>
        </p:txBody>
      </p:sp>
      <p:pic>
        <p:nvPicPr>
          <p:cNvPr id="7" name="Grafik 6" descr="Badge 1 med massiv udfyldning">
            <a:extLst>
              <a:ext uri="{FF2B5EF4-FFF2-40B4-BE49-F238E27FC236}">
                <a16:creationId xmlns:a16="http://schemas.microsoft.com/office/drawing/2014/main" id="{218F3248-D838-50DA-1138-080F621712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4685" y="2108608"/>
            <a:ext cx="434454" cy="434454"/>
          </a:xfrm>
          <a:prstGeom prst="rect">
            <a:avLst/>
          </a:prstGeom>
        </p:spPr>
      </p:pic>
      <p:pic>
        <p:nvPicPr>
          <p:cNvPr id="9" name="Grafik 8" descr="Badge med massiv udfyldning">
            <a:extLst>
              <a:ext uri="{FF2B5EF4-FFF2-40B4-BE49-F238E27FC236}">
                <a16:creationId xmlns:a16="http://schemas.microsoft.com/office/drawing/2014/main" id="{BF02026A-E58A-164E-93F6-6696DCDCFA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13527" y="3154719"/>
            <a:ext cx="434454" cy="434454"/>
          </a:xfrm>
          <a:prstGeom prst="rect">
            <a:avLst/>
          </a:prstGeom>
        </p:spPr>
      </p:pic>
      <p:pic>
        <p:nvPicPr>
          <p:cNvPr id="11" name="Grafik 10" descr="Badge 3 med massiv udfyldning">
            <a:extLst>
              <a:ext uri="{FF2B5EF4-FFF2-40B4-BE49-F238E27FC236}">
                <a16:creationId xmlns:a16="http://schemas.microsoft.com/office/drawing/2014/main" id="{B907BE9A-C153-5376-231B-671D368470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13527" y="3769163"/>
            <a:ext cx="434454" cy="434454"/>
          </a:xfrm>
          <a:prstGeom prst="rect">
            <a:avLst/>
          </a:prstGeom>
        </p:spPr>
      </p:pic>
      <p:pic>
        <p:nvPicPr>
          <p:cNvPr id="13" name="Grafik 12" descr="Badge 4 med massiv udfyldning">
            <a:extLst>
              <a:ext uri="{FF2B5EF4-FFF2-40B4-BE49-F238E27FC236}">
                <a16:creationId xmlns:a16="http://schemas.microsoft.com/office/drawing/2014/main" id="{97672DD2-3EB3-6F4D-9953-222C33B3FF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13527" y="4383607"/>
            <a:ext cx="434454" cy="434454"/>
          </a:xfrm>
          <a:prstGeom prst="rect">
            <a:avLst/>
          </a:prstGeom>
        </p:spPr>
      </p:pic>
      <p:pic>
        <p:nvPicPr>
          <p:cNvPr id="15" name="Grafik 14" descr="Badge 5 med massiv udfyldning">
            <a:extLst>
              <a:ext uri="{FF2B5EF4-FFF2-40B4-BE49-F238E27FC236}">
                <a16:creationId xmlns:a16="http://schemas.microsoft.com/office/drawing/2014/main" id="{7460B651-1239-408F-EA9E-BB42632248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13527" y="4998051"/>
            <a:ext cx="434454" cy="434454"/>
          </a:xfrm>
          <a:prstGeom prst="rect">
            <a:avLst/>
          </a:prstGeom>
        </p:spPr>
      </p:pic>
      <p:pic>
        <p:nvPicPr>
          <p:cNvPr id="17" name="Grafik 16" descr="Badge 6 med massiv udfyldning">
            <a:extLst>
              <a:ext uri="{FF2B5EF4-FFF2-40B4-BE49-F238E27FC236}">
                <a16:creationId xmlns:a16="http://schemas.microsoft.com/office/drawing/2014/main" id="{30BBC854-8074-CEF3-4A78-6075582357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13527" y="5612495"/>
            <a:ext cx="434454" cy="434454"/>
          </a:xfrm>
          <a:prstGeom prst="rect">
            <a:avLst/>
          </a:prstGeom>
        </p:spPr>
      </p:pic>
      <p:pic>
        <p:nvPicPr>
          <p:cNvPr id="12" name="Grafik 11" descr="Badge 7 med massiv udfyldning">
            <a:extLst>
              <a:ext uri="{FF2B5EF4-FFF2-40B4-BE49-F238E27FC236}">
                <a16:creationId xmlns:a16="http://schemas.microsoft.com/office/drawing/2014/main" id="{331F9904-5EB6-B740-CFF9-9714AE4E89D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94685" y="6338642"/>
            <a:ext cx="434454" cy="434454"/>
          </a:xfrm>
          <a:prstGeom prst="rect">
            <a:avLst/>
          </a:prstGeom>
        </p:spPr>
      </p:pic>
      <p:pic>
        <p:nvPicPr>
          <p:cNvPr id="6" name="Grafik 5" descr="Børn med massiv udfyldning">
            <a:extLst>
              <a:ext uri="{FF2B5EF4-FFF2-40B4-BE49-F238E27FC236}">
                <a16:creationId xmlns:a16="http://schemas.microsoft.com/office/drawing/2014/main" id="{2ECBEE92-BBD8-37DF-2111-2F6BEBF0A8A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62000" y="326767"/>
            <a:ext cx="1930400" cy="1930400"/>
          </a:xfrm>
          <a:prstGeom prst="rect">
            <a:avLst/>
          </a:prstGeom>
        </p:spPr>
      </p:pic>
      <p:pic>
        <p:nvPicPr>
          <p:cNvPr id="8" name="Billede 7" descr="Et billede, der indeholder tekst, Font/skrifttype, Grafik, grafisk design&#10;&#10;Automatisk genereret beskrivelse">
            <a:extLst>
              <a:ext uri="{FF2B5EF4-FFF2-40B4-BE49-F238E27FC236}">
                <a16:creationId xmlns:a16="http://schemas.microsoft.com/office/drawing/2014/main" id="{3D987108-B57F-C0CF-7C15-44EF11312F4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74941" y="6172200"/>
            <a:ext cx="1574800" cy="332884"/>
          </a:xfrm>
          <a:prstGeom prst="rect">
            <a:avLst/>
          </a:prstGeom>
        </p:spPr>
      </p:pic>
    </p:spTree>
    <p:extLst>
      <p:ext uri="{BB962C8B-B14F-4D97-AF65-F5344CB8AC3E}">
        <p14:creationId xmlns:p14="http://schemas.microsoft.com/office/powerpoint/2010/main" val="105147052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30409</TotalTime>
  <Words>1924</Words>
  <Application>Microsoft Office PowerPoint</Application>
  <PresentationFormat>Widescreen</PresentationFormat>
  <Paragraphs>225</Paragraphs>
  <Slides>16</Slides>
  <Notes>10</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16</vt:i4>
      </vt:variant>
    </vt:vector>
  </HeadingPairs>
  <TitlesOfParts>
    <vt:vector size="23" baseType="lpstr">
      <vt:lpstr>Albert Sans</vt:lpstr>
      <vt:lpstr>Arial</vt:lpstr>
      <vt:lpstr>Calibri</vt:lpstr>
      <vt:lpstr>Calibri Light</vt:lpstr>
      <vt:lpstr>Courier New</vt:lpstr>
      <vt:lpstr>Verdana</vt:lpstr>
      <vt:lpstr>Office-tema</vt:lpstr>
      <vt:lpstr>PowerPoint-præsentation</vt:lpstr>
      <vt:lpstr>PowerPoint-præsentation</vt:lpstr>
      <vt:lpstr>PowerPoint-præsentation</vt:lpstr>
      <vt:lpstr>Beredskabsplan for forebyggelse, opsporing og behandling af sager ved overgreb mod børn og unge</vt:lpstr>
      <vt:lpstr>Underretningspligt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 Vigsø Bendsen (23278)</dc:creator>
  <cp:lastModifiedBy>Signe Skou (18514)</cp:lastModifiedBy>
  <cp:revision>14</cp:revision>
  <cp:lastPrinted>2025-04-08T08:59:37Z</cp:lastPrinted>
  <dcterms:created xsi:type="dcterms:W3CDTF">2025-01-16T07:43:15Z</dcterms:created>
  <dcterms:modified xsi:type="dcterms:W3CDTF">2025-09-03T09:36:19Z</dcterms:modified>
</cp:coreProperties>
</file>