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2533118" r:id="rId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FE5B5-EDE5-4676-9975-93F954D15FB6}" type="datetimeFigureOut">
              <a:rPr lang="da-DK" smtClean="0"/>
              <a:t>28-11-2024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ED8FD-C9CF-48BF-BD25-48658A64963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72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Kort om hvordan de 4 syn er blevet til: </a:t>
            </a:r>
          </a:p>
          <a:p>
            <a:endParaRPr lang="da-DK" dirty="0"/>
          </a:p>
          <a:p>
            <a:r>
              <a:rPr lang="da-DK" dirty="0"/>
              <a:t>De er udarbejdet af ledelse på tværs af </a:t>
            </a:r>
            <a:r>
              <a:rPr lang="da-DK" dirty="0" err="1"/>
              <a:t>skoleafdelingen</a:t>
            </a:r>
            <a:r>
              <a:rPr lang="da-DK" dirty="0"/>
              <a:t> og Børn og familie afdelingen. </a:t>
            </a:r>
          </a:p>
          <a:p>
            <a:r>
              <a:rPr lang="da-DK" dirty="0">
                <a:highlight>
                  <a:srgbClr val="FFFF00"/>
                </a:highlight>
              </a:rPr>
              <a:t>Kvalificering ved arbejdsgruppe bestående af </a:t>
            </a:r>
            <a:r>
              <a:rPr lang="da-DK" dirty="0" err="1">
                <a:highlight>
                  <a:srgbClr val="FFFF00"/>
                </a:highlight>
              </a:rPr>
              <a:t>medarbejderepræsentanter</a:t>
            </a:r>
            <a:r>
              <a:rPr lang="da-DK" dirty="0">
                <a:highlight>
                  <a:srgbClr val="FFFF00"/>
                </a:highlight>
              </a:rPr>
              <a:t> fra alle afdelinger centralt samt medarbejderrepræsentanter fra dagtilbud og skoler.</a:t>
            </a:r>
          </a:p>
          <a:p>
            <a:r>
              <a:rPr lang="da-DK" dirty="0">
                <a:highlight>
                  <a:srgbClr val="FFFF00"/>
                </a:highlight>
              </a:rPr>
              <a:t>Kvalificeret på ledelsesseminar for ledelser på tværs af dagtilbud og skole (8 november). </a:t>
            </a:r>
          </a:p>
          <a:p>
            <a:r>
              <a:rPr lang="da-DK" dirty="0">
                <a:highlight>
                  <a:srgbClr val="FFFF00"/>
                </a:highlight>
              </a:rPr>
              <a:t>Derfor kan der komme ændringer!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326D8C-4DD2-4951-BEB4-F3A6D4B14C8C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42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54154-E72F-41C2-A51D-578810A9B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62DE540-DFA6-457B-BD52-3B834B337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pic>
        <p:nvPicPr>
          <p:cNvPr id="5" name="Billede 4" descr="Logo" title="Logo">
            <a:extLst>
              <a:ext uri="{FF2B5EF4-FFF2-40B4-BE49-F238E27FC236}">
                <a16:creationId xmlns:a16="http://schemas.microsoft.com/office/drawing/2014/main" id="{E54BC4D0-8CB8-73E5-4C01-894EF43CB6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0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17297-18D3-4CAE-ADB0-5887D558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7531E0-DBD7-4E29-B2A5-18405DF7E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5" name="Billede 4" descr="Logo" title="Logo">
            <a:extLst>
              <a:ext uri="{FF2B5EF4-FFF2-40B4-BE49-F238E27FC236}">
                <a16:creationId xmlns:a16="http://schemas.microsoft.com/office/drawing/2014/main" id="{8372F3C7-E738-E3D8-96CB-48E46CAB8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4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2A166-7035-49FE-A888-EFEB0B89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929574D-6010-4D3E-8149-9B1EB547C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5" name="Billede 4" descr="Logo" title="Logo">
            <a:extLst>
              <a:ext uri="{FF2B5EF4-FFF2-40B4-BE49-F238E27FC236}">
                <a16:creationId xmlns:a16="http://schemas.microsoft.com/office/drawing/2014/main" id="{4A726C10-5E3F-AEFA-3E5E-B424248318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1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CD5B6-25BE-4FB7-9A8E-9DBDCF45C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5D1562-F0E9-4AE1-925C-CB57001B0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1479DBF-9D14-4E1A-8557-5F0197649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6" name="Billede 5" descr="Logo" title="Logo">
            <a:extLst>
              <a:ext uri="{FF2B5EF4-FFF2-40B4-BE49-F238E27FC236}">
                <a16:creationId xmlns:a16="http://schemas.microsoft.com/office/drawing/2014/main" id="{63D0773B-B113-8FD4-A636-39CA0CF9DB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3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F4644A-AB4A-4865-84AD-19D3ED56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E1AB66C-540C-44DD-84D3-D7F4BA9E2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FF2241B-067D-4F5D-890E-C295E8FD8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7BC1FCC-C5A5-4FE1-BB18-2BAF8DF54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E77D68D-4363-456C-B34D-B58352F5F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8" name="Billede 7" descr="Logo" title="Logo">
            <a:extLst>
              <a:ext uri="{FF2B5EF4-FFF2-40B4-BE49-F238E27FC236}">
                <a16:creationId xmlns:a16="http://schemas.microsoft.com/office/drawing/2014/main" id="{CFA6F077-5F32-CCF3-A8B2-CE902B7FD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8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3D3977-A89C-4566-AD7E-F6A3760A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pic>
        <p:nvPicPr>
          <p:cNvPr id="4" name="Billede 3" descr="Logo" title="Logo">
            <a:extLst>
              <a:ext uri="{FF2B5EF4-FFF2-40B4-BE49-F238E27FC236}">
                <a16:creationId xmlns:a16="http://schemas.microsoft.com/office/drawing/2014/main" id="{45E11DBD-3590-21B7-3F54-0507979AFA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9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Logo" title="Logo">
            <a:extLst>
              <a:ext uri="{FF2B5EF4-FFF2-40B4-BE49-F238E27FC236}">
                <a16:creationId xmlns:a16="http://schemas.microsoft.com/office/drawing/2014/main" id="{653AA079-ECE4-5253-6516-362C587EFA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8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FD16F-DA89-437C-8CEA-35D0CBC34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9F4479F-EF3A-445B-B1E0-E2707D616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2B0DD6E-EDDA-4F00-A15A-CEB3EDE08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6" name="Billede 5" descr="Logo" title="Logo">
            <a:extLst>
              <a:ext uri="{FF2B5EF4-FFF2-40B4-BE49-F238E27FC236}">
                <a16:creationId xmlns:a16="http://schemas.microsoft.com/office/drawing/2014/main" id="{333DBBE0-9D47-8FB4-1B7C-997659AE49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4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F0C2A2-7B4B-423D-AD97-06F9EC2B4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DAA09A0-F02B-4508-AF0A-C01FB97E9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D51558E-36D8-47CE-BD2C-867FB5D2D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6" name="Billede 5" descr="Logo" title="Logo">
            <a:extLst>
              <a:ext uri="{FF2B5EF4-FFF2-40B4-BE49-F238E27FC236}">
                <a16:creationId xmlns:a16="http://schemas.microsoft.com/office/drawing/2014/main" id="{95BD2BAA-B402-F583-0A99-FBA6012D2D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44" y="6449389"/>
            <a:ext cx="1092256" cy="2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8C46D7F-5820-46FE-86C4-48BCF643F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3086C2-1272-4D77-872D-9D213FBB4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ts val="3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8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Rediger typografien i masterens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da-DK" sz="28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Andet niveau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8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Tredje niveau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da-DK" sz="28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Fjerde niveau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da-DK" sz="2800" b="0" i="0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8836CC9-CE22-4AFD-8D33-502B69B7E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A5792-6226-426C-AF12-B9B13EB2D8D2}" type="datetimeFigureOut">
              <a:rPr lang="da-DK" smtClean="0"/>
              <a:t>28-11-2024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AC04FE-55C3-437D-8018-BF7A0A2CE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A56E43C-1100-43E7-AB99-799B14F78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DB7CE-FE09-4963-AAB5-AC33FC44A46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880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svg"/><Relationship Id="rId19" Type="http://schemas.openxmlformats.org/officeDocument/2006/relationships/image" Target="../media/image18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ACADF3C5-1073-5A2C-2742-BA3960B687B3}"/>
              </a:ext>
            </a:extLst>
          </p:cNvPr>
          <p:cNvSpPr/>
          <p:nvPr/>
        </p:nvSpPr>
        <p:spPr>
          <a:xfrm>
            <a:off x="6342077" y="3631342"/>
            <a:ext cx="5773726" cy="308298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ACBF8103-EE04-BFB2-B815-F1791FB6AAD7}"/>
              </a:ext>
            </a:extLst>
          </p:cNvPr>
          <p:cNvSpPr/>
          <p:nvPr/>
        </p:nvSpPr>
        <p:spPr>
          <a:xfrm>
            <a:off x="6342076" y="78988"/>
            <a:ext cx="5765990" cy="31266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32931CD-AB4D-78F2-F910-FA154E161F38}"/>
              </a:ext>
            </a:extLst>
          </p:cNvPr>
          <p:cNvSpPr/>
          <p:nvPr/>
        </p:nvSpPr>
        <p:spPr>
          <a:xfrm>
            <a:off x="83933" y="78988"/>
            <a:ext cx="5528301" cy="33500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90D8F2D-202B-8F57-D6B9-612F53698486}"/>
              </a:ext>
            </a:extLst>
          </p:cNvPr>
          <p:cNvSpPr txBox="1"/>
          <p:nvPr/>
        </p:nvSpPr>
        <p:spPr>
          <a:xfrm>
            <a:off x="2156046" y="143668"/>
            <a:ext cx="23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BØRN OG UNGE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D894ABB-F82F-2E15-CDE7-3499641ED63F}"/>
              </a:ext>
            </a:extLst>
          </p:cNvPr>
          <p:cNvSpPr txBox="1"/>
          <p:nvPr/>
        </p:nvSpPr>
        <p:spPr>
          <a:xfrm>
            <a:off x="678357" y="461345"/>
            <a:ext cx="44847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Vi arbejder for, at de privilegerede positioner går på tur, så alle børn og unge oplever at mestre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tager ansvar for, at alle børn og unge oplever sig kompetente, betydningsfulde og som en del af stærke børne- og ungefælleskaber 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hjælper alle børn og unge med at navigere i livets op- og nedture  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møder alle børn og unge med tro på, at børn og unge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ikke er problemet, men gennem deres handlinger og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adfærd viser os problemet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 descr="Skål med massiv udfyldning">
            <a:extLst>
              <a:ext uri="{FF2B5EF4-FFF2-40B4-BE49-F238E27FC236}">
                <a16:creationId xmlns:a16="http://schemas.microsoft.com/office/drawing/2014/main" id="{601FEA4B-7C1A-B755-7561-1F7D4D20E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7183" y="1250320"/>
            <a:ext cx="386559" cy="386559"/>
          </a:xfrm>
          <a:prstGeom prst="rect">
            <a:avLst/>
          </a:prstGeom>
        </p:spPr>
      </p:pic>
      <p:pic>
        <p:nvPicPr>
          <p:cNvPr id="9" name="Grafik 8" descr="Kort kompas med massiv udfyldning">
            <a:extLst>
              <a:ext uri="{FF2B5EF4-FFF2-40B4-BE49-F238E27FC236}">
                <a16:creationId xmlns:a16="http://schemas.microsoft.com/office/drawing/2014/main" id="{FC796EDC-286F-053F-2347-B9D3B0059E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7183" y="1970260"/>
            <a:ext cx="443706" cy="443706"/>
          </a:xfrm>
          <a:prstGeom prst="rect">
            <a:avLst/>
          </a:prstGeom>
        </p:spPr>
      </p:pic>
      <p:pic>
        <p:nvPicPr>
          <p:cNvPr id="11" name="Grafik 10" descr="Børn med massiv udfyldning">
            <a:extLst>
              <a:ext uri="{FF2B5EF4-FFF2-40B4-BE49-F238E27FC236}">
                <a16:creationId xmlns:a16="http://schemas.microsoft.com/office/drawing/2014/main" id="{A7D7069D-F7B3-8F69-E819-39896C39FC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0768" y="513000"/>
            <a:ext cx="443706" cy="443706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FF0EDFB9-B53B-076C-C563-7DB6F9D35B83}"/>
              </a:ext>
            </a:extLst>
          </p:cNvPr>
          <p:cNvSpPr/>
          <p:nvPr/>
        </p:nvSpPr>
        <p:spPr>
          <a:xfrm>
            <a:off x="76201" y="3652320"/>
            <a:ext cx="5198324" cy="306201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2DA46C5-7F77-1B5C-4ED5-2DE0C584412F}"/>
              </a:ext>
            </a:extLst>
          </p:cNvPr>
          <p:cNvSpPr txBox="1"/>
          <p:nvPr/>
        </p:nvSpPr>
        <p:spPr>
          <a:xfrm>
            <a:off x="1700926" y="3781182"/>
            <a:ext cx="259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FORÆLDRE OG FAMILIE </a:t>
            </a:r>
          </a:p>
        </p:txBody>
      </p:sp>
      <p:pic>
        <p:nvPicPr>
          <p:cNvPr id="15" name="Grafik 14" descr="Familie med to børn med massiv udfyldning">
            <a:extLst>
              <a:ext uri="{FF2B5EF4-FFF2-40B4-BE49-F238E27FC236}">
                <a16:creationId xmlns:a16="http://schemas.microsoft.com/office/drawing/2014/main" id="{1C1FE57D-99C0-5F9B-99F3-82C77A1064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1530" y="4375865"/>
            <a:ext cx="517872" cy="517872"/>
          </a:xfrm>
          <a:prstGeom prst="rect">
            <a:avLst/>
          </a:prstGeom>
        </p:spPr>
      </p:pic>
      <p:pic>
        <p:nvPicPr>
          <p:cNvPr id="16" name="Grafik 15" descr="Venn-diagram med massiv udfyldning">
            <a:extLst>
              <a:ext uri="{FF2B5EF4-FFF2-40B4-BE49-F238E27FC236}">
                <a16:creationId xmlns:a16="http://schemas.microsoft.com/office/drawing/2014/main" id="{1A4712D2-92A9-7BD0-A68D-3AF58BEA95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31530" y="5093494"/>
            <a:ext cx="514186" cy="514186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CD7020C7-1E7E-23D1-67D5-A5D3D8F2515D}"/>
              </a:ext>
            </a:extLst>
          </p:cNvPr>
          <p:cNvSpPr txBox="1"/>
          <p:nvPr/>
        </p:nvSpPr>
        <p:spPr>
          <a:xfrm>
            <a:off x="7350599" y="134934"/>
            <a:ext cx="3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SAMARBEJDE OG TVÆRFAGLIGHED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0AE78875-DAC5-4AF4-4A5D-13945C43C495}"/>
              </a:ext>
            </a:extLst>
          </p:cNvPr>
          <p:cNvSpPr txBox="1"/>
          <p:nvPr/>
        </p:nvSpPr>
        <p:spPr>
          <a:xfrm>
            <a:off x="6954121" y="486663"/>
            <a:ext cx="504909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Vi handler rettidigt på baggrund af vores professionelle dømmekraft, fælles analyse og refleksion, så vi hverken handler for tidligt eller for sent.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Vi har respekt for – og udfordrer – hinandens faglige bidrag og </a:t>
            </a:r>
            <a:r>
              <a:rPr kumimoji="0" lang="da-DK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forforståelser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Vi inddrager altid børn og unge i vores analyser og handlinger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Vi forpligter hinanden på at skabe læringsmiljøer, hvor børn og unge møder trygge relationer til de voksne og stærke børne- og ungefællesskaber med hinanden 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Grafik 20" descr="Puslespilsbrikker med massiv udfyldning">
            <a:extLst>
              <a:ext uri="{FF2B5EF4-FFF2-40B4-BE49-F238E27FC236}">
                <a16:creationId xmlns:a16="http://schemas.microsoft.com/office/drawing/2014/main" id="{BBDCDDB0-079E-D0E7-43DA-B6E2B62FAF7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33142" y="1330931"/>
            <a:ext cx="453296" cy="453296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D8EA7E02-A4AD-D5D8-9474-ADB44FE0292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67451" y="2594658"/>
            <a:ext cx="1903344" cy="2404401"/>
          </a:xfrm>
          <a:prstGeom prst="rect">
            <a:avLst/>
          </a:prstGeom>
        </p:spPr>
      </p:pic>
      <p:pic>
        <p:nvPicPr>
          <p:cNvPr id="23" name="Grafik 22" descr="Forbindelser med massiv udfyldning">
            <a:extLst>
              <a:ext uri="{FF2B5EF4-FFF2-40B4-BE49-F238E27FC236}">
                <a16:creationId xmlns:a16="http://schemas.microsoft.com/office/drawing/2014/main" id="{096473F9-FFB8-313C-C31A-D9061E5D914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520927" y="2536619"/>
            <a:ext cx="441828" cy="441828"/>
          </a:xfrm>
          <a:prstGeom prst="rect">
            <a:avLst/>
          </a:prstGeom>
        </p:spPr>
      </p:pic>
      <p:sp>
        <p:nvSpPr>
          <p:cNvPr id="26" name="Tekstfelt 25">
            <a:extLst>
              <a:ext uri="{FF2B5EF4-FFF2-40B4-BE49-F238E27FC236}">
                <a16:creationId xmlns:a16="http://schemas.microsoft.com/office/drawing/2014/main" id="{0A6A7ECC-7CF6-1F16-23F6-6B1A19986646}"/>
              </a:ext>
            </a:extLst>
          </p:cNvPr>
          <p:cNvSpPr txBox="1"/>
          <p:nvPr/>
        </p:nvSpPr>
        <p:spPr>
          <a:xfrm>
            <a:off x="7826688" y="3722274"/>
            <a:ext cx="306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LÆRING OG UDVIKLING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42119B34-ED37-EDA2-4A36-AFA18432D556}"/>
              </a:ext>
            </a:extLst>
          </p:cNvPr>
          <p:cNvSpPr txBox="1"/>
          <p:nvPr/>
        </p:nvSpPr>
        <p:spPr>
          <a:xfrm>
            <a:off x="6899250" y="4038937"/>
            <a:ext cx="514457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forstår læring som et bredt begreb, som handler om faglig læring, socialisering og dét at blive menneske. Børn og unge skal blive til både noget og nogen.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forstår læring, som en aktiv og dynamisk proces, hvor børn, unge og voksne lærer ved at gøre og reflektere over egne erfaringer.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endParaRPr kumimoji="0" lang="da-DK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forstår udvikling, som en dynamisk proces, som børn og unge gennemgår i forskelligt tempo og på forskellige måder – i samspil med os, deres forældre, hinanden og omverdenen. Derfor har vi fokus på, hvad barnet og den unge kan frem for, hvad de burde kunne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Grafik 27" descr="Brugernetværk med massiv udfyldning">
            <a:extLst>
              <a:ext uri="{FF2B5EF4-FFF2-40B4-BE49-F238E27FC236}">
                <a16:creationId xmlns:a16="http://schemas.microsoft.com/office/drawing/2014/main" id="{D8D93F4F-07E9-77CC-002D-F9A7DE3DC70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14587" y="5607680"/>
            <a:ext cx="539534" cy="539534"/>
          </a:xfrm>
          <a:prstGeom prst="rect">
            <a:avLst/>
          </a:prstGeom>
        </p:spPr>
      </p:pic>
      <p:pic>
        <p:nvPicPr>
          <p:cNvPr id="29" name="Grafik 28" descr="Polaroid-billeder med massiv udfyldning">
            <a:extLst>
              <a:ext uri="{FF2B5EF4-FFF2-40B4-BE49-F238E27FC236}">
                <a16:creationId xmlns:a16="http://schemas.microsoft.com/office/drawing/2014/main" id="{1EE9F570-D7F4-2F1C-6FBF-5492FA17BAA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467950" y="4178611"/>
            <a:ext cx="394508" cy="394508"/>
          </a:xfrm>
          <a:prstGeom prst="rect">
            <a:avLst/>
          </a:prstGeo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4E842FB6-C66A-2515-E810-32BBEAA95225}"/>
              </a:ext>
            </a:extLst>
          </p:cNvPr>
          <p:cNvSpPr txBox="1"/>
          <p:nvPr/>
        </p:nvSpPr>
        <p:spPr>
          <a:xfrm>
            <a:off x="745717" y="4383643"/>
            <a:ext cx="43461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møder forældre med tillid og respekt i et ligeværdigt samarbejde  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9453"/>
              </a:buClr>
              <a:buSzPts val="1100"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arbejder for, at alle forældre oplever sig set, anerkendt og forstået – og har reelle deltagelsesmuligheder i vores samarbejde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Grafik 29" descr="Forskning med massiv udfyldning">
            <a:extLst>
              <a:ext uri="{FF2B5EF4-FFF2-40B4-BE49-F238E27FC236}">
                <a16:creationId xmlns:a16="http://schemas.microsoft.com/office/drawing/2014/main" id="{208A4274-AE31-AAC8-D833-A25F2D3B020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502849" y="640296"/>
            <a:ext cx="425659" cy="425659"/>
          </a:xfrm>
          <a:prstGeom prst="rect">
            <a:avLst/>
          </a:prstGeom>
        </p:spPr>
      </p:pic>
      <p:pic>
        <p:nvPicPr>
          <p:cNvPr id="31" name="Grafik 30" descr="Firkløver med massiv udfyldning">
            <a:extLst>
              <a:ext uri="{FF2B5EF4-FFF2-40B4-BE49-F238E27FC236}">
                <a16:creationId xmlns:a16="http://schemas.microsoft.com/office/drawing/2014/main" id="{FC0F58B9-2FA6-504A-705C-D950995EF2CA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533142" y="1942558"/>
            <a:ext cx="453296" cy="45329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37AC971-DCE7-0AEA-B1AC-8FBCB7A1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286" y="5069142"/>
            <a:ext cx="1065674" cy="1439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da-DK" sz="1000" b="1" dirty="0"/>
              <a:t>De fire syn</a:t>
            </a:r>
          </a:p>
        </p:txBody>
      </p:sp>
      <p:sp>
        <p:nvSpPr>
          <p:cNvPr id="4" name="Højre klammeparentes 3">
            <a:extLst>
              <a:ext uri="{FF2B5EF4-FFF2-40B4-BE49-F238E27FC236}">
                <a16:creationId xmlns:a16="http://schemas.microsoft.com/office/drawing/2014/main" id="{FE6252AA-B8D2-A8E8-501C-96283567A774}"/>
              </a:ext>
            </a:extLst>
          </p:cNvPr>
          <p:cNvSpPr/>
          <p:nvPr/>
        </p:nvSpPr>
        <p:spPr>
          <a:xfrm rot="5400000">
            <a:off x="5666390" y="4369926"/>
            <a:ext cx="143944" cy="11754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Grafik 31" descr="Cirkler med pile med massiv udfyldning">
            <a:extLst>
              <a:ext uri="{FF2B5EF4-FFF2-40B4-BE49-F238E27FC236}">
                <a16:creationId xmlns:a16="http://schemas.microsoft.com/office/drawing/2014/main" id="{49CD10D6-17A3-0395-3B6E-7C7A97B07CC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453307" y="4951912"/>
            <a:ext cx="475201" cy="475201"/>
          </a:xfrm>
          <a:prstGeom prst="rect">
            <a:avLst/>
          </a:prstGeom>
        </p:spPr>
      </p:pic>
      <p:pic>
        <p:nvPicPr>
          <p:cNvPr id="34" name="Grafik 33" descr="Åben hånd med massiv udfyldning">
            <a:extLst>
              <a:ext uri="{FF2B5EF4-FFF2-40B4-BE49-F238E27FC236}">
                <a16:creationId xmlns:a16="http://schemas.microsoft.com/office/drawing/2014/main" id="{07500EC7-CE77-A5D0-6AD5-47B7E6C3349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66884" y="2640025"/>
            <a:ext cx="450383" cy="45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85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 Hvi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Præsentation.potm" id="{E4304C96-5105-4BB2-BF6F-E7AD21A5874F}" vid="{3A3D3175-1D6B-4A9F-80D9-C94A835716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385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 Hvid</vt:lpstr>
      <vt:lpstr>De fire syn</vt:lpstr>
    </vt:vector>
  </TitlesOfParts>
  <Company>Silkeborg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Signe Skou (18514)</dc:creator>
  <cp:lastModifiedBy>Signe Skou (18514)</cp:lastModifiedBy>
  <cp:revision>1</cp:revision>
  <cp:lastPrinted>2024-11-06T12:32:17Z</cp:lastPrinted>
  <dcterms:created xsi:type="dcterms:W3CDTF">2024-11-06T12:31:33Z</dcterms:created>
  <dcterms:modified xsi:type="dcterms:W3CDTF">2024-11-28T12:57:39Z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cadreDocumentId">
    <vt:i4>5685981</vt:i4>
  </property>
  <property fmtid="{D5CDD505-2E9C-101B-9397-08002B2CF9AE}" pid="3" name="AcadreCaseId">
    <vt:i4>438410</vt:i4>
  </property>
</Properties>
</file>